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4" r:id="rId5"/>
    <p:sldMasterId id="2147483686" r:id="rId6"/>
  </p:sldMasterIdLst>
  <p:notesMasterIdLst>
    <p:notesMasterId r:id="rId106"/>
  </p:notesMasterIdLst>
  <p:handoutMasterIdLst>
    <p:handoutMasterId r:id="rId107"/>
  </p:handoutMasterIdLst>
  <p:sldIdLst>
    <p:sldId id="408" r:id="rId7"/>
    <p:sldId id="586" r:id="rId8"/>
    <p:sldId id="725" r:id="rId9"/>
    <p:sldId id="5967" r:id="rId10"/>
    <p:sldId id="588" r:id="rId11"/>
    <p:sldId id="589" r:id="rId12"/>
    <p:sldId id="590" r:id="rId13"/>
    <p:sldId id="5976" r:id="rId14"/>
    <p:sldId id="5977" r:id="rId15"/>
    <p:sldId id="5978" r:id="rId16"/>
    <p:sldId id="5966" r:id="rId17"/>
    <p:sldId id="691" r:id="rId18"/>
    <p:sldId id="5979" r:id="rId19"/>
    <p:sldId id="5980" r:id="rId20"/>
    <p:sldId id="602" r:id="rId21"/>
    <p:sldId id="603" r:id="rId22"/>
    <p:sldId id="604" r:id="rId23"/>
    <p:sldId id="605" r:id="rId24"/>
    <p:sldId id="5982" r:id="rId25"/>
    <p:sldId id="5981" r:id="rId26"/>
    <p:sldId id="606" r:id="rId27"/>
    <p:sldId id="607" r:id="rId28"/>
    <p:sldId id="608" r:id="rId29"/>
    <p:sldId id="5983" r:id="rId30"/>
    <p:sldId id="5984" r:id="rId31"/>
    <p:sldId id="5985" r:id="rId32"/>
    <p:sldId id="5986" r:id="rId33"/>
    <p:sldId id="692" r:id="rId34"/>
    <p:sldId id="693" r:id="rId35"/>
    <p:sldId id="694" r:id="rId36"/>
    <p:sldId id="695" r:id="rId37"/>
    <p:sldId id="696" r:id="rId38"/>
    <p:sldId id="697" r:id="rId39"/>
    <p:sldId id="698" r:id="rId40"/>
    <p:sldId id="5987" r:id="rId41"/>
    <p:sldId id="699" r:id="rId42"/>
    <p:sldId id="700" r:id="rId43"/>
    <p:sldId id="5988" r:id="rId44"/>
    <p:sldId id="5968" r:id="rId45"/>
    <p:sldId id="702" r:id="rId46"/>
    <p:sldId id="609" r:id="rId47"/>
    <p:sldId id="611" r:id="rId48"/>
    <p:sldId id="5989" r:id="rId49"/>
    <p:sldId id="5990" r:id="rId50"/>
    <p:sldId id="613" r:id="rId51"/>
    <p:sldId id="5991" r:id="rId52"/>
    <p:sldId id="5992" r:id="rId53"/>
    <p:sldId id="612" r:id="rId54"/>
    <p:sldId id="616" r:id="rId55"/>
    <p:sldId id="617" r:id="rId56"/>
    <p:sldId id="618" r:id="rId57"/>
    <p:sldId id="619" r:id="rId58"/>
    <p:sldId id="5996" r:id="rId59"/>
    <p:sldId id="5994" r:id="rId60"/>
    <p:sldId id="5997" r:id="rId61"/>
    <p:sldId id="614" r:id="rId62"/>
    <p:sldId id="615" r:id="rId63"/>
    <p:sldId id="703" r:id="rId64"/>
    <p:sldId id="704" r:id="rId65"/>
    <p:sldId id="5998" r:id="rId66"/>
    <p:sldId id="705" r:id="rId67"/>
    <p:sldId id="5969" r:id="rId68"/>
    <p:sldId id="621" r:id="rId69"/>
    <p:sldId id="622" r:id="rId70"/>
    <p:sldId id="5999" r:id="rId71"/>
    <p:sldId id="6000" r:id="rId72"/>
    <p:sldId id="6001" r:id="rId73"/>
    <p:sldId id="6002" r:id="rId74"/>
    <p:sldId id="624" r:id="rId75"/>
    <p:sldId id="623" r:id="rId76"/>
    <p:sldId id="6003" r:id="rId77"/>
    <p:sldId id="6004" r:id="rId78"/>
    <p:sldId id="6005" r:id="rId79"/>
    <p:sldId id="6006" r:id="rId80"/>
    <p:sldId id="6007" r:id="rId81"/>
    <p:sldId id="6008" r:id="rId82"/>
    <p:sldId id="6009" r:id="rId83"/>
    <p:sldId id="6010" r:id="rId84"/>
    <p:sldId id="625" r:id="rId85"/>
    <p:sldId id="629" r:id="rId86"/>
    <p:sldId id="630" r:id="rId87"/>
    <p:sldId id="5970" r:id="rId88"/>
    <p:sldId id="632" r:id="rId89"/>
    <p:sldId id="6016" r:id="rId90"/>
    <p:sldId id="6017" r:id="rId91"/>
    <p:sldId id="634" r:id="rId92"/>
    <p:sldId id="636" r:id="rId93"/>
    <p:sldId id="6012" r:id="rId94"/>
    <p:sldId id="6013" r:id="rId95"/>
    <p:sldId id="6011" r:id="rId96"/>
    <p:sldId id="6015" r:id="rId97"/>
    <p:sldId id="6018" r:id="rId98"/>
    <p:sldId id="6019" r:id="rId99"/>
    <p:sldId id="642" r:id="rId100"/>
    <p:sldId id="6020" r:id="rId101"/>
    <p:sldId id="643" r:id="rId102"/>
    <p:sldId id="6021" r:id="rId103"/>
    <p:sldId id="6022" r:id="rId104"/>
    <p:sldId id="684"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998"/>
    <a:srgbClr val="327999"/>
    <a:srgbClr val="2F9BA0"/>
    <a:srgbClr val="E0EBF0"/>
    <a:srgbClr val="37576F"/>
    <a:srgbClr val="82ADC1"/>
    <a:srgbClr val="7ECECB"/>
    <a:srgbClr val="8BC1D6"/>
    <a:srgbClr val="5796B2"/>
    <a:srgbClr val="C5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629"/>
  </p:normalViewPr>
  <p:slideViewPr>
    <p:cSldViewPr snapToGrid="0" snapToObjects="1">
      <p:cViewPr varScale="1">
        <p:scale>
          <a:sx n="112" d="100"/>
          <a:sy n="112" d="100"/>
        </p:scale>
        <p:origin x="552" y="96"/>
      </p:cViewPr>
      <p:guideLst/>
    </p:cSldViewPr>
  </p:slideViewPr>
  <p:notesTextViewPr>
    <p:cViewPr>
      <p:scale>
        <a:sx n="1" d="1"/>
        <a:sy n="1" d="1"/>
      </p:scale>
      <p:origin x="0" y="0"/>
    </p:cViewPr>
  </p:notesTextViewPr>
  <p:sorterViewPr>
    <p:cViewPr>
      <p:scale>
        <a:sx n="100" d="100"/>
        <a:sy n="100" d="100"/>
      </p:scale>
      <p:origin x="0" y="-22356"/>
    </p:cViewPr>
  </p:sorter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handoutMaster" Target="handoutMasters/handout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presProps" Target="presProp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viewProps" Target="view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135837-005A-4423-85E5-519ED066E6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B39FEA-C48D-4515-8F96-9120D09D8D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C6B3C6-492A-456B-8464-714C26C6606E}" type="datetimeFigureOut">
              <a:rPr lang="en-US" smtClean="0"/>
              <a:t>7/30/2024</a:t>
            </a:fld>
            <a:endParaRPr lang="en-US" dirty="0"/>
          </a:p>
        </p:txBody>
      </p:sp>
      <p:sp>
        <p:nvSpPr>
          <p:cNvPr id="4" name="Footer Placeholder 3">
            <a:extLst>
              <a:ext uri="{FF2B5EF4-FFF2-40B4-BE49-F238E27FC236}">
                <a16:creationId xmlns:a16="http://schemas.microsoft.com/office/drawing/2014/main" id="{3B6DD42D-BC09-4861-A814-9C18D4DD6C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E1860B-42EB-46EF-98F0-DD755C01A4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8DC365-A9BF-40A0-B325-816CC3219A4F}" type="slidenum">
              <a:rPr lang="en-US" smtClean="0"/>
              <a:t>‹#›</a:t>
            </a:fld>
            <a:endParaRPr lang="en-US" dirty="0"/>
          </a:p>
        </p:txBody>
      </p:sp>
    </p:spTree>
    <p:extLst>
      <p:ext uri="{BB962C8B-B14F-4D97-AF65-F5344CB8AC3E}">
        <p14:creationId xmlns:p14="http://schemas.microsoft.com/office/powerpoint/2010/main" val="367181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004D9-7E59-7744-87EB-836852A82900}"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A2BC9-51E6-0643-A54B-7C307355173B}" type="slidenum">
              <a:rPr lang="en-US" smtClean="0"/>
              <a:t>‹#›</a:t>
            </a:fld>
            <a:endParaRPr lang="en-US" dirty="0"/>
          </a:p>
        </p:txBody>
      </p:sp>
    </p:spTree>
    <p:extLst>
      <p:ext uri="{BB962C8B-B14F-4D97-AF65-F5344CB8AC3E}">
        <p14:creationId xmlns:p14="http://schemas.microsoft.com/office/powerpoint/2010/main" val="181129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27D9A-9EE9-4EB9-93D7-E9C3D1D36FD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2609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9FDD1A-C269-4A38-8A16-1B0F0B80F45A}" type="slidenum">
              <a:rPr lang="en-US" smtClean="0"/>
              <a:pPr>
                <a:defRPr/>
              </a:pPr>
              <a:t>5</a:t>
            </a:fld>
            <a:endParaRPr lang="en-US" dirty="0"/>
          </a:p>
        </p:txBody>
      </p:sp>
    </p:spTree>
    <p:extLst>
      <p:ext uri="{BB962C8B-B14F-4D97-AF65-F5344CB8AC3E}">
        <p14:creationId xmlns:p14="http://schemas.microsoft.com/office/powerpoint/2010/main" val="245090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51AA-6E79-7B49-B191-85E92630A202}"/>
              </a:ext>
            </a:extLst>
          </p:cNvPr>
          <p:cNvSpPr>
            <a:spLocks noGrp="1"/>
          </p:cNvSpPr>
          <p:nvPr>
            <p:ph type="ctrTitle" hasCustomPrompt="1"/>
          </p:nvPr>
        </p:nvSpPr>
        <p:spPr>
          <a:xfrm>
            <a:off x="744069" y="1842438"/>
            <a:ext cx="10703859" cy="2387600"/>
          </a:xfrm>
          <a:prstGeom prst="rect">
            <a:avLst/>
          </a:prstGeom>
        </p:spPr>
        <p:txBody>
          <a:bodyPr anchor="b"/>
          <a:lstStyle>
            <a:lvl1pPr algn="ctr">
              <a:defRPr sz="6000">
                <a:solidFill>
                  <a:srgbClr val="327999"/>
                </a:solidFill>
              </a:defRPr>
            </a:lvl1pPr>
          </a:lstStyle>
          <a:p>
            <a:r>
              <a:rPr lang="en-US" dirty="0"/>
              <a:t>Click to Edit Master Slide</a:t>
            </a:r>
          </a:p>
        </p:txBody>
      </p:sp>
      <p:sp>
        <p:nvSpPr>
          <p:cNvPr id="3" name="Subtitle 2">
            <a:extLst>
              <a:ext uri="{FF2B5EF4-FFF2-40B4-BE49-F238E27FC236}">
                <a16:creationId xmlns:a16="http://schemas.microsoft.com/office/drawing/2014/main" id="{11C564E9-5782-F14F-8F0C-892E4581CDEC}"/>
              </a:ext>
            </a:extLst>
          </p:cNvPr>
          <p:cNvSpPr>
            <a:spLocks noGrp="1"/>
          </p:cNvSpPr>
          <p:nvPr>
            <p:ph type="subTitle" idx="1"/>
          </p:nvPr>
        </p:nvSpPr>
        <p:spPr>
          <a:xfrm>
            <a:off x="1524000" y="4717766"/>
            <a:ext cx="9144000" cy="1098299"/>
          </a:xfrm>
        </p:spPr>
        <p:txBody>
          <a:bodyPr>
            <a:normAutofit/>
          </a:bodyPr>
          <a:lstStyle>
            <a:lvl1pPr marL="0" indent="0" algn="ctr">
              <a:buNone/>
              <a:defRPr sz="2000">
                <a:solidFill>
                  <a:srgbClr val="1E3E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C6D6E69E-281B-6E4C-9DDD-BDEB133F6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49049" y="347043"/>
            <a:ext cx="1493901" cy="1700139"/>
          </a:xfrm>
          <a:prstGeom prst="rect">
            <a:avLst/>
          </a:prstGeom>
        </p:spPr>
      </p:pic>
      <p:pic>
        <p:nvPicPr>
          <p:cNvPr id="9" name="Picture 8">
            <a:extLst>
              <a:ext uri="{FF2B5EF4-FFF2-40B4-BE49-F238E27FC236}">
                <a16:creationId xmlns:a16="http://schemas.microsoft.com/office/drawing/2014/main" id="{57096B5F-48BE-7B45-A2B0-BEAA5ECCA8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1450" y="4298046"/>
            <a:ext cx="1789100" cy="209560"/>
          </a:xfrm>
          <a:prstGeom prst="rect">
            <a:avLst/>
          </a:prstGeom>
        </p:spPr>
      </p:pic>
    </p:spTree>
    <p:extLst>
      <p:ext uri="{BB962C8B-B14F-4D97-AF65-F5344CB8AC3E}">
        <p14:creationId xmlns:p14="http://schemas.microsoft.com/office/powerpoint/2010/main" val="241661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Im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221-F15C-8849-890D-D879FAA196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740A95E-48FF-744B-AD90-4C01A94B1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5C824E6B-6B31-9D46-9E75-365AFA1E9C22}"/>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0" name="Slide Number Placeholder 5">
            <a:extLst>
              <a:ext uri="{FF2B5EF4-FFF2-40B4-BE49-F238E27FC236}">
                <a16:creationId xmlns:a16="http://schemas.microsoft.com/office/drawing/2014/main" id="{B3D8A5B8-D080-CF47-9EB8-26E96F745CC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332483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hasCustomPrompt="1"/>
          </p:nvPr>
        </p:nvSpPr>
        <p:spPr>
          <a:xfrm>
            <a:off x="5200650" y="2590800"/>
            <a:ext cx="6172200" cy="914400"/>
          </a:xfrm>
        </p:spPr>
        <p:txBody>
          <a:bodyPr>
            <a:normAutofit/>
          </a:bodyPr>
          <a:lstStyle>
            <a:lvl1pPr marL="0" indent="0">
              <a:buClr>
                <a:schemeClr val="accent1"/>
              </a:buClr>
              <a:buNone/>
              <a:defRPr sz="4400">
                <a:solidFill>
                  <a:srgbClr val="327999"/>
                </a:solidFill>
                <a:latin typeface="+mj-lt"/>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Title</a:t>
            </a:r>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0F930DF5-A85E-4639-9309-C340407D3509}"/>
              </a:ext>
            </a:extLst>
          </p:cNvPr>
          <p:cNvSpPr>
            <a:spLocks noGrp="1"/>
          </p:cNvSpPr>
          <p:nvPr>
            <p:ph idx="10" hasCustomPrompt="1"/>
          </p:nvPr>
        </p:nvSpPr>
        <p:spPr>
          <a:xfrm>
            <a:off x="838200" y="2590800"/>
            <a:ext cx="2895600" cy="914400"/>
          </a:xfrm>
        </p:spPr>
        <p:txBody>
          <a:bodyPr>
            <a:noAutofit/>
          </a:bodyPr>
          <a:lstStyle>
            <a:lvl1pPr marL="0" indent="0" algn="ctr">
              <a:buClr>
                <a:schemeClr val="accent1"/>
              </a:buClr>
              <a:buNone/>
              <a:defRPr sz="4400">
                <a:solidFill>
                  <a:schemeClr val="bg1"/>
                </a:solidFill>
                <a:latin typeface="+mj-lt"/>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Number</a:t>
            </a:r>
          </a:p>
        </p:txBody>
      </p:sp>
    </p:spTree>
    <p:extLst>
      <p:ext uri="{BB962C8B-B14F-4D97-AF65-F5344CB8AC3E}">
        <p14:creationId xmlns:p14="http://schemas.microsoft.com/office/powerpoint/2010/main" val="122822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hasCustomPrompt="1"/>
          </p:nvPr>
        </p:nvSpPr>
        <p:spPr>
          <a:xfrm>
            <a:off x="5200650" y="2590800"/>
            <a:ext cx="6172200" cy="914400"/>
          </a:xfrm>
        </p:spPr>
        <p:txBody>
          <a:bodyPr>
            <a:normAutofit/>
          </a:bodyPr>
          <a:lstStyle>
            <a:lvl1pPr marL="0" indent="0">
              <a:buClr>
                <a:schemeClr val="accent1"/>
              </a:buClr>
              <a:buNone/>
              <a:defRPr sz="4400">
                <a:solidFill>
                  <a:srgbClr val="327999"/>
                </a:solidFill>
                <a:latin typeface="+mj-lt"/>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Title</a:t>
            </a:r>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44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ight Blue 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p:nvPr>
        </p:nvSpPr>
        <p:spPr>
          <a:xfrm>
            <a:off x="5183188" y="987425"/>
            <a:ext cx="6172200" cy="4873625"/>
          </a:xfrm>
        </p:spPr>
        <p:txBody>
          <a:bodyPr/>
          <a:lstStyle>
            <a:lvl1pPr>
              <a:buClr>
                <a:schemeClr val="accent1"/>
              </a:buClr>
              <a:defRPr sz="2800"/>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136256A-3D7A-1D45-BF4C-FEB8910C5C59}"/>
              </a:ext>
            </a:extLst>
          </p:cNvPr>
          <p:cNvSpPr>
            <a:spLocks noGrp="1"/>
          </p:cNvSpPr>
          <p:nvPr>
            <p:ph type="ftr" sz="quarter" idx="10"/>
          </p:nvPr>
        </p:nvSpPr>
        <p:spPr>
          <a:xfrm>
            <a:off x="515816" y="6431710"/>
            <a:ext cx="1942712" cy="365125"/>
          </a:xfrm>
          <a:prstGeom prst="rect">
            <a:avLst/>
          </a:prstGeom>
        </p:spPr>
        <p:txBody>
          <a:bodyPr vert="horz" lIns="91440" tIns="45720" rIns="91440" bIns="45720" rtlCol="0" anchor="ctr"/>
          <a:lstStyle>
            <a:lvl1pPr algn="l">
              <a:defRPr lang="en-US" sz="1100" b="1" smtClean="0">
                <a:solidFill>
                  <a:schemeClr val="bg1"/>
                </a:solidFill>
                <a:effectLst/>
              </a:defRPr>
            </a:lvl1pPr>
          </a:lstStyle>
          <a:p>
            <a:r>
              <a:rPr lang="en-US"/>
              <a:t>© Surgent | TCF4/24/V1</a:t>
            </a:r>
            <a:endParaRPr lang="en-US" dirty="0"/>
          </a:p>
        </p:txBody>
      </p:sp>
      <p:sp>
        <p:nvSpPr>
          <p:cNvPr id="9" name="Slide Number Placeholder 5">
            <a:extLst>
              <a:ext uri="{FF2B5EF4-FFF2-40B4-BE49-F238E27FC236}">
                <a16:creationId xmlns:a16="http://schemas.microsoft.com/office/drawing/2014/main" id="{430CB05C-3FAE-924A-BD71-11416393380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1"/>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409052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079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C4E77921-0F8F-8641-A2E3-AED8A0A4DFF3}"/>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1"/>
                </a:solidFill>
                <a:effectLst/>
              </a:defRPr>
            </a:lvl1pPr>
          </a:lstStyle>
          <a:p>
            <a:r>
              <a:rPr lang="en-US"/>
              <a:t>© Surgent | TCF4/24/V1</a:t>
            </a:r>
            <a:endParaRPr lang="en-US" dirty="0"/>
          </a:p>
        </p:txBody>
      </p:sp>
      <p:sp>
        <p:nvSpPr>
          <p:cNvPr id="8" name="Slide Number Placeholder 5">
            <a:extLst>
              <a:ext uri="{FF2B5EF4-FFF2-40B4-BE49-F238E27FC236}">
                <a16:creationId xmlns:a16="http://schemas.microsoft.com/office/drawing/2014/main" id="{B9431D2B-FB80-BC43-A5E3-FA3F240C9C78}"/>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1"/>
                </a:solidFill>
              </a:defRPr>
            </a:lvl1pPr>
          </a:lstStyle>
          <a:p>
            <a:fld id="{7AE61839-880C-8649-98DD-A1308C2AD748}" type="slidenum">
              <a:rPr lang="en-US" smtClean="0"/>
              <a:pPr/>
              <a:t>‹#›</a:t>
            </a:fld>
            <a:endParaRPr lang="en-US" dirty="0"/>
          </a:p>
        </p:txBody>
      </p:sp>
      <p:sp>
        <p:nvSpPr>
          <p:cNvPr id="10" name="Content Placeholder 2">
            <a:extLst>
              <a:ext uri="{FF2B5EF4-FFF2-40B4-BE49-F238E27FC236}">
                <a16:creationId xmlns:a16="http://schemas.microsoft.com/office/drawing/2014/main" id="{1010EFA8-A73B-074B-BFB3-58EEB60B1AC8}"/>
              </a:ext>
            </a:extLst>
          </p:cNvPr>
          <p:cNvSpPr>
            <a:spLocks noGrp="1"/>
          </p:cNvSpPr>
          <p:nvPr>
            <p:ph idx="1"/>
          </p:nvPr>
        </p:nvSpPr>
        <p:spPr>
          <a:xfrm>
            <a:off x="5183188" y="987425"/>
            <a:ext cx="6172200" cy="4873625"/>
          </a:xfrm>
        </p:spPr>
        <p:txBody>
          <a:bodyPr/>
          <a:lstStyle>
            <a:lvl1pPr>
              <a:buClr>
                <a:srgbClr val="00A678"/>
              </a:buClr>
              <a:defRPr sz="2800"/>
            </a:lvl1pPr>
            <a:lvl2pPr>
              <a:buClr>
                <a:srgbClr val="00A678"/>
              </a:buClr>
              <a:defRPr sz="2400"/>
            </a:lvl2pPr>
            <a:lvl3pPr>
              <a:buClr>
                <a:srgbClr val="00A678"/>
              </a:buClr>
              <a:defRPr sz="2000"/>
            </a:lvl3pPr>
            <a:lvl4pPr>
              <a:buClr>
                <a:srgbClr val="00A678"/>
              </a:buClr>
              <a:defRPr sz="1800"/>
            </a:lvl4pPr>
            <a:lvl5pPr>
              <a:buClr>
                <a:srgbClr val="00A678"/>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54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5A620901-A8C6-B54B-B28C-9E8A1F1A4DE7}"/>
              </a:ext>
            </a:extLst>
          </p:cNvPr>
          <p:cNvSpPr>
            <a:spLocks noGrp="1"/>
          </p:cNvSpPr>
          <p:nvPr>
            <p:ph type="ftr" sz="quarter" idx="10"/>
          </p:nvPr>
        </p:nvSpPr>
        <p:spPr>
          <a:xfrm>
            <a:off x="515815" y="6431710"/>
            <a:ext cx="1916833" cy="365125"/>
          </a:xfrm>
          <a:prstGeom prst="rect">
            <a:avLst/>
          </a:prstGeom>
        </p:spPr>
        <p:txBody>
          <a:bodyPr vert="horz" lIns="91440" tIns="45720" rIns="91440" bIns="45720" rtlCol="0" anchor="ctr"/>
          <a:lstStyle>
            <a:lvl1pPr algn="l">
              <a:defRPr lang="en-US" sz="1100" b="1" smtClean="0">
                <a:solidFill>
                  <a:schemeClr val="bg1"/>
                </a:solidFill>
                <a:effectLst/>
              </a:defRPr>
            </a:lvl1pPr>
          </a:lstStyle>
          <a:p>
            <a:r>
              <a:rPr lang="en-US"/>
              <a:t>© Surgent | TCF4/24/V1</a:t>
            </a:r>
            <a:endParaRPr lang="en-US" dirty="0"/>
          </a:p>
        </p:txBody>
      </p:sp>
      <p:sp>
        <p:nvSpPr>
          <p:cNvPr id="8" name="Slide Number Placeholder 5">
            <a:extLst>
              <a:ext uri="{FF2B5EF4-FFF2-40B4-BE49-F238E27FC236}">
                <a16:creationId xmlns:a16="http://schemas.microsoft.com/office/drawing/2014/main" id="{39CEDC4B-1D06-2742-8FF8-94952CAB9A1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1"/>
                </a:solidFill>
              </a:defRPr>
            </a:lvl1pPr>
          </a:lstStyle>
          <a:p>
            <a:fld id="{7AE61839-880C-8649-98DD-A1308C2AD748}" type="slidenum">
              <a:rPr lang="en-US" smtClean="0"/>
              <a:pPr/>
              <a:t>‹#›</a:t>
            </a:fld>
            <a:endParaRPr lang="en-US" dirty="0"/>
          </a:p>
        </p:txBody>
      </p:sp>
      <p:sp>
        <p:nvSpPr>
          <p:cNvPr id="10" name="Content Placeholder 2">
            <a:extLst>
              <a:ext uri="{FF2B5EF4-FFF2-40B4-BE49-F238E27FC236}">
                <a16:creationId xmlns:a16="http://schemas.microsoft.com/office/drawing/2014/main" id="{0576056D-96A6-1544-B1EB-82452E48295F}"/>
              </a:ext>
            </a:extLst>
          </p:cNvPr>
          <p:cNvSpPr>
            <a:spLocks noGrp="1"/>
          </p:cNvSpPr>
          <p:nvPr>
            <p:ph idx="1"/>
          </p:nvPr>
        </p:nvSpPr>
        <p:spPr>
          <a:xfrm>
            <a:off x="5183188" y="987425"/>
            <a:ext cx="6172200" cy="4873625"/>
          </a:xfrm>
        </p:spPr>
        <p:txBody>
          <a:bodyPr/>
          <a:lstStyle>
            <a:lvl1pPr>
              <a:buClr>
                <a:schemeClr val="accent6">
                  <a:lumMod val="50000"/>
                </a:schemeClr>
              </a:buClr>
              <a:defRPr sz="2800"/>
            </a:lvl1pPr>
            <a:lvl2pPr>
              <a:buClr>
                <a:schemeClr val="accent6">
                  <a:lumMod val="50000"/>
                </a:schemeClr>
              </a:buClr>
              <a:defRPr sz="24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78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4441A4C-F960-664E-A258-F7BB3F1DACD9}"/>
              </a:ext>
            </a:extLst>
          </p:cNvPr>
          <p:cNvSpPr>
            <a:spLocks noGrp="1"/>
          </p:cNvSpPr>
          <p:nvPr>
            <p:ph type="title" hasCustomPrompt="1"/>
          </p:nvPr>
        </p:nvSpPr>
        <p:spPr>
          <a:xfrm>
            <a:off x="831850" y="1262535"/>
            <a:ext cx="10515600" cy="2852737"/>
          </a:xfrm>
          <a:prstGeom prst="rect">
            <a:avLst/>
          </a:prstGeom>
        </p:spPr>
        <p:txBody>
          <a:bodyPr anchor="b"/>
          <a:lstStyle>
            <a:lvl1pPr>
              <a:defRPr sz="6000"/>
            </a:lvl1pPr>
          </a:lstStyle>
          <a:p>
            <a:r>
              <a:rPr lang="en-US" dirty="0"/>
              <a:t>Thank you!</a:t>
            </a:r>
          </a:p>
        </p:txBody>
      </p:sp>
      <p:sp>
        <p:nvSpPr>
          <p:cNvPr id="15" name="Footer Placeholder 4">
            <a:extLst>
              <a:ext uri="{FF2B5EF4-FFF2-40B4-BE49-F238E27FC236}">
                <a16:creationId xmlns:a16="http://schemas.microsoft.com/office/drawing/2014/main" id="{E46862A8-68F7-FA4C-B590-C5DD0C5B39D2}"/>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6" name="Slide Number Placeholder 5">
            <a:extLst>
              <a:ext uri="{FF2B5EF4-FFF2-40B4-BE49-F238E27FC236}">
                <a16:creationId xmlns:a16="http://schemas.microsoft.com/office/drawing/2014/main" id="{308DD940-A5D0-9440-B9AD-416939236AC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53F451FB-CCB3-8E4F-819E-E38FE6778F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6320" y="4188879"/>
            <a:ext cx="1789100" cy="209560"/>
          </a:xfrm>
          <a:prstGeom prst="rect">
            <a:avLst/>
          </a:prstGeom>
        </p:spPr>
      </p:pic>
    </p:spTree>
    <p:extLst>
      <p:ext uri="{BB962C8B-B14F-4D97-AF65-F5344CB8AC3E}">
        <p14:creationId xmlns:p14="http://schemas.microsoft.com/office/powerpoint/2010/main" val="50194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FCC7-80C0-B64D-A65B-E9EFC42499F5}"/>
              </a:ext>
            </a:extLst>
          </p:cNvPr>
          <p:cNvSpPr>
            <a:spLocks noGrp="1"/>
          </p:cNvSpPr>
          <p:nvPr>
            <p:ph type="title"/>
          </p:nvPr>
        </p:nvSpPr>
        <p:spPr>
          <a:xfrm>
            <a:off x="1761565" y="365125"/>
            <a:ext cx="9039860" cy="772807"/>
          </a:xfrm>
          <a:prstGeom prst="rect">
            <a:avLst/>
          </a:prstGeom>
        </p:spPr>
        <p:txBody>
          <a:bodyPr>
            <a:normAutofit/>
          </a:bodyPr>
          <a:lstStyle>
            <a:lvl1pPr algn="r">
              <a:defRPr sz="44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9C7BF9A-EDF6-8746-B3D6-5CBD9C6F911A}"/>
              </a:ext>
            </a:extLst>
          </p:cNvPr>
          <p:cNvSpPr>
            <a:spLocks noGrp="1"/>
          </p:cNvSpPr>
          <p:nvPr>
            <p:ph type="body" orient="vert" idx="1"/>
          </p:nvPr>
        </p:nvSpPr>
        <p:spPr>
          <a:xfrm>
            <a:off x="1153171" y="1512917"/>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5D57CF4-2BBE-2D41-8814-C8B310AD7E4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5400000">
            <a:off x="-285603" y="5635920"/>
            <a:ext cx="1483335" cy="480909"/>
          </a:xfrm>
          <a:prstGeom prst="rect">
            <a:avLst/>
          </a:prstGeom>
        </p:spPr>
      </p:pic>
      <p:sp>
        <p:nvSpPr>
          <p:cNvPr id="11" name="Footer Placeholder 4">
            <a:extLst>
              <a:ext uri="{FF2B5EF4-FFF2-40B4-BE49-F238E27FC236}">
                <a16:creationId xmlns:a16="http://schemas.microsoft.com/office/drawing/2014/main" id="{C3FF1483-E84D-A940-B199-A682CD51A68D}"/>
              </a:ext>
            </a:extLst>
          </p:cNvPr>
          <p:cNvSpPr>
            <a:spLocks noGrp="1"/>
          </p:cNvSpPr>
          <p:nvPr>
            <p:ph type="ftr" sz="quarter" idx="3"/>
          </p:nvPr>
        </p:nvSpPr>
        <p:spPr>
          <a:xfrm rot="5400000">
            <a:off x="-776997" y="1443220"/>
            <a:ext cx="2100995"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3" name="Slide Number Placeholder 5">
            <a:extLst>
              <a:ext uri="{FF2B5EF4-FFF2-40B4-BE49-F238E27FC236}">
                <a16:creationId xmlns:a16="http://schemas.microsoft.com/office/drawing/2014/main" id="{BE15CAC1-C67E-A84E-9800-8F538927F679}"/>
              </a:ext>
            </a:extLst>
          </p:cNvPr>
          <p:cNvSpPr>
            <a:spLocks noGrp="1"/>
          </p:cNvSpPr>
          <p:nvPr>
            <p:ph type="sldNum" sz="quarter" idx="4"/>
          </p:nvPr>
        </p:nvSpPr>
        <p:spPr>
          <a:xfrm rot="5400000">
            <a:off x="15594" y="134815"/>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4" name="Rectangle 3">
            <a:extLst>
              <a:ext uri="{FF2B5EF4-FFF2-40B4-BE49-F238E27FC236}">
                <a16:creationId xmlns:a16="http://schemas.microsoft.com/office/drawing/2014/main" id="{E2FE0494-4E75-E643-BC04-BBB7F6F5ABB9}"/>
              </a:ext>
            </a:extLst>
          </p:cNvPr>
          <p:cNvSpPr/>
          <p:nvPr userDrawn="1"/>
        </p:nvSpPr>
        <p:spPr>
          <a:xfrm>
            <a:off x="9865895" y="5912381"/>
            <a:ext cx="2326105" cy="94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2" name="Picture 11">
            <a:extLst>
              <a:ext uri="{FF2B5EF4-FFF2-40B4-BE49-F238E27FC236}">
                <a16:creationId xmlns:a16="http://schemas.microsoft.com/office/drawing/2014/main" id="{43FD5271-E520-734F-BF87-75D3CAF8E6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11070727" y="407108"/>
            <a:ext cx="605279" cy="688839"/>
          </a:xfrm>
          <a:prstGeom prst="rect">
            <a:avLst/>
          </a:prstGeom>
        </p:spPr>
      </p:pic>
    </p:spTree>
    <p:extLst>
      <p:ext uri="{BB962C8B-B14F-4D97-AF65-F5344CB8AC3E}">
        <p14:creationId xmlns:p14="http://schemas.microsoft.com/office/powerpoint/2010/main" val="114670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CF3B5-E937-174E-A129-AE050212C57D}"/>
              </a:ext>
            </a:extLst>
          </p:cNvPr>
          <p:cNvSpPr>
            <a:spLocks noGrp="1"/>
          </p:cNvSpPr>
          <p:nvPr>
            <p:ph type="title" orient="vert"/>
          </p:nvPr>
        </p:nvSpPr>
        <p:spPr>
          <a:xfrm>
            <a:off x="8724900" y="365125"/>
            <a:ext cx="2628900" cy="5811838"/>
          </a:xfrm>
          <a:prstGeom prst="rect">
            <a:avLst/>
          </a:prstGeom>
        </p:spPr>
        <p:txBody>
          <a:bodyPr vert="eaVert">
            <a:normAutofit/>
          </a:bodyPr>
          <a:lstStyle>
            <a:lvl1pPr>
              <a:defRPr sz="44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9F6B5D6-F83D-4E46-A4AF-C8F48A4E2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11EE8C91-E829-E24C-9928-25F42D53A1A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5400000">
            <a:off x="-285603" y="5635920"/>
            <a:ext cx="1483335" cy="480909"/>
          </a:xfrm>
          <a:prstGeom prst="rect">
            <a:avLst/>
          </a:prstGeom>
        </p:spPr>
      </p:pic>
      <p:sp>
        <p:nvSpPr>
          <p:cNvPr id="9" name="Footer Placeholder 4">
            <a:extLst>
              <a:ext uri="{FF2B5EF4-FFF2-40B4-BE49-F238E27FC236}">
                <a16:creationId xmlns:a16="http://schemas.microsoft.com/office/drawing/2014/main" id="{917573C8-0EED-0B4D-A27E-26679E77CAB1}"/>
              </a:ext>
            </a:extLst>
          </p:cNvPr>
          <p:cNvSpPr>
            <a:spLocks noGrp="1"/>
          </p:cNvSpPr>
          <p:nvPr>
            <p:ph type="ftr" sz="quarter" idx="3"/>
          </p:nvPr>
        </p:nvSpPr>
        <p:spPr>
          <a:xfrm rot="5400000">
            <a:off x="-776997" y="1443220"/>
            <a:ext cx="2100995"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4" name="Slide Number Placeholder 5">
            <a:extLst>
              <a:ext uri="{FF2B5EF4-FFF2-40B4-BE49-F238E27FC236}">
                <a16:creationId xmlns:a16="http://schemas.microsoft.com/office/drawing/2014/main" id="{40791D91-4DF5-A044-B2E5-A19985497AAE}"/>
              </a:ext>
            </a:extLst>
          </p:cNvPr>
          <p:cNvSpPr>
            <a:spLocks noGrp="1"/>
          </p:cNvSpPr>
          <p:nvPr>
            <p:ph type="sldNum" sz="quarter" idx="4"/>
          </p:nvPr>
        </p:nvSpPr>
        <p:spPr>
          <a:xfrm rot="5400000">
            <a:off x="15594" y="134815"/>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8" name="Rectangle 7">
            <a:extLst>
              <a:ext uri="{FF2B5EF4-FFF2-40B4-BE49-F238E27FC236}">
                <a16:creationId xmlns:a16="http://schemas.microsoft.com/office/drawing/2014/main" id="{77D333CE-A62E-9741-93FE-CC1B42E6639C}"/>
              </a:ext>
            </a:extLst>
          </p:cNvPr>
          <p:cNvSpPr/>
          <p:nvPr userDrawn="1"/>
        </p:nvSpPr>
        <p:spPr>
          <a:xfrm>
            <a:off x="9865895" y="5912381"/>
            <a:ext cx="2326105" cy="94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337115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or Graphic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E68F8B-31CB-294F-9FA7-69B98326C56C}"/>
              </a:ext>
            </a:extLst>
          </p:cNvPr>
          <p:cNvSpPr>
            <a:spLocks noGrp="1"/>
          </p:cNvSpPr>
          <p:nvPr>
            <p:ph type="ftr" sz="quarter" idx="10"/>
          </p:nvPr>
        </p:nvSpPr>
        <p:spPr>
          <a:xfrm>
            <a:off x="515816" y="6431710"/>
            <a:ext cx="949914"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6" name="Slide Number Placeholder 5">
            <a:extLst>
              <a:ext uri="{FF2B5EF4-FFF2-40B4-BE49-F238E27FC236}">
                <a16:creationId xmlns:a16="http://schemas.microsoft.com/office/drawing/2014/main" id="{1DDB574B-08E7-5648-BA03-D74C211699EB}"/>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9" name="Title 1">
            <a:extLst>
              <a:ext uri="{FF2B5EF4-FFF2-40B4-BE49-F238E27FC236}">
                <a16:creationId xmlns:a16="http://schemas.microsoft.com/office/drawing/2014/main" id="{48D4D29A-BFC2-9241-AF9C-FAF9158C110B}"/>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dirty="0"/>
              <a:t>Click to edit Master title style</a:t>
            </a:r>
          </a:p>
        </p:txBody>
      </p:sp>
      <p:pic>
        <p:nvPicPr>
          <p:cNvPr id="11" name="Picture 10">
            <a:extLst>
              <a:ext uri="{FF2B5EF4-FFF2-40B4-BE49-F238E27FC236}">
                <a16:creationId xmlns:a16="http://schemas.microsoft.com/office/drawing/2014/main" id="{80E7EBE2-390C-7B4A-AA30-CE593170EF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211542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A64-AC98-0546-B8A2-BBFA1272F714}"/>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A82363-AD65-354E-B476-FB62ABEFDD04}"/>
              </a:ext>
            </a:extLst>
          </p:cNvPr>
          <p:cNvSpPr>
            <a:spLocks noGrp="1"/>
          </p:cNvSpPr>
          <p:nvPr>
            <p:ph idx="1"/>
          </p:nvPr>
        </p:nvSpPr>
        <p:spPr>
          <a:xfrm>
            <a:off x="1102658" y="1200823"/>
            <a:ext cx="10540477" cy="468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0DBD9E70-4564-E649-A0A4-68DBBAAB838D}"/>
              </a:ext>
            </a:extLst>
          </p:cNvPr>
          <p:cNvSpPr>
            <a:spLocks noGrp="1"/>
          </p:cNvSpPr>
          <p:nvPr>
            <p:ph type="ftr" sz="quarter" idx="10"/>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8" name="Slide Number Placeholder 5">
            <a:extLst>
              <a:ext uri="{FF2B5EF4-FFF2-40B4-BE49-F238E27FC236}">
                <a16:creationId xmlns:a16="http://schemas.microsoft.com/office/drawing/2014/main" id="{BBAF0A35-6AE0-734B-A13A-CBFFC168B43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EC062000-19E1-5A44-8193-BBE8339E96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2280168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or Graphic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E68F8B-31CB-294F-9FA7-69B98326C56C}"/>
              </a:ext>
            </a:extLst>
          </p:cNvPr>
          <p:cNvSpPr>
            <a:spLocks noGrp="1"/>
          </p:cNvSpPr>
          <p:nvPr>
            <p:ph type="ftr" sz="quarter" idx="10"/>
          </p:nvPr>
        </p:nvSpPr>
        <p:spPr>
          <a:xfrm>
            <a:off x="515816" y="6431710"/>
            <a:ext cx="949914"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6" name="Slide Number Placeholder 5">
            <a:extLst>
              <a:ext uri="{FF2B5EF4-FFF2-40B4-BE49-F238E27FC236}">
                <a16:creationId xmlns:a16="http://schemas.microsoft.com/office/drawing/2014/main" id="{1DDB574B-08E7-5648-BA03-D74C211699EB}"/>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9" name="Title 1">
            <a:extLst>
              <a:ext uri="{FF2B5EF4-FFF2-40B4-BE49-F238E27FC236}">
                <a16:creationId xmlns:a16="http://schemas.microsoft.com/office/drawing/2014/main" id="{D1125A2C-AB8C-7349-8C52-C9F8146F7958}"/>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dirty="0"/>
              <a:t>Click to edit Master title style</a:t>
            </a:r>
          </a:p>
        </p:txBody>
      </p:sp>
      <p:pic>
        <p:nvPicPr>
          <p:cNvPr id="11" name="Picture 10">
            <a:extLst>
              <a:ext uri="{FF2B5EF4-FFF2-40B4-BE49-F238E27FC236}">
                <a16:creationId xmlns:a16="http://schemas.microsoft.com/office/drawing/2014/main" id="{58826303-97A9-9445-BF96-65DD83DA9B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147872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 pt Dens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A64-AC98-0546-B8A2-BBFA1272F714}"/>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sp>
        <p:nvSpPr>
          <p:cNvPr id="17" name="Footer Placeholder 4">
            <a:extLst>
              <a:ext uri="{FF2B5EF4-FFF2-40B4-BE49-F238E27FC236}">
                <a16:creationId xmlns:a16="http://schemas.microsoft.com/office/drawing/2014/main" id="{0DBD9E70-4564-E649-A0A4-68DBBAAB838D}"/>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8" name="Slide Number Placeholder 5">
            <a:extLst>
              <a:ext uri="{FF2B5EF4-FFF2-40B4-BE49-F238E27FC236}">
                <a16:creationId xmlns:a16="http://schemas.microsoft.com/office/drawing/2014/main" id="{BBAF0A35-6AE0-734B-A13A-CBFFC168B43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EC062000-19E1-5A44-8193-BBE8339E96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
        <p:nvSpPr>
          <p:cNvPr id="8" name="Content Placeholder 2">
            <a:extLst>
              <a:ext uri="{FF2B5EF4-FFF2-40B4-BE49-F238E27FC236}">
                <a16:creationId xmlns:a16="http://schemas.microsoft.com/office/drawing/2014/main" id="{3D0BA645-AB04-434F-A5C1-1E4DE002D395}"/>
              </a:ext>
            </a:extLst>
          </p:cNvPr>
          <p:cNvSpPr>
            <a:spLocks noGrp="1"/>
          </p:cNvSpPr>
          <p:nvPr>
            <p:ph idx="1"/>
          </p:nvPr>
        </p:nvSpPr>
        <p:spPr>
          <a:xfrm>
            <a:off x="1102658" y="1200823"/>
            <a:ext cx="10540477" cy="4688988"/>
          </a:xfrm>
        </p:spPr>
        <p:txBody>
          <a:bodyPr>
            <a:normAutofit/>
          </a:bodyPr>
          <a:lstStyle>
            <a:lvl1pPr>
              <a:lnSpc>
                <a:spcPts val="1500"/>
              </a:lnSpc>
              <a:defRPr sz="1600"/>
            </a:lvl1pPr>
            <a:lvl2pPr>
              <a:lnSpc>
                <a:spcPts val="1500"/>
              </a:lnSpc>
              <a:defRPr sz="1600"/>
            </a:lvl2pPr>
            <a:lvl3pPr>
              <a:lnSpc>
                <a:spcPts val="1500"/>
              </a:lnSpc>
              <a:defRPr sz="1600"/>
            </a:lvl3pPr>
            <a:lvl4pPr>
              <a:lnSpc>
                <a:spcPts val="1500"/>
              </a:lnSpc>
              <a:defRPr sz="1400"/>
            </a:lvl4pPr>
            <a:lvl5pPr>
              <a:lnSpc>
                <a:spcPts val="15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824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pt Dens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A64-AC98-0546-B8A2-BBFA1272F714}"/>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sp>
        <p:nvSpPr>
          <p:cNvPr id="17" name="Footer Placeholder 4">
            <a:extLst>
              <a:ext uri="{FF2B5EF4-FFF2-40B4-BE49-F238E27FC236}">
                <a16:creationId xmlns:a16="http://schemas.microsoft.com/office/drawing/2014/main" id="{0DBD9E70-4564-E649-A0A4-68DBBAAB838D}"/>
              </a:ext>
            </a:extLst>
          </p:cNvPr>
          <p:cNvSpPr>
            <a:spLocks noGrp="1"/>
          </p:cNvSpPr>
          <p:nvPr>
            <p:ph type="ftr" sz="quarter" idx="10"/>
          </p:nvPr>
        </p:nvSpPr>
        <p:spPr>
          <a:xfrm>
            <a:off x="515816" y="6431710"/>
            <a:ext cx="1942712"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8" name="Slide Number Placeholder 5">
            <a:extLst>
              <a:ext uri="{FF2B5EF4-FFF2-40B4-BE49-F238E27FC236}">
                <a16:creationId xmlns:a16="http://schemas.microsoft.com/office/drawing/2014/main" id="{BBAF0A35-6AE0-734B-A13A-CBFFC168B43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EC062000-19E1-5A44-8193-BBE8339E96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
        <p:nvSpPr>
          <p:cNvPr id="8" name="Content Placeholder 2">
            <a:extLst>
              <a:ext uri="{FF2B5EF4-FFF2-40B4-BE49-F238E27FC236}">
                <a16:creationId xmlns:a16="http://schemas.microsoft.com/office/drawing/2014/main" id="{93E48AB3-7A91-784C-B331-613E8FDA66FF}"/>
              </a:ext>
            </a:extLst>
          </p:cNvPr>
          <p:cNvSpPr>
            <a:spLocks noGrp="1"/>
          </p:cNvSpPr>
          <p:nvPr>
            <p:ph idx="1"/>
          </p:nvPr>
        </p:nvSpPr>
        <p:spPr>
          <a:xfrm>
            <a:off x="1102658" y="1200823"/>
            <a:ext cx="10540477" cy="4688988"/>
          </a:xfrm>
        </p:spPr>
        <p:txBody>
          <a:bodyPr>
            <a:normAutofit/>
          </a:bodyPr>
          <a:lstStyle>
            <a:lvl1pPr>
              <a:lnSpc>
                <a:spcPts val="1200"/>
              </a:lnSpc>
              <a:defRPr sz="1400"/>
            </a:lvl1pPr>
            <a:lvl2pPr>
              <a:lnSpc>
                <a:spcPts val="1200"/>
              </a:lnSpc>
              <a:defRPr sz="1400"/>
            </a:lvl2pPr>
            <a:lvl3pPr>
              <a:lnSpc>
                <a:spcPts val="1200"/>
              </a:lnSpc>
              <a:defRPr sz="1400"/>
            </a:lvl3pPr>
            <a:lvl4pPr>
              <a:lnSpc>
                <a:spcPts val="1200"/>
              </a:lnSpc>
              <a:defRPr sz="1200"/>
            </a:lvl4pPr>
            <a:lvl5pPr>
              <a:lnSpc>
                <a:spcPts val="12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784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641B7-6A69-E64D-BDF2-B2541EE849C7}"/>
              </a:ext>
            </a:extLst>
          </p:cNvPr>
          <p:cNvSpPr>
            <a:spLocks noGrp="1"/>
          </p:cNvSpPr>
          <p:nvPr>
            <p:ph sz="half" idx="1"/>
          </p:nvPr>
        </p:nvSpPr>
        <p:spPr>
          <a:xfrm>
            <a:off x="1106975" y="1200823"/>
            <a:ext cx="5162215" cy="4686299"/>
          </a:xfrm>
        </p:spPr>
        <p:txBody>
          <a:bodyPr/>
          <a:lstStyle>
            <a:lvl1pPr>
              <a:defRPr>
                <a:solidFill>
                  <a:srgbClr val="1E3E4E"/>
                </a:solidFill>
              </a:defRPr>
            </a:lvl1pPr>
            <a:lvl2pPr>
              <a:defRPr>
                <a:solidFill>
                  <a:srgbClr val="1E3E4E"/>
                </a:solidFill>
              </a:defRPr>
            </a:lvl2pPr>
            <a:lvl3pPr>
              <a:defRPr>
                <a:solidFill>
                  <a:srgbClr val="1E3E4E"/>
                </a:solidFill>
              </a:defRPr>
            </a:lvl3pPr>
            <a:lvl4pPr>
              <a:defRPr>
                <a:solidFill>
                  <a:srgbClr val="1E3E4E"/>
                </a:solidFill>
              </a:defRPr>
            </a:lvl4pPr>
            <a:lvl5pPr>
              <a:defRPr>
                <a:solidFill>
                  <a:srgbClr val="1E3E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EDF2115-B270-974B-9FA8-72A37E1BE23C}"/>
              </a:ext>
            </a:extLst>
          </p:cNvPr>
          <p:cNvSpPr>
            <a:spLocks noGrp="1"/>
          </p:cNvSpPr>
          <p:nvPr>
            <p:ph sz="half" idx="2"/>
          </p:nvPr>
        </p:nvSpPr>
        <p:spPr>
          <a:xfrm>
            <a:off x="6507813" y="1200823"/>
            <a:ext cx="5162215" cy="4686299"/>
          </a:xfrm>
        </p:spPr>
        <p:txBody>
          <a:bodyPr/>
          <a:lstStyle>
            <a:lvl1pPr>
              <a:defRPr>
                <a:solidFill>
                  <a:srgbClr val="1E3E4E"/>
                </a:solidFill>
              </a:defRPr>
            </a:lvl1pPr>
            <a:lvl2pPr>
              <a:defRPr>
                <a:solidFill>
                  <a:srgbClr val="1E3E4E"/>
                </a:solidFill>
              </a:defRPr>
            </a:lvl2pPr>
            <a:lvl3pPr>
              <a:defRPr>
                <a:solidFill>
                  <a:srgbClr val="1E3E4E"/>
                </a:solidFill>
              </a:defRPr>
            </a:lvl3pPr>
            <a:lvl4pPr>
              <a:defRPr>
                <a:solidFill>
                  <a:srgbClr val="1E3E4E"/>
                </a:solidFill>
              </a:defRPr>
            </a:lvl4pPr>
            <a:lvl5pPr>
              <a:defRPr>
                <a:solidFill>
                  <a:srgbClr val="1E3E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1311FC52-D621-D24E-87A9-A23B7E7B8D8E}"/>
              </a:ext>
            </a:extLst>
          </p:cNvPr>
          <p:cNvSpPr>
            <a:spLocks noGrp="1"/>
          </p:cNvSpPr>
          <p:nvPr>
            <p:ph type="ftr" sz="quarter" idx="10"/>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9" name="Slide Number Placeholder 5">
            <a:extLst>
              <a:ext uri="{FF2B5EF4-FFF2-40B4-BE49-F238E27FC236}">
                <a16:creationId xmlns:a16="http://schemas.microsoft.com/office/drawing/2014/main" id="{C4F07B6C-7283-264D-B1B1-FB77AB10C496}"/>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10" name="Title 1">
            <a:extLst>
              <a:ext uri="{FF2B5EF4-FFF2-40B4-BE49-F238E27FC236}">
                <a16:creationId xmlns:a16="http://schemas.microsoft.com/office/drawing/2014/main" id="{5FF5D92D-0AC2-FC49-B54A-2F9682D1E78B}"/>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399D0C86-E14C-0342-AD76-B3C0B7E6EB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237708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80F8BC-327D-EE4A-BBB3-5F2B8DDF964B}"/>
              </a:ext>
            </a:extLst>
          </p:cNvPr>
          <p:cNvSpPr>
            <a:spLocks noGrp="1"/>
          </p:cNvSpPr>
          <p:nvPr>
            <p:ph type="body" idx="1"/>
          </p:nvPr>
        </p:nvSpPr>
        <p:spPr>
          <a:xfrm>
            <a:off x="1116105" y="1196788"/>
            <a:ext cx="5182120" cy="823912"/>
          </a:xfrm>
        </p:spPr>
        <p:txBody>
          <a:bodyPr anchor="b">
            <a:normAutofit/>
          </a:bodyPr>
          <a:lstStyle>
            <a:lvl1pPr marL="0" indent="0">
              <a:buNone/>
              <a:defRPr sz="2800" b="1">
                <a:solidFill>
                  <a:srgbClr val="1E3E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23A33-E818-8B45-B73A-0C2D00E920AD}"/>
              </a:ext>
            </a:extLst>
          </p:cNvPr>
          <p:cNvSpPr>
            <a:spLocks noGrp="1"/>
          </p:cNvSpPr>
          <p:nvPr>
            <p:ph sz="half" idx="2"/>
          </p:nvPr>
        </p:nvSpPr>
        <p:spPr>
          <a:xfrm>
            <a:off x="1116105" y="2020700"/>
            <a:ext cx="5182120" cy="3684588"/>
          </a:xfrm>
        </p:spPr>
        <p:txBody>
          <a:bodyPr/>
          <a:lstStyle>
            <a:lvl1pPr>
              <a:defRPr>
                <a:solidFill>
                  <a:srgbClr val="1E3E4E"/>
                </a:solidFill>
              </a:defRPr>
            </a:lvl1pPr>
            <a:lvl2pPr>
              <a:defRPr>
                <a:solidFill>
                  <a:srgbClr val="1E3E4E"/>
                </a:solidFill>
              </a:defRPr>
            </a:lvl2pPr>
            <a:lvl3pPr>
              <a:defRPr>
                <a:solidFill>
                  <a:srgbClr val="1E3E4E"/>
                </a:solidFill>
              </a:defRPr>
            </a:lvl3pPr>
            <a:lvl4pPr>
              <a:defRPr>
                <a:solidFill>
                  <a:srgbClr val="1E3E4E"/>
                </a:solidFill>
              </a:defRPr>
            </a:lvl4pPr>
            <a:lvl5pPr>
              <a:defRPr>
                <a:solidFill>
                  <a:srgbClr val="1E3E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8C87BAA-6275-844B-AD1A-EE4A84DB3EF1}"/>
              </a:ext>
            </a:extLst>
          </p:cNvPr>
          <p:cNvSpPr>
            <a:spLocks noGrp="1"/>
          </p:cNvSpPr>
          <p:nvPr>
            <p:ph type="body" sz="quarter" idx="3"/>
          </p:nvPr>
        </p:nvSpPr>
        <p:spPr>
          <a:xfrm>
            <a:off x="6462387" y="1196788"/>
            <a:ext cx="5207641"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D3F7-8C92-5646-8734-36BEC3F447BC}"/>
              </a:ext>
            </a:extLst>
          </p:cNvPr>
          <p:cNvSpPr>
            <a:spLocks noGrp="1"/>
          </p:cNvSpPr>
          <p:nvPr>
            <p:ph sz="quarter" idx="4"/>
          </p:nvPr>
        </p:nvSpPr>
        <p:spPr>
          <a:xfrm>
            <a:off x="6462387" y="2020700"/>
            <a:ext cx="52076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149B59A7-8708-1645-A68B-DBE360DEFDCA}"/>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7" name="Slide Number Placeholder 5">
            <a:extLst>
              <a:ext uri="{FF2B5EF4-FFF2-40B4-BE49-F238E27FC236}">
                <a16:creationId xmlns:a16="http://schemas.microsoft.com/office/drawing/2014/main" id="{43F01D53-9F6B-1D4F-B444-25253F43D9A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10" name="Title 1">
            <a:extLst>
              <a:ext uri="{FF2B5EF4-FFF2-40B4-BE49-F238E27FC236}">
                <a16:creationId xmlns:a16="http://schemas.microsoft.com/office/drawing/2014/main" id="{F2B1AABB-4023-3B4F-A050-1073345A0332}"/>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E6289E58-4A27-4C4C-8E56-377DC2925F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17008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146B1EEE-F8FD-A44C-96C4-16DB630E90DC}"/>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7" name="Slide Number Placeholder 5">
            <a:extLst>
              <a:ext uri="{FF2B5EF4-FFF2-40B4-BE49-F238E27FC236}">
                <a16:creationId xmlns:a16="http://schemas.microsoft.com/office/drawing/2014/main" id="{98FDEFF5-3D64-D24C-92A8-23FC6F432D39}"/>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6" name="Title 1">
            <a:extLst>
              <a:ext uri="{FF2B5EF4-FFF2-40B4-BE49-F238E27FC236}">
                <a16:creationId xmlns:a16="http://schemas.microsoft.com/office/drawing/2014/main" id="{7FBBA162-DFCA-6248-A0CC-97E322032517}"/>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D37B131-A6A2-FD44-8F4A-121DD0668C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408967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E68F8B-31CB-294F-9FA7-69B98326C56C}"/>
              </a:ext>
            </a:extLst>
          </p:cNvPr>
          <p:cNvSpPr>
            <a:spLocks noGrp="1"/>
          </p:cNvSpPr>
          <p:nvPr>
            <p:ph type="ftr" sz="quarter" idx="10"/>
          </p:nvPr>
        </p:nvSpPr>
        <p:spPr>
          <a:xfrm>
            <a:off x="515816" y="6431710"/>
            <a:ext cx="1899580"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6" name="Slide Number Placeholder 5">
            <a:extLst>
              <a:ext uri="{FF2B5EF4-FFF2-40B4-BE49-F238E27FC236}">
                <a16:creationId xmlns:a16="http://schemas.microsoft.com/office/drawing/2014/main" id="{1DDB574B-08E7-5648-BA03-D74C211699EB}"/>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295697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C651-971B-9448-A2AA-72DDB43DBF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49875AF-57FF-D342-B7BD-297ED502BAE7}"/>
              </a:ext>
            </a:extLst>
          </p:cNvPr>
          <p:cNvSpPr>
            <a:spLocks noGrp="1"/>
          </p:cNvSpPr>
          <p:nvPr>
            <p:ph idx="1"/>
          </p:nvPr>
        </p:nvSpPr>
        <p:spPr>
          <a:xfrm>
            <a:off x="5183188" y="1257301"/>
            <a:ext cx="6172200" cy="461168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819B834-DBAE-5C40-9629-D3E617748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798927A9-35C8-FB4D-A3EE-35EC0DDBFA2A}"/>
              </a:ext>
            </a:extLst>
          </p:cNvPr>
          <p:cNvSpPr>
            <a:spLocks noGrp="1"/>
          </p:cNvSpPr>
          <p:nvPr>
            <p:ph type="ftr" sz="quarter" idx="10"/>
          </p:nvPr>
        </p:nvSpPr>
        <p:spPr>
          <a:xfrm>
            <a:off x="515816" y="6431710"/>
            <a:ext cx="1942712"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0" name="Slide Number Placeholder 5">
            <a:extLst>
              <a:ext uri="{FF2B5EF4-FFF2-40B4-BE49-F238E27FC236}">
                <a16:creationId xmlns:a16="http://schemas.microsoft.com/office/drawing/2014/main" id="{D6F3010B-8A00-454C-9F4C-21B965FD1D6A}"/>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174861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E4F4F-1618-254A-9EE6-1AC797E22DBE}"/>
              </a:ext>
            </a:extLst>
          </p:cNvPr>
          <p:cNvSpPr>
            <a:spLocks noGrp="1"/>
          </p:cNvSpPr>
          <p:nvPr>
            <p:ph type="title"/>
          </p:nvPr>
        </p:nvSpPr>
        <p:spPr>
          <a:xfrm>
            <a:off x="515815" y="416041"/>
            <a:ext cx="9039860" cy="7728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74AFAF-FAF3-2C43-8AEB-8C241930FB1D}"/>
              </a:ext>
            </a:extLst>
          </p:cNvPr>
          <p:cNvSpPr>
            <a:spLocks noGrp="1"/>
          </p:cNvSpPr>
          <p:nvPr>
            <p:ph type="body" idx="1"/>
          </p:nvPr>
        </p:nvSpPr>
        <p:spPr>
          <a:xfrm>
            <a:off x="548053" y="151291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2CFC0C0-20E8-1040-A121-C07A613FE20B}"/>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0112187" y="6036519"/>
            <a:ext cx="1864477" cy="604478"/>
          </a:xfrm>
          <a:prstGeom prst="rect">
            <a:avLst/>
          </a:prstGeom>
        </p:spPr>
      </p:pic>
      <p:sp>
        <p:nvSpPr>
          <p:cNvPr id="17" name="Footer Placeholder 4">
            <a:extLst>
              <a:ext uri="{FF2B5EF4-FFF2-40B4-BE49-F238E27FC236}">
                <a16:creationId xmlns:a16="http://schemas.microsoft.com/office/drawing/2014/main" id="{7E0F11DB-85E7-494E-81FA-899610EE7FC2}"/>
              </a:ext>
            </a:extLst>
          </p:cNvPr>
          <p:cNvSpPr>
            <a:spLocks noGrp="1"/>
          </p:cNvSpPr>
          <p:nvPr>
            <p:ph type="ftr" sz="quarter" idx="3"/>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8" name="Slide Number Placeholder 5">
            <a:extLst>
              <a:ext uri="{FF2B5EF4-FFF2-40B4-BE49-F238E27FC236}">
                <a16:creationId xmlns:a16="http://schemas.microsoft.com/office/drawing/2014/main" id="{B8A70AC3-0649-6B4A-83F9-3B55372DA2CD}"/>
              </a:ext>
            </a:extLst>
          </p:cNvPr>
          <p:cNvSpPr>
            <a:spLocks noGrp="1"/>
          </p:cNvSpPr>
          <p:nvPr>
            <p:ph type="sldNum" sz="quarter" idx="4"/>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48707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52" r:id="rId5"/>
    <p:sldLayoutId id="2147483653" r:id="rId6"/>
    <p:sldLayoutId id="2147483654" r:id="rId7"/>
    <p:sldLayoutId id="2147483655" r:id="rId8"/>
    <p:sldLayoutId id="2147483656" r:id="rId9"/>
    <p:sldLayoutId id="2147483657" r:id="rId10"/>
    <p:sldLayoutId id="2147483678" r:id="rId11"/>
    <p:sldLayoutId id="2147483679" r:id="rId12"/>
    <p:sldLayoutId id="2147483662" r:id="rId13"/>
    <p:sldLayoutId id="2147483663" r:id="rId14"/>
    <p:sldLayoutId id="2147483664" r:id="rId15"/>
    <p:sldLayoutId id="2147483661" r:id="rId16"/>
    <p:sldLayoutId id="2147483658" r:id="rId17"/>
    <p:sldLayoutId id="2147483659" r:id="rId18"/>
  </p:sldLayoutIdLst>
  <p:hf hdr="0" dt="0"/>
  <p:txStyles>
    <p:titleStyle>
      <a:lvl1pPr algn="l" defTabSz="914400" rtl="0" eaLnBrk="1" latinLnBrk="0" hangingPunct="1">
        <a:lnSpc>
          <a:spcPct val="75000"/>
        </a:lnSpc>
        <a:spcBef>
          <a:spcPct val="0"/>
        </a:spcBef>
        <a:buNone/>
        <a:defRPr sz="4400" kern="1200">
          <a:solidFill>
            <a:srgbClr val="32799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rgbClr val="1E3E4E"/>
          </a:solidFill>
          <a:latin typeface="+mn-lt"/>
          <a:ea typeface="+mn-ea"/>
          <a:cs typeface="+mn-cs"/>
        </a:defRPr>
      </a:lvl1pPr>
      <a:lvl2pPr marL="685800" indent="-228600" algn="l" defTabSz="914400" rtl="0" eaLnBrk="1" latinLnBrk="0" hangingPunct="1">
        <a:lnSpc>
          <a:spcPct val="90000"/>
        </a:lnSpc>
        <a:spcBef>
          <a:spcPts val="500"/>
        </a:spcBef>
        <a:buClr>
          <a:srgbClr val="00A678"/>
        </a:buClr>
        <a:buFont typeface="Wingdings" pitchFamily="2" charset="2"/>
        <a:buChar char="§"/>
        <a:defRPr sz="2400" kern="1200">
          <a:solidFill>
            <a:srgbClr val="1E3E4E"/>
          </a:solidFill>
          <a:latin typeface="+mn-lt"/>
          <a:ea typeface="+mn-ea"/>
          <a:cs typeface="+mn-cs"/>
        </a:defRPr>
      </a:lvl2pPr>
      <a:lvl3pPr marL="1143000" indent="-228600" algn="l" defTabSz="914400" rtl="0" eaLnBrk="1" latinLnBrk="0" hangingPunct="1">
        <a:lnSpc>
          <a:spcPct val="90000"/>
        </a:lnSpc>
        <a:spcBef>
          <a:spcPts val="500"/>
        </a:spcBef>
        <a:buClr>
          <a:srgbClr val="2F9BA0"/>
        </a:buClr>
        <a:buFont typeface="Wingdings" pitchFamily="2" charset="2"/>
        <a:buChar char="§"/>
        <a:defRPr sz="2000" kern="1200">
          <a:solidFill>
            <a:srgbClr val="1E3E4E"/>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E4F4F-1618-254A-9EE6-1AC797E22DBE}"/>
              </a:ext>
            </a:extLst>
          </p:cNvPr>
          <p:cNvSpPr>
            <a:spLocks noGrp="1"/>
          </p:cNvSpPr>
          <p:nvPr>
            <p:ph type="title"/>
          </p:nvPr>
        </p:nvSpPr>
        <p:spPr>
          <a:xfrm>
            <a:off x="515815" y="416041"/>
            <a:ext cx="9039860" cy="772807"/>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72CFC0C0-20E8-1040-A121-C07A613FE20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112187" y="6036519"/>
            <a:ext cx="1864477" cy="604478"/>
          </a:xfrm>
          <a:prstGeom prst="rect">
            <a:avLst/>
          </a:prstGeom>
        </p:spPr>
      </p:pic>
      <p:sp>
        <p:nvSpPr>
          <p:cNvPr id="17" name="Footer Placeholder 4">
            <a:extLst>
              <a:ext uri="{FF2B5EF4-FFF2-40B4-BE49-F238E27FC236}">
                <a16:creationId xmlns:a16="http://schemas.microsoft.com/office/drawing/2014/main" id="{7E0F11DB-85E7-494E-81FA-899610EE7FC2}"/>
              </a:ext>
            </a:extLst>
          </p:cNvPr>
          <p:cNvSpPr>
            <a:spLocks noGrp="1"/>
          </p:cNvSpPr>
          <p:nvPr>
            <p:ph type="ftr" sz="quarter" idx="3"/>
          </p:nvPr>
        </p:nvSpPr>
        <p:spPr>
          <a:xfrm>
            <a:off x="515816" y="6431710"/>
            <a:ext cx="949914"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8" name="Slide Number Placeholder 5">
            <a:extLst>
              <a:ext uri="{FF2B5EF4-FFF2-40B4-BE49-F238E27FC236}">
                <a16:creationId xmlns:a16="http://schemas.microsoft.com/office/drawing/2014/main" id="{B8A70AC3-0649-6B4A-83F9-3B55372DA2CD}"/>
              </a:ext>
            </a:extLst>
          </p:cNvPr>
          <p:cNvSpPr>
            <a:spLocks noGrp="1"/>
          </p:cNvSpPr>
          <p:nvPr>
            <p:ph type="sldNum" sz="quarter" idx="4"/>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7" name="Text Placeholder 2">
            <a:extLst>
              <a:ext uri="{FF2B5EF4-FFF2-40B4-BE49-F238E27FC236}">
                <a16:creationId xmlns:a16="http://schemas.microsoft.com/office/drawing/2014/main" id="{7DE7CD4E-C8E7-1447-BB67-7F73FC0D7983}"/>
              </a:ext>
            </a:extLst>
          </p:cNvPr>
          <p:cNvSpPr>
            <a:spLocks noGrp="1"/>
          </p:cNvSpPr>
          <p:nvPr>
            <p:ph type="body" idx="1"/>
          </p:nvPr>
        </p:nvSpPr>
        <p:spPr>
          <a:xfrm>
            <a:off x="548053" y="151291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4763276"/>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l" defTabSz="914400" rtl="0" eaLnBrk="1" latinLnBrk="0" hangingPunct="1">
        <a:lnSpc>
          <a:spcPct val="90000"/>
        </a:lnSpc>
        <a:spcBef>
          <a:spcPct val="0"/>
        </a:spcBef>
        <a:buNone/>
        <a:defRPr sz="4000" kern="1200">
          <a:solidFill>
            <a:srgbClr val="32799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rgbClr val="1E3E4E"/>
          </a:solidFill>
          <a:latin typeface="+mn-lt"/>
          <a:ea typeface="+mn-ea"/>
          <a:cs typeface="+mn-cs"/>
        </a:defRPr>
      </a:lvl1pPr>
      <a:lvl2pPr marL="685800" indent="-228600" algn="l" defTabSz="914400" rtl="0" eaLnBrk="1" latinLnBrk="0" hangingPunct="1">
        <a:lnSpc>
          <a:spcPct val="90000"/>
        </a:lnSpc>
        <a:spcBef>
          <a:spcPts val="500"/>
        </a:spcBef>
        <a:buClr>
          <a:srgbClr val="00A678"/>
        </a:buClr>
        <a:buFont typeface="Wingdings" pitchFamily="2" charset="2"/>
        <a:buChar char="§"/>
        <a:defRPr sz="2400" kern="1200">
          <a:solidFill>
            <a:srgbClr val="1E3E4E"/>
          </a:solidFill>
          <a:latin typeface="+mn-lt"/>
          <a:ea typeface="+mn-ea"/>
          <a:cs typeface="+mn-cs"/>
        </a:defRPr>
      </a:lvl2pPr>
      <a:lvl3pPr marL="1143000" indent="-228600" algn="l" defTabSz="914400" rtl="0" eaLnBrk="1" latinLnBrk="0" hangingPunct="1">
        <a:lnSpc>
          <a:spcPct val="90000"/>
        </a:lnSpc>
        <a:spcBef>
          <a:spcPts val="500"/>
        </a:spcBef>
        <a:buClr>
          <a:srgbClr val="2F9BA0"/>
        </a:buClr>
        <a:buFont typeface="Wingdings" pitchFamily="2" charset="2"/>
        <a:buChar char="§"/>
        <a:defRPr sz="2000" kern="1200">
          <a:solidFill>
            <a:srgbClr val="1E3E4E"/>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E4F4F-1618-254A-9EE6-1AC797E22DBE}"/>
              </a:ext>
            </a:extLst>
          </p:cNvPr>
          <p:cNvSpPr>
            <a:spLocks noGrp="1"/>
          </p:cNvSpPr>
          <p:nvPr>
            <p:ph type="title"/>
          </p:nvPr>
        </p:nvSpPr>
        <p:spPr>
          <a:xfrm>
            <a:off x="515815" y="416041"/>
            <a:ext cx="9039860" cy="772807"/>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72CFC0C0-20E8-1040-A121-C07A613FE20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112187" y="6036519"/>
            <a:ext cx="1864477" cy="604478"/>
          </a:xfrm>
          <a:prstGeom prst="rect">
            <a:avLst/>
          </a:prstGeom>
        </p:spPr>
      </p:pic>
      <p:sp>
        <p:nvSpPr>
          <p:cNvPr id="17" name="Footer Placeholder 4">
            <a:extLst>
              <a:ext uri="{FF2B5EF4-FFF2-40B4-BE49-F238E27FC236}">
                <a16:creationId xmlns:a16="http://schemas.microsoft.com/office/drawing/2014/main" id="{7E0F11DB-85E7-494E-81FA-899610EE7FC2}"/>
              </a:ext>
            </a:extLst>
          </p:cNvPr>
          <p:cNvSpPr>
            <a:spLocks noGrp="1"/>
          </p:cNvSpPr>
          <p:nvPr>
            <p:ph type="ftr" sz="quarter" idx="3"/>
          </p:nvPr>
        </p:nvSpPr>
        <p:spPr>
          <a:xfrm>
            <a:off x="515816" y="6431710"/>
            <a:ext cx="949914"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a:t>© Surgent | TCF4/24/V1</a:t>
            </a:r>
            <a:endParaRPr lang="en-US" dirty="0"/>
          </a:p>
        </p:txBody>
      </p:sp>
      <p:sp>
        <p:nvSpPr>
          <p:cNvPr id="18" name="Slide Number Placeholder 5">
            <a:extLst>
              <a:ext uri="{FF2B5EF4-FFF2-40B4-BE49-F238E27FC236}">
                <a16:creationId xmlns:a16="http://schemas.microsoft.com/office/drawing/2014/main" id="{B8A70AC3-0649-6B4A-83F9-3B55372DA2CD}"/>
              </a:ext>
            </a:extLst>
          </p:cNvPr>
          <p:cNvSpPr>
            <a:spLocks noGrp="1"/>
          </p:cNvSpPr>
          <p:nvPr>
            <p:ph type="sldNum" sz="quarter" idx="4"/>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7" name="Text Placeholder 2">
            <a:extLst>
              <a:ext uri="{FF2B5EF4-FFF2-40B4-BE49-F238E27FC236}">
                <a16:creationId xmlns:a16="http://schemas.microsoft.com/office/drawing/2014/main" id="{7DE7CD4E-C8E7-1447-BB67-7F73FC0D7983}"/>
              </a:ext>
            </a:extLst>
          </p:cNvPr>
          <p:cNvSpPr>
            <a:spLocks noGrp="1"/>
          </p:cNvSpPr>
          <p:nvPr>
            <p:ph type="body" idx="1"/>
          </p:nvPr>
        </p:nvSpPr>
        <p:spPr>
          <a:xfrm>
            <a:off x="548053" y="151291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3251061"/>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000" kern="1200">
          <a:solidFill>
            <a:srgbClr val="32799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rgbClr val="1E3E4E"/>
          </a:solidFill>
          <a:latin typeface="+mn-lt"/>
          <a:ea typeface="+mn-ea"/>
          <a:cs typeface="+mn-cs"/>
        </a:defRPr>
      </a:lvl1pPr>
      <a:lvl2pPr marL="685800" indent="-228600" algn="l" defTabSz="914400" rtl="0" eaLnBrk="1" latinLnBrk="0" hangingPunct="1">
        <a:lnSpc>
          <a:spcPct val="90000"/>
        </a:lnSpc>
        <a:spcBef>
          <a:spcPts val="500"/>
        </a:spcBef>
        <a:buClr>
          <a:srgbClr val="00A678"/>
        </a:buClr>
        <a:buFont typeface="Wingdings" pitchFamily="2" charset="2"/>
        <a:buChar char="§"/>
        <a:defRPr sz="2400" kern="1200">
          <a:solidFill>
            <a:srgbClr val="1E3E4E"/>
          </a:solidFill>
          <a:latin typeface="+mn-lt"/>
          <a:ea typeface="+mn-ea"/>
          <a:cs typeface="+mn-cs"/>
        </a:defRPr>
      </a:lvl2pPr>
      <a:lvl3pPr marL="1143000" indent="-228600" algn="l" defTabSz="914400" rtl="0" eaLnBrk="1" latinLnBrk="0" hangingPunct="1">
        <a:lnSpc>
          <a:spcPct val="90000"/>
        </a:lnSpc>
        <a:spcBef>
          <a:spcPts val="500"/>
        </a:spcBef>
        <a:buClr>
          <a:srgbClr val="2F9BA0"/>
        </a:buClr>
        <a:buFont typeface="Wingdings" pitchFamily="2" charset="2"/>
        <a:buChar char="§"/>
        <a:defRPr sz="2000" kern="1200">
          <a:solidFill>
            <a:srgbClr val="1E3E4E"/>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Current Developments and Best Practices for Today’s CFOs and Controllers</a:t>
            </a:r>
          </a:p>
        </p:txBody>
      </p:sp>
      <p:sp>
        <p:nvSpPr>
          <p:cNvPr id="3" name="Subtitle 2"/>
          <p:cNvSpPr>
            <a:spLocks noGrp="1"/>
          </p:cNvSpPr>
          <p:nvPr>
            <p:ph type="subTitle" idx="1"/>
          </p:nvPr>
        </p:nvSpPr>
        <p:spPr/>
        <p:txBody>
          <a:bodyPr/>
          <a:lstStyle/>
          <a:p>
            <a:r>
              <a:rPr lang="en-US" dirty="0"/>
              <a:t>TCFO/24/V1</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11B0-9A89-3FE7-7FA8-6C82721443B3}"/>
              </a:ext>
            </a:extLst>
          </p:cNvPr>
          <p:cNvSpPr>
            <a:spLocks noGrp="1"/>
          </p:cNvSpPr>
          <p:nvPr>
            <p:ph type="title"/>
          </p:nvPr>
        </p:nvSpPr>
        <p:spPr/>
        <p:txBody>
          <a:bodyPr/>
          <a:lstStyle/>
          <a:p>
            <a:r>
              <a:rPr lang="en-US" dirty="0"/>
              <a:t>According to Business Insider</a:t>
            </a:r>
          </a:p>
        </p:txBody>
      </p:sp>
      <p:sp>
        <p:nvSpPr>
          <p:cNvPr id="3" name="Content Placeholder 2">
            <a:extLst>
              <a:ext uri="{FF2B5EF4-FFF2-40B4-BE49-F238E27FC236}">
                <a16:creationId xmlns:a16="http://schemas.microsoft.com/office/drawing/2014/main" id="{15166DCD-8840-B316-4873-7152743D9F40}"/>
              </a:ext>
            </a:extLst>
          </p:cNvPr>
          <p:cNvSpPr>
            <a:spLocks noGrp="1"/>
          </p:cNvSpPr>
          <p:nvPr>
            <p:ph idx="1"/>
          </p:nvPr>
        </p:nvSpPr>
        <p:spPr/>
        <p:txBody>
          <a:bodyPr/>
          <a:lstStyle/>
          <a:p>
            <a:r>
              <a:rPr lang="en-US" dirty="0"/>
              <a:t>Finance professionals </a:t>
            </a:r>
            <a:r>
              <a:rPr lang="en-US" b="1" dirty="0"/>
              <a:t>MUST</a:t>
            </a:r>
          </a:p>
          <a:p>
            <a:pPr lvl="1"/>
            <a:r>
              <a:rPr lang="en-US" dirty="0"/>
              <a:t>Become analytical wizards.</a:t>
            </a:r>
          </a:p>
          <a:p>
            <a:pPr lvl="1"/>
            <a:r>
              <a:rPr lang="en-US" dirty="0"/>
              <a:t>Manage increasing risks.</a:t>
            </a:r>
          </a:p>
          <a:p>
            <a:pPr lvl="1"/>
            <a:r>
              <a:rPr lang="en-US" dirty="0"/>
              <a:t>Adapt to new technology.</a:t>
            </a:r>
          </a:p>
          <a:p>
            <a:pPr lvl="1"/>
            <a:r>
              <a:rPr lang="en-US" dirty="0"/>
              <a:t>Be better at leading people.</a:t>
            </a:r>
          </a:p>
          <a:p>
            <a:pPr lvl="1"/>
            <a:r>
              <a:rPr lang="en-US" dirty="0"/>
              <a:t>Guide decisions in a politically charged atmosphere.</a:t>
            </a:r>
          </a:p>
          <a:p>
            <a:pPr lvl="1"/>
            <a:r>
              <a:rPr lang="en-US" dirty="0"/>
              <a:t>Manage big data.</a:t>
            </a:r>
          </a:p>
          <a:p>
            <a:pPr lvl="1"/>
            <a:r>
              <a:rPr lang="en-US" dirty="0"/>
              <a:t>Make effective decisions from data from outside the organization.</a:t>
            </a:r>
          </a:p>
          <a:p>
            <a:pPr lvl="1"/>
            <a:r>
              <a:rPr lang="en-US" dirty="0"/>
              <a:t>Understand business drivers from outside the organization.</a:t>
            </a:r>
          </a:p>
          <a:p>
            <a:pPr lvl="1"/>
            <a:r>
              <a:rPr lang="en-US" dirty="0"/>
              <a:t>Make better hiring decisions.</a:t>
            </a:r>
          </a:p>
          <a:p>
            <a:endParaRPr lang="en-US" dirty="0"/>
          </a:p>
          <a:p>
            <a:endParaRPr lang="en-US" dirty="0"/>
          </a:p>
        </p:txBody>
      </p:sp>
      <p:sp>
        <p:nvSpPr>
          <p:cNvPr id="4" name="Footer Placeholder 3">
            <a:extLst>
              <a:ext uri="{FF2B5EF4-FFF2-40B4-BE49-F238E27FC236}">
                <a16:creationId xmlns:a16="http://schemas.microsoft.com/office/drawing/2014/main" id="{F308DE5E-07F2-4426-2958-1A1D8CF324CE}"/>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C4A80632-F40B-4048-B42E-515F30C2BABF}"/>
              </a:ext>
            </a:extLst>
          </p:cNvPr>
          <p:cNvSpPr>
            <a:spLocks noGrp="1"/>
          </p:cNvSpPr>
          <p:nvPr>
            <p:ph type="sldNum" sz="quarter" idx="11"/>
          </p:nvPr>
        </p:nvSpPr>
        <p:spPr/>
        <p:txBody>
          <a:bodyPr/>
          <a:lstStyle/>
          <a:p>
            <a:fld id="{7AE61839-880C-8649-98DD-A1308C2AD748}" type="slidenum">
              <a:rPr lang="en-US" smtClean="0"/>
              <a:pPr/>
              <a:t>10</a:t>
            </a:fld>
            <a:endParaRPr lang="en-US" dirty="0"/>
          </a:p>
        </p:txBody>
      </p:sp>
    </p:spTree>
    <p:extLst>
      <p:ext uri="{BB962C8B-B14F-4D97-AF65-F5344CB8AC3E}">
        <p14:creationId xmlns:p14="http://schemas.microsoft.com/office/powerpoint/2010/main" val="354027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5D3EC-5D8E-47F1-8B8E-C1A0C168DE9D}"/>
              </a:ext>
            </a:extLst>
          </p:cNvPr>
          <p:cNvSpPr>
            <a:spLocks noGrp="1"/>
          </p:cNvSpPr>
          <p:nvPr>
            <p:ph idx="1"/>
          </p:nvPr>
        </p:nvSpPr>
        <p:spPr/>
        <p:txBody>
          <a:bodyPr/>
          <a:lstStyle/>
          <a:p>
            <a:r>
              <a:rPr lang="en-US" dirty="0"/>
              <a:t>How to Achieve Success</a:t>
            </a:r>
          </a:p>
        </p:txBody>
      </p:sp>
      <p:sp>
        <p:nvSpPr>
          <p:cNvPr id="3" name="Content Placeholder 2">
            <a:extLst>
              <a:ext uri="{FF2B5EF4-FFF2-40B4-BE49-F238E27FC236}">
                <a16:creationId xmlns:a16="http://schemas.microsoft.com/office/drawing/2014/main" id="{D8BBF709-6149-4B5E-ABCD-294D161BDFD2}"/>
              </a:ext>
            </a:extLst>
          </p:cNvPr>
          <p:cNvSpPr>
            <a:spLocks noGrp="1"/>
          </p:cNvSpPr>
          <p:nvPr>
            <p:ph idx="10"/>
          </p:nvPr>
        </p:nvSpPr>
        <p:spPr/>
        <p:txBody>
          <a:bodyPr/>
          <a:lstStyle/>
          <a:p>
            <a:r>
              <a:rPr lang="en-US" dirty="0"/>
              <a:t>Chapter 2</a:t>
            </a:r>
          </a:p>
        </p:txBody>
      </p:sp>
    </p:spTree>
    <p:extLst>
      <p:ext uri="{BB962C8B-B14F-4D97-AF65-F5344CB8AC3E}">
        <p14:creationId xmlns:p14="http://schemas.microsoft.com/office/powerpoint/2010/main" val="146911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Learning Objectives</a:t>
            </a:r>
          </a:p>
        </p:txBody>
      </p:sp>
      <p:sp>
        <p:nvSpPr>
          <p:cNvPr id="3" name="Text Placeholder 2"/>
          <p:cNvSpPr>
            <a:spLocks noGrp="1"/>
          </p:cNvSpPr>
          <p:nvPr>
            <p:ph idx="1"/>
          </p:nvPr>
        </p:nvSpPr>
        <p:spPr>
          <a:xfrm>
            <a:off x="1102658" y="1200823"/>
            <a:ext cx="10540477" cy="4688988"/>
          </a:xfrm>
        </p:spPr>
        <p:txBody>
          <a:bodyPr/>
          <a:lstStyle/>
          <a:p>
            <a:pPr marL="0" marR="0">
              <a:spcBef>
                <a:spcPts val="0"/>
              </a:spcBef>
              <a:spcAft>
                <a:spcPts val="0"/>
              </a:spcAft>
            </a:pPr>
            <a:r>
              <a:rPr lang="en-US" dirty="0">
                <a:effectLst/>
                <a:ea typeface="Calibri" panose="020F0502020204030204" pitchFamily="34" charset="0"/>
              </a:rPr>
              <a:t>Upon completing this chapter, the reader will be able to:</a:t>
            </a:r>
          </a:p>
          <a:p>
            <a:pPr lvl="1">
              <a:spcBef>
                <a:spcPts val="0"/>
              </a:spcBef>
              <a:tabLst>
                <a:tab pos="457200" algn="l"/>
              </a:tabLst>
            </a:pPr>
            <a:r>
              <a:rPr lang="en-US" dirty="0">
                <a:effectLst/>
                <a:ea typeface="Calibri" panose="020F0502020204030204" pitchFamily="34" charset="0"/>
              </a:rPr>
              <a:t>Understand what is needed for organization’s success;</a:t>
            </a:r>
          </a:p>
          <a:p>
            <a:pPr lvl="1">
              <a:spcBef>
                <a:spcPts val="0"/>
              </a:spcBef>
              <a:tabLst>
                <a:tab pos="457200" algn="l"/>
              </a:tabLst>
            </a:pPr>
            <a:r>
              <a:rPr lang="en-US" dirty="0">
                <a:effectLst/>
                <a:ea typeface="Calibri" panose="020F0502020204030204" pitchFamily="34" charset="0"/>
              </a:rPr>
              <a:t>Know who are and who are not the customers;</a:t>
            </a:r>
          </a:p>
          <a:p>
            <a:pPr lvl="1">
              <a:spcBef>
                <a:spcPts val="0"/>
              </a:spcBef>
              <a:tabLst>
                <a:tab pos="457200" algn="l"/>
              </a:tabLst>
            </a:pPr>
            <a:r>
              <a:rPr lang="en-US" dirty="0">
                <a:effectLst/>
                <a:ea typeface="Calibri" panose="020F0502020204030204" pitchFamily="34" charset="0"/>
              </a:rPr>
              <a:t>See a quick way to improve customer service</a:t>
            </a:r>
          </a:p>
          <a:p>
            <a:pPr lvl="1">
              <a:spcBef>
                <a:spcPts val="0"/>
              </a:spcBef>
              <a:tabLst>
                <a:tab pos="457200" algn="l"/>
              </a:tabLst>
            </a:pPr>
            <a:r>
              <a:rPr lang="en-US" dirty="0">
                <a:effectLst/>
                <a:ea typeface="Calibri" panose="020F0502020204030204" pitchFamily="34" charset="0"/>
              </a:rPr>
              <a:t>Understand what has happened to customer service with the pandemic</a:t>
            </a:r>
          </a:p>
          <a:p>
            <a:endParaRPr lang="en-US" dirty="0"/>
          </a:p>
        </p:txBody>
      </p:sp>
      <p:sp>
        <p:nvSpPr>
          <p:cNvPr id="4" name="Footer Placeholder 3">
            <a:extLst>
              <a:ext uri="{FF2B5EF4-FFF2-40B4-BE49-F238E27FC236}">
                <a16:creationId xmlns:a16="http://schemas.microsoft.com/office/drawing/2014/main" id="{EB3ED977-88DB-4AAD-87C5-418889502250}"/>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8931B3DB-8B46-4EE7-A93D-A879A484517B}"/>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12</a:t>
            </a:fld>
            <a:endParaRPr lang="en-US" dirty="0"/>
          </a:p>
        </p:txBody>
      </p:sp>
      <p:sp>
        <p:nvSpPr>
          <p:cNvPr id="8" name="Graphic 33">
            <a:extLst>
              <a:ext uri="{FF2B5EF4-FFF2-40B4-BE49-F238E27FC236}">
                <a16:creationId xmlns:a16="http://schemas.microsoft.com/office/drawing/2014/main" id="{A8FF33EB-CD22-4636-9853-249D7D315C22}"/>
              </a:ext>
            </a:extLst>
          </p:cNvPr>
          <p:cNvSpPr/>
          <p:nvPr/>
        </p:nvSpPr>
        <p:spPr>
          <a:xfrm>
            <a:off x="11266170" y="257953"/>
            <a:ext cx="613185" cy="565412"/>
          </a:xfrm>
          <a:custGeom>
            <a:avLst/>
            <a:gdLst>
              <a:gd name="connsiteX0" fmla="*/ 290560 w 472440"/>
              <a:gd name="connsiteY0" fmla="*/ 86430 h 472440"/>
              <a:gd name="connsiteX1" fmla="*/ 313382 w 472440"/>
              <a:gd name="connsiteY1" fmla="*/ 137503 h 472440"/>
              <a:gd name="connsiteX2" fmla="*/ 225438 w 472440"/>
              <a:gd name="connsiteY2" fmla="*/ 225447 h 472440"/>
              <a:gd name="connsiteX3" fmla="*/ 225438 w 472440"/>
              <a:gd name="connsiteY3" fmla="*/ 246993 h 472440"/>
              <a:gd name="connsiteX4" fmla="*/ 236210 w 472440"/>
              <a:gd name="connsiteY4" fmla="*/ 251460 h 472440"/>
              <a:gd name="connsiteX5" fmla="*/ 246983 w 472440"/>
              <a:gd name="connsiteY5" fmla="*/ 246993 h 472440"/>
              <a:gd name="connsiteX6" fmla="*/ 334928 w 472440"/>
              <a:gd name="connsiteY6" fmla="*/ 159048 h 472440"/>
              <a:gd name="connsiteX7" fmla="*/ 386001 w 472440"/>
              <a:gd name="connsiteY7" fmla="*/ 181870 h 472440"/>
              <a:gd name="connsiteX8" fmla="*/ 406041 w 472440"/>
              <a:gd name="connsiteY8" fmla="*/ 177146 h 472440"/>
              <a:gd name="connsiteX9" fmla="*/ 466687 w 472440"/>
              <a:gd name="connsiteY9" fmla="*/ 116500 h 472440"/>
              <a:gd name="connsiteX10" fmla="*/ 459029 w 472440"/>
              <a:gd name="connsiteY10" fmla="*/ 84077 h 472440"/>
              <a:gd name="connsiteX11" fmla="*/ 406013 w 472440"/>
              <a:gd name="connsiteY11" fmla="*/ 66408 h 472440"/>
              <a:gd name="connsiteX12" fmla="*/ 388344 w 472440"/>
              <a:gd name="connsiteY12" fmla="*/ 13402 h 472440"/>
              <a:gd name="connsiteX13" fmla="*/ 369722 w 472440"/>
              <a:gd name="connsiteY13" fmla="*/ 0 h 472440"/>
              <a:gd name="connsiteX14" fmla="*/ 355940 w 472440"/>
              <a:gd name="connsiteY14" fmla="*/ 5744 h 472440"/>
              <a:gd name="connsiteX15" fmla="*/ 295294 w 472440"/>
              <a:gd name="connsiteY15" fmla="*/ 66389 h 472440"/>
              <a:gd name="connsiteX16" fmla="*/ 290560 w 472440"/>
              <a:gd name="connsiteY16" fmla="*/ 86430 h 472440"/>
              <a:gd name="connsiteX17" fmla="*/ 365027 w 472440"/>
              <a:gd name="connsiteY17" fmla="*/ 39767 h 472440"/>
              <a:gd name="connsiteX18" fmla="*/ 377123 w 472440"/>
              <a:gd name="connsiteY18" fmla="*/ 76048 h 472440"/>
              <a:gd name="connsiteX19" fmla="*/ 381943 w 472440"/>
              <a:gd name="connsiteY19" fmla="*/ 90507 h 472440"/>
              <a:gd name="connsiteX20" fmla="*/ 396402 w 472440"/>
              <a:gd name="connsiteY20" fmla="*/ 95326 h 472440"/>
              <a:gd name="connsiteX21" fmla="*/ 432683 w 472440"/>
              <a:gd name="connsiteY21" fmla="*/ 107423 h 472440"/>
              <a:gd name="connsiteX22" fmla="*/ 389887 w 472440"/>
              <a:gd name="connsiteY22" fmla="*/ 150219 h 472440"/>
              <a:gd name="connsiteX23" fmla="*/ 343129 w 472440"/>
              <a:gd name="connsiteY23" fmla="*/ 129330 h 472440"/>
              <a:gd name="connsiteX24" fmla="*/ 322240 w 472440"/>
              <a:gd name="connsiteY24" fmla="*/ 82572 h 472440"/>
              <a:gd name="connsiteX25" fmla="*/ 365027 w 472440"/>
              <a:gd name="connsiteY25" fmla="*/ 39767 h 472440"/>
              <a:gd name="connsiteX26" fmla="*/ 461420 w 472440"/>
              <a:gd name="connsiteY26" fmla="*/ 164878 h 472440"/>
              <a:gd name="connsiteX27" fmla="*/ 436483 w 472440"/>
              <a:gd name="connsiteY27" fmla="*/ 189814 h 472440"/>
              <a:gd name="connsiteX28" fmla="*/ 441960 w 472440"/>
              <a:gd name="connsiteY28" fmla="*/ 236220 h 472440"/>
              <a:gd name="connsiteX29" fmla="*/ 236220 w 472440"/>
              <a:gd name="connsiteY29" fmla="*/ 441960 h 472440"/>
              <a:gd name="connsiteX30" fmla="*/ 30480 w 472440"/>
              <a:gd name="connsiteY30" fmla="*/ 236220 h 472440"/>
              <a:gd name="connsiteX31" fmla="*/ 236220 w 472440"/>
              <a:gd name="connsiteY31" fmla="*/ 30480 h 472440"/>
              <a:gd name="connsiteX32" fmla="*/ 282626 w 472440"/>
              <a:gd name="connsiteY32" fmla="*/ 35957 h 472440"/>
              <a:gd name="connsiteX33" fmla="*/ 307562 w 472440"/>
              <a:gd name="connsiteY33" fmla="*/ 11020 h 472440"/>
              <a:gd name="connsiteX34" fmla="*/ 236220 w 472440"/>
              <a:gd name="connsiteY34" fmla="*/ 0 h 472440"/>
              <a:gd name="connsiteX35" fmla="*/ 0 w 472440"/>
              <a:gd name="connsiteY35" fmla="*/ 236220 h 472440"/>
              <a:gd name="connsiteX36" fmla="*/ 236220 w 472440"/>
              <a:gd name="connsiteY36" fmla="*/ 472440 h 472440"/>
              <a:gd name="connsiteX37" fmla="*/ 472440 w 472440"/>
              <a:gd name="connsiteY37" fmla="*/ 236220 h 472440"/>
              <a:gd name="connsiteX38" fmla="*/ 461420 w 472440"/>
              <a:gd name="connsiteY38" fmla="*/ 164878 h 472440"/>
              <a:gd name="connsiteX39" fmla="*/ 261652 w 472440"/>
              <a:gd name="connsiteY39" fmla="*/ 96060 h 472440"/>
              <a:gd name="connsiteX40" fmla="*/ 259099 w 472440"/>
              <a:gd name="connsiteY40" fmla="*/ 82306 h 472440"/>
              <a:gd name="connsiteX41" fmla="*/ 236220 w 472440"/>
              <a:gd name="connsiteY41" fmla="*/ 80010 h 472440"/>
              <a:gd name="connsiteX42" fmla="*/ 80010 w 472440"/>
              <a:gd name="connsiteY42" fmla="*/ 236220 h 472440"/>
              <a:gd name="connsiteX43" fmla="*/ 236220 w 472440"/>
              <a:gd name="connsiteY43" fmla="*/ 392430 h 472440"/>
              <a:gd name="connsiteX44" fmla="*/ 392430 w 472440"/>
              <a:gd name="connsiteY44" fmla="*/ 236220 h 472440"/>
              <a:gd name="connsiteX45" fmla="*/ 390096 w 472440"/>
              <a:gd name="connsiteY45" fmla="*/ 213017 h 472440"/>
              <a:gd name="connsiteX46" fmla="*/ 376371 w 472440"/>
              <a:gd name="connsiteY46" fmla="*/ 210788 h 472440"/>
              <a:gd name="connsiteX47" fmla="*/ 356664 w 472440"/>
              <a:gd name="connsiteY47" fmla="*/ 202149 h 472440"/>
              <a:gd name="connsiteX48" fmla="*/ 361950 w 472440"/>
              <a:gd name="connsiteY48" fmla="*/ 236220 h 472440"/>
              <a:gd name="connsiteX49" fmla="*/ 236220 w 472440"/>
              <a:gd name="connsiteY49" fmla="*/ 361950 h 472440"/>
              <a:gd name="connsiteX50" fmla="*/ 110490 w 472440"/>
              <a:gd name="connsiteY50" fmla="*/ 236220 h 472440"/>
              <a:gd name="connsiteX51" fmla="*/ 236220 w 472440"/>
              <a:gd name="connsiteY51" fmla="*/ 110490 h 472440"/>
              <a:gd name="connsiteX52" fmla="*/ 270291 w 472440"/>
              <a:gd name="connsiteY52" fmla="*/ 115776 h 472440"/>
              <a:gd name="connsiteX53" fmla="*/ 261652 w 472440"/>
              <a:gd name="connsiteY53" fmla="*/ 96060 h 472440"/>
              <a:gd name="connsiteX54" fmla="*/ 236220 w 472440"/>
              <a:gd name="connsiteY54" fmla="*/ 160020 h 472440"/>
              <a:gd name="connsiteX55" fmla="*/ 160020 w 472440"/>
              <a:gd name="connsiteY55" fmla="*/ 236220 h 472440"/>
              <a:gd name="connsiteX56" fmla="*/ 236220 w 472440"/>
              <a:gd name="connsiteY56" fmla="*/ 312420 h 472440"/>
              <a:gd name="connsiteX57" fmla="*/ 312420 w 472440"/>
              <a:gd name="connsiteY57" fmla="*/ 236220 h 472440"/>
              <a:gd name="connsiteX58" fmla="*/ 311363 w 472440"/>
              <a:gd name="connsiteY58" fmla="*/ 225733 h 472440"/>
              <a:gd name="connsiteX59" fmla="*/ 268548 w 472440"/>
              <a:gd name="connsiteY59" fmla="*/ 268548 h 472440"/>
              <a:gd name="connsiteX60" fmla="*/ 268538 w 472440"/>
              <a:gd name="connsiteY60" fmla="*/ 268538 h 472440"/>
              <a:gd name="connsiteX61" fmla="*/ 236220 w 472440"/>
              <a:gd name="connsiteY61" fmla="*/ 281940 h 472440"/>
              <a:gd name="connsiteX62" fmla="*/ 190500 w 472440"/>
              <a:gd name="connsiteY62" fmla="*/ 236220 h 472440"/>
              <a:gd name="connsiteX63" fmla="*/ 203902 w 472440"/>
              <a:gd name="connsiteY63" fmla="*/ 203902 h 472440"/>
              <a:gd name="connsiteX64" fmla="*/ 203892 w 472440"/>
              <a:gd name="connsiteY64" fmla="*/ 203892 h 472440"/>
              <a:gd name="connsiteX65" fmla="*/ 246707 w 472440"/>
              <a:gd name="connsiteY65" fmla="*/ 161077 h 472440"/>
              <a:gd name="connsiteX66" fmla="*/ 236220 w 472440"/>
              <a:gd name="connsiteY66" fmla="*/ 1600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440" h="472440">
                <a:moveTo>
                  <a:pt x="290560" y="86430"/>
                </a:moveTo>
                <a:lnTo>
                  <a:pt x="313382" y="137503"/>
                </a:lnTo>
                <a:lnTo>
                  <a:pt x="225438" y="225447"/>
                </a:lnTo>
                <a:cubicBezTo>
                  <a:pt x="219485" y="231400"/>
                  <a:pt x="219485" y="241049"/>
                  <a:pt x="225438" y="246993"/>
                </a:cubicBezTo>
                <a:cubicBezTo>
                  <a:pt x="228410" y="249965"/>
                  <a:pt x="232315" y="251460"/>
                  <a:pt x="236210" y="251460"/>
                </a:cubicBezTo>
                <a:cubicBezTo>
                  <a:pt x="240106" y="251460"/>
                  <a:pt x="244011" y="249974"/>
                  <a:pt x="246983" y="246993"/>
                </a:cubicBezTo>
                <a:lnTo>
                  <a:pt x="334928" y="159048"/>
                </a:lnTo>
                <a:lnTo>
                  <a:pt x="386001" y="181870"/>
                </a:lnTo>
                <a:cubicBezTo>
                  <a:pt x="393037" y="184221"/>
                  <a:pt x="400796" y="182391"/>
                  <a:pt x="406041" y="177146"/>
                </a:cubicBezTo>
                <a:lnTo>
                  <a:pt x="466687" y="116500"/>
                </a:lnTo>
                <a:cubicBezTo>
                  <a:pt x="476974" y="106213"/>
                  <a:pt x="472840" y="88687"/>
                  <a:pt x="459029" y="84077"/>
                </a:cubicBezTo>
                <a:lnTo>
                  <a:pt x="406013" y="66408"/>
                </a:lnTo>
                <a:lnTo>
                  <a:pt x="388344" y="13402"/>
                </a:lnTo>
                <a:cubicBezTo>
                  <a:pt x="385505" y="4839"/>
                  <a:pt x="377704" y="0"/>
                  <a:pt x="369722" y="0"/>
                </a:cubicBezTo>
                <a:cubicBezTo>
                  <a:pt x="364827" y="0"/>
                  <a:pt x="359855" y="1829"/>
                  <a:pt x="355940" y="5744"/>
                </a:cubicBezTo>
                <a:lnTo>
                  <a:pt x="295294" y="66389"/>
                </a:lnTo>
                <a:cubicBezTo>
                  <a:pt x="290052" y="71636"/>
                  <a:pt x="288220" y="79392"/>
                  <a:pt x="290560" y="86430"/>
                </a:cubicBezTo>
                <a:close/>
                <a:moveTo>
                  <a:pt x="365027" y="39767"/>
                </a:moveTo>
                <a:lnTo>
                  <a:pt x="377123" y="76048"/>
                </a:lnTo>
                <a:lnTo>
                  <a:pt x="381943" y="90507"/>
                </a:lnTo>
                <a:lnTo>
                  <a:pt x="396402" y="95326"/>
                </a:lnTo>
                <a:lnTo>
                  <a:pt x="432683" y="107423"/>
                </a:lnTo>
                <a:lnTo>
                  <a:pt x="389887" y="150219"/>
                </a:lnTo>
                <a:lnTo>
                  <a:pt x="343129" y="129330"/>
                </a:lnTo>
                <a:lnTo>
                  <a:pt x="322240" y="82572"/>
                </a:lnTo>
                <a:lnTo>
                  <a:pt x="365027" y="39767"/>
                </a:lnTo>
                <a:close/>
                <a:moveTo>
                  <a:pt x="461420" y="164878"/>
                </a:moveTo>
                <a:lnTo>
                  <a:pt x="436483" y="189814"/>
                </a:lnTo>
                <a:cubicBezTo>
                  <a:pt x="439941" y="204759"/>
                  <a:pt x="441960" y="220247"/>
                  <a:pt x="441960" y="236220"/>
                </a:cubicBezTo>
                <a:cubicBezTo>
                  <a:pt x="441960" y="349663"/>
                  <a:pt x="349663" y="441960"/>
                  <a:pt x="236220" y="441960"/>
                </a:cubicBezTo>
                <a:cubicBezTo>
                  <a:pt x="122777" y="441960"/>
                  <a:pt x="30480" y="349663"/>
                  <a:pt x="30480" y="236220"/>
                </a:cubicBezTo>
                <a:cubicBezTo>
                  <a:pt x="30480" y="122777"/>
                  <a:pt x="122777" y="30480"/>
                  <a:pt x="236220" y="30480"/>
                </a:cubicBezTo>
                <a:cubicBezTo>
                  <a:pt x="252203" y="30480"/>
                  <a:pt x="267691" y="32490"/>
                  <a:pt x="282626" y="35957"/>
                </a:cubicBezTo>
                <a:lnTo>
                  <a:pt x="307562" y="11020"/>
                </a:lnTo>
                <a:cubicBezTo>
                  <a:pt x="284487" y="3711"/>
                  <a:pt x="260425" y="-6"/>
                  <a:pt x="236220" y="0"/>
                </a:cubicBezTo>
                <a:cubicBezTo>
                  <a:pt x="105756" y="0"/>
                  <a:pt x="0" y="105756"/>
                  <a:pt x="0" y="236220"/>
                </a:cubicBezTo>
                <a:cubicBezTo>
                  <a:pt x="0" y="366684"/>
                  <a:pt x="105756" y="472440"/>
                  <a:pt x="236220" y="472440"/>
                </a:cubicBezTo>
                <a:cubicBezTo>
                  <a:pt x="366684" y="472440"/>
                  <a:pt x="472440" y="366684"/>
                  <a:pt x="472440" y="236220"/>
                </a:cubicBezTo>
                <a:cubicBezTo>
                  <a:pt x="472440" y="211350"/>
                  <a:pt x="468544" y="187395"/>
                  <a:pt x="461420" y="164878"/>
                </a:cubicBezTo>
                <a:close/>
                <a:moveTo>
                  <a:pt x="261652" y="96060"/>
                </a:moveTo>
                <a:cubicBezTo>
                  <a:pt x="260168" y="91615"/>
                  <a:pt x="259309" y="86986"/>
                  <a:pt x="259099" y="82306"/>
                </a:cubicBezTo>
                <a:cubicBezTo>
                  <a:pt x="251574" y="81201"/>
                  <a:pt x="244059" y="80010"/>
                  <a:pt x="236220" y="80010"/>
                </a:cubicBezTo>
                <a:cubicBezTo>
                  <a:pt x="149876" y="80010"/>
                  <a:pt x="80010" y="149885"/>
                  <a:pt x="80010" y="236220"/>
                </a:cubicBezTo>
                <a:cubicBezTo>
                  <a:pt x="80010" y="322564"/>
                  <a:pt x="149885" y="392430"/>
                  <a:pt x="236220" y="392430"/>
                </a:cubicBezTo>
                <a:cubicBezTo>
                  <a:pt x="322564" y="392430"/>
                  <a:pt x="392430" y="322555"/>
                  <a:pt x="392430" y="236220"/>
                </a:cubicBezTo>
                <a:cubicBezTo>
                  <a:pt x="392430" y="228267"/>
                  <a:pt x="391239" y="220647"/>
                  <a:pt x="390096" y="213017"/>
                </a:cubicBezTo>
                <a:cubicBezTo>
                  <a:pt x="385439" y="212817"/>
                  <a:pt x="380800" y="212265"/>
                  <a:pt x="376371" y="210788"/>
                </a:cubicBezTo>
                <a:cubicBezTo>
                  <a:pt x="374352" y="210112"/>
                  <a:pt x="377342" y="211379"/>
                  <a:pt x="356664" y="202149"/>
                </a:cubicBezTo>
                <a:cubicBezTo>
                  <a:pt x="359759" y="213055"/>
                  <a:pt x="361950" y="224333"/>
                  <a:pt x="361950" y="236220"/>
                </a:cubicBezTo>
                <a:cubicBezTo>
                  <a:pt x="361950" y="305553"/>
                  <a:pt x="305552" y="361950"/>
                  <a:pt x="236220" y="361950"/>
                </a:cubicBezTo>
                <a:cubicBezTo>
                  <a:pt x="166888" y="361950"/>
                  <a:pt x="110490" y="305553"/>
                  <a:pt x="110490" y="236220"/>
                </a:cubicBezTo>
                <a:cubicBezTo>
                  <a:pt x="110490" y="166888"/>
                  <a:pt x="166888" y="110490"/>
                  <a:pt x="236220" y="110490"/>
                </a:cubicBezTo>
                <a:cubicBezTo>
                  <a:pt x="248107" y="110490"/>
                  <a:pt x="259385" y="112681"/>
                  <a:pt x="270291" y="115776"/>
                </a:cubicBezTo>
                <a:cubicBezTo>
                  <a:pt x="261061" y="95107"/>
                  <a:pt x="262328" y="98098"/>
                  <a:pt x="261652" y="96060"/>
                </a:cubicBezTo>
                <a:close/>
                <a:moveTo>
                  <a:pt x="236220" y="160020"/>
                </a:moveTo>
                <a:cubicBezTo>
                  <a:pt x="194205" y="160020"/>
                  <a:pt x="160020" y="194205"/>
                  <a:pt x="160020" y="236220"/>
                </a:cubicBezTo>
                <a:cubicBezTo>
                  <a:pt x="160020" y="278235"/>
                  <a:pt x="194205" y="312420"/>
                  <a:pt x="236220" y="312420"/>
                </a:cubicBezTo>
                <a:cubicBezTo>
                  <a:pt x="278235" y="312420"/>
                  <a:pt x="312420" y="278235"/>
                  <a:pt x="312420" y="236220"/>
                </a:cubicBezTo>
                <a:cubicBezTo>
                  <a:pt x="312420" y="232629"/>
                  <a:pt x="311839" y="229191"/>
                  <a:pt x="311363" y="225733"/>
                </a:cubicBezTo>
                <a:lnTo>
                  <a:pt x="268548" y="268548"/>
                </a:lnTo>
                <a:lnTo>
                  <a:pt x="268538" y="268538"/>
                </a:lnTo>
                <a:cubicBezTo>
                  <a:pt x="260252" y="276816"/>
                  <a:pt x="248822" y="281940"/>
                  <a:pt x="236220" y="281940"/>
                </a:cubicBezTo>
                <a:cubicBezTo>
                  <a:pt x="211007" y="281940"/>
                  <a:pt x="190500" y="261433"/>
                  <a:pt x="190500" y="236220"/>
                </a:cubicBezTo>
                <a:cubicBezTo>
                  <a:pt x="190500" y="223618"/>
                  <a:pt x="195624" y="212188"/>
                  <a:pt x="203902" y="203902"/>
                </a:cubicBezTo>
                <a:lnTo>
                  <a:pt x="203892" y="203892"/>
                </a:lnTo>
                <a:lnTo>
                  <a:pt x="246707" y="161077"/>
                </a:lnTo>
                <a:cubicBezTo>
                  <a:pt x="243249" y="160601"/>
                  <a:pt x="239811" y="160020"/>
                  <a:pt x="236220" y="160020"/>
                </a:cubicBezTo>
                <a:close/>
              </a:path>
            </a:pathLst>
          </a:custGeom>
          <a:solidFill>
            <a:srgbClr val="1E3E4E"/>
          </a:solidFill>
          <a:ln w="941" cap="flat">
            <a:noFill/>
            <a:prstDash val="solid"/>
            <a:miter/>
          </a:ln>
        </p:spPr>
        <p:txBody>
          <a:bodyPr rtlCol="0" anchor="ctr"/>
          <a:lstStyle/>
          <a:p>
            <a:endParaRPr lang="en-US" dirty="0"/>
          </a:p>
        </p:txBody>
      </p:sp>
    </p:spTree>
    <p:extLst>
      <p:ext uri="{BB962C8B-B14F-4D97-AF65-F5344CB8AC3E}">
        <p14:creationId xmlns:p14="http://schemas.microsoft.com/office/powerpoint/2010/main" val="413745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A8C5-E386-2D49-8356-CC7C2DB85C95}"/>
              </a:ext>
            </a:extLst>
          </p:cNvPr>
          <p:cNvSpPr>
            <a:spLocks noGrp="1"/>
          </p:cNvSpPr>
          <p:nvPr>
            <p:ph type="title"/>
          </p:nvPr>
        </p:nvSpPr>
        <p:spPr/>
        <p:txBody>
          <a:bodyPr/>
          <a:lstStyle/>
          <a:p>
            <a:r>
              <a:rPr lang="en-US" dirty="0"/>
              <a:t>What is Success?</a:t>
            </a:r>
          </a:p>
        </p:txBody>
      </p:sp>
      <p:sp>
        <p:nvSpPr>
          <p:cNvPr id="3" name="Content Placeholder 2">
            <a:extLst>
              <a:ext uri="{FF2B5EF4-FFF2-40B4-BE49-F238E27FC236}">
                <a16:creationId xmlns:a16="http://schemas.microsoft.com/office/drawing/2014/main" id="{DCD5A866-3957-CE22-0C3E-49176F8A7F9E}"/>
              </a:ext>
            </a:extLst>
          </p:cNvPr>
          <p:cNvSpPr>
            <a:spLocks noGrp="1"/>
          </p:cNvSpPr>
          <p:nvPr>
            <p:ph idx="1"/>
          </p:nvPr>
        </p:nvSpPr>
        <p:spPr/>
        <p:txBody>
          <a:bodyPr/>
          <a:lstStyle/>
          <a:p>
            <a:r>
              <a:rPr lang="en-US" dirty="0"/>
              <a:t>Profits?</a:t>
            </a:r>
          </a:p>
          <a:p>
            <a:r>
              <a:rPr lang="en-US" dirty="0"/>
              <a:t>Market share?</a:t>
            </a:r>
          </a:p>
          <a:p>
            <a:r>
              <a:rPr lang="en-US" dirty="0"/>
              <a:t>Achieving vision</a:t>
            </a:r>
          </a:p>
          <a:p>
            <a:r>
              <a:rPr lang="en-US" dirty="0"/>
              <a:t>Serving the public?</a:t>
            </a:r>
          </a:p>
        </p:txBody>
      </p:sp>
      <p:sp>
        <p:nvSpPr>
          <p:cNvPr id="4" name="Footer Placeholder 3">
            <a:extLst>
              <a:ext uri="{FF2B5EF4-FFF2-40B4-BE49-F238E27FC236}">
                <a16:creationId xmlns:a16="http://schemas.microsoft.com/office/drawing/2014/main" id="{42D7E057-0BE8-D6EA-7F05-F83F967382DB}"/>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089A8DF2-02AF-564D-E90B-4AA7C3CD582C}"/>
              </a:ext>
            </a:extLst>
          </p:cNvPr>
          <p:cNvSpPr>
            <a:spLocks noGrp="1"/>
          </p:cNvSpPr>
          <p:nvPr>
            <p:ph type="sldNum" sz="quarter" idx="11"/>
          </p:nvPr>
        </p:nvSpPr>
        <p:spPr/>
        <p:txBody>
          <a:bodyPr/>
          <a:lstStyle/>
          <a:p>
            <a:fld id="{7AE61839-880C-8649-98DD-A1308C2AD748}" type="slidenum">
              <a:rPr lang="en-US" smtClean="0"/>
              <a:pPr/>
              <a:t>13</a:t>
            </a:fld>
            <a:endParaRPr lang="en-US" dirty="0"/>
          </a:p>
        </p:txBody>
      </p:sp>
    </p:spTree>
    <p:extLst>
      <p:ext uri="{BB962C8B-B14F-4D97-AF65-F5344CB8AC3E}">
        <p14:creationId xmlns:p14="http://schemas.microsoft.com/office/powerpoint/2010/main" val="224904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7B3E-AA92-3B42-4B8C-EB5F6122E995}"/>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32BB1314-1FA8-FAB5-48CF-FA15481B4648}"/>
              </a:ext>
            </a:extLst>
          </p:cNvPr>
          <p:cNvSpPr>
            <a:spLocks noGrp="1"/>
          </p:cNvSpPr>
          <p:nvPr>
            <p:ph idx="1"/>
          </p:nvPr>
        </p:nvSpPr>
        <p:spPr/>
        <p:txBody>
          <a:bodyPr/>
          <a:lstStyle/>
          <a:p>
            <a:r>
              <a:rPr lang="en-US" dirty="0"/>
              <a:t>For your organization how would you define success?</a:t>
            </a:r>
          </a:p>
          <a:p>
            <a:endParaRPr lang="en-US" dirty="0"/>
          </a:p>
          <a:p>
            <a:r>
              <a:rPr lang="en-US" dirty="0"/>
              <a:t>How will you measure if you have achieved it, or are moving toward it?</a:t>
            </a:r>
          </a:p>
          <a:p>
            <a:endParaRPr lang="en-US" dirty="0"/>
          </a:p>
          <a:p>
            <a:r>
              <a:rPr lang="en-US" b="1" dirty="0"/>
              <a:t>This is possibly the most important thing you will do to becoming a more successful organization</a:t>
            </a:r>
          </a:p>
        </p:txBody>
      </p:sp>
      <p:sp>
        <p:nvSpPr>
          <p:cNvPr id="4" name="Footer Placeholder 3">
            <a:extLst>
              <a:ext uri="{FF2B5EF4-FFF2-40B4-BE49-F238E27FC236}">
                <a16:creationId xmlns:a16="http://schemas.microsoft.com/office/drawing/2014/main" id="{4C079E21-645C-8B69-CC68-B9E683E20869}"/>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D7FEF4DA-9FED-90A3-108A-32F21C403BDB}"/>
              </a:ext>
            </a:extLst>
          </p:cNvPr>
          <p:cNvSpPr>
            <a:spLocks noGrp="1"/>
          </p:cNvSpPr>
          <p:nvPr>
            <p:ph type="sldNum" sz="quarter" idx="11"/>
          </p:nvPr>
        </p:nvSpPr>
        <p:spPr/>
        <p:txBody>
          <a:bodyPr/>
          <a:lstStyle/>
          <a:p>
            <a:fld id="{7AE61839-880C-8649-98DD-A1308C2AD748}" type="slidenum">
              <a:rPr lang="en-US" smtClean="0"/>
              <a:pPr/>
              <a:t>14</a:t>
            </a:fld>
            <a:endParaRPr lang="en-US" dirty="0"/>
          </a:p>
        </p:txBody>
      </p:sp>
    </p:spTree>
    <p:extLst>
      <p:ext uri="{BB962C8B-B14F-4D97-AF65-F5344CB8AC3E}">
        <p14:creationId xmlns:p14="http://schemas.microsoft.com/office/powerpoint/2010/main" val="192434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54150"/>
            <a:ext cx="6705600" cy="3949700"/>
          </a:xfrm>
          <a:prstGeom prst="rect">
            <a:avLst/>
          </a:prstGeom>
          <a:noFill/>
          <a:ln>
            <a:noFill/>
          </a:ln>
        </p:spPr>
      </p:pic>
      <p:sp>
        <p:nvSpPr>
          <p:cNvPr id="2" name="Footer Placeholder 1">
            <a:extLst>
              <a:ext uri="{FF2B5EF4-FFF2-40B4-BE49-F238E27FC236}">
                <a16:creationId xmlns:a16="http://schemas.microsoft.com/office/drawing/2014/main" id="{FFBF3833-48C2-4D52-A442-C919D355A2B3}"/>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9A0312DD-1E37-485A-9481-CC9B4AAA5279}"/>
              </a:ext>
            </a:extLst>
          </p:cNvPr>
          <p:cNvSpPr>
            <a:spLocks noGrp="1"/>
          </p:cNvSpPr>
          <p:nvPr>
            <p:ph type="sldNum" sz="quarter" idx="11"/>
          </p:nvPr>
        </p:nvSpPr>
        <p:spPr/>
        <p:txBody>
          <a:bodyPr/>
          <a:lstStyle/>
          <a:p>
            <a:fld id="{546F56E8-67C7-F84E-9739-0190A6DE6D35}" type="slidenum">
              <a:rPr lang="en-US" smtClean="0"/>
              <a:pPr/>
              <a:t>15</a:t>
            </a:fld>
            <a:endParaRPr lang="en-US" dirty="0"/>
          </a:p>
        </p:txBody>
      </p:sp>
      <p:sp>
        <p:nvSpPr>
          <p:cNvPr id="3" name="Title 2"/>
          <p:cNvSpPr>
            <a:spLocks noGrp="1"/>
          </p:cNvSpPr>
          <p:nvPr>
            <p:ph type="title"/>
          </p:nvPr>
        </p:nvSpPr>
        <p:spPr/>
        <p:txBody>
          <a:bodyPr/>
          <a:lstStyle/>
          <a:p>
            <a:r>
              <a:rPr lang="en-US" dirty="0"/>
              <a:t>Two Things Needed for Success</a:t>
            </a:r>
          </a:p>
        </p:txBody>
      </p:sp>
    </p:spTree>
    <p:extLst>
      <p:ext uri="{BB962C8B-B14F-4D97-AF65-F5344CB8AC3E}">
        <p14:creationId xmlns:p14="http://schemas.microsoft.com/office/powerpoint/2010/main" val="20354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What About Monopolies?</a:t>
            </a:r>
          </a:p>
        </p:txBody>
      </p:sp>
      <p:sp>
        <p:nvSpPr>
          <p:cNvPr id="3" name="Text Placeholder 2"/>
          <p:cNvSpPr>
            <a:spLocks noGrp="1"/>
          </p:cNvSpPr>
          <p:nvPr>
            <p:ph idx="1"/>
          </p:nvPr>
        </p:nvSpPr>
        <p:spPr>
          <a:xfrm>
            <a:off x="1102658" y="1200823"/>
            <a:ext cx="10540477" cy="4688988"/>
          </a:xfrm>
        </p:spPr>
        <p:txBody>
          <a:bodyPr/>
          <a:lstStyle/>
          <a:p>
            <a:r>
              <a:rPr lang="en-US" dirty="0"/>
              <a:t>Do they have to serve customers well?</a:t>
            </a:r>
          </a:p>
          <a:p>
            <a:pPr lvl="1"/>
            <a:r>
              <a:rPr lang="en-US" dirty="0"/>
              <a:t>Do they?</a:t>
            </a:r>
          </a:p>
          <a:p>
            <a:pPr lvl="1"/>
            <a:r>
              <a:rPr lang="en-US" dirty="0"/>
              <a:t>What if they don’t?</a:t>
            </a:r>
          </a:p>
          <a:p>
            <a:r>
              <a:rPr lang="en-US" dirty="0"/>
              <a:t>Do they have to be efficient?</a:t>
            </a:r>
          </a:p>
          <a:p>
            <a:pPr lvl="1"/>
            <a:r>
              <a:rPr lang="en-US" dirty="0"/>
              <a:t>Are they?</a:t>
            </a:r>
          </a:p>
          <a:p>
            <a:pPr lvl="1"/>
            <a:r>
              <a:rPr lang="en-US" dirty="0"/>
              <a:t>What if they are not?</a:t>
            </a:r>
          </a:p>
          <a:p>
            <a:r>
              <a:rPr lang="en-US" dirty="0"/>
              <a:t>What about the government?</a:t>
            </a:r>
          </a:p>
        </p:txBody>
      </p:sp>
      <p:sp>
        <p:nvSpPr>
          <p:cNvPr id="4" name="Footer Placeholder 3">
            <a:extLst>
              <a:ext uri="{FF2B5EF4-FFF2-40B4-BE49-F238E27FC236}">
                <a16:creationId xmlns:a16="http://schemas.microsoft.com/office/drawing/2014/main" id="{CD8F0E0B-03E0-4A76-8715-8AE9B90EA88B}"/>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85EA132E-0252-4AFF-A9C4-CF1560F3E816}"/>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16</a:t>
            </a:fld>
            <a:endParaRPr lang="en-US" dirty="0"/>
          </a:p>
        </p:txBody>
      </p:sp>
    </p:spTree>
    <p:extLst>
      <p:ext uri="{BB962C8B-B14F-4D97-AF65-F5344CB8AC3E}">
        <p14:creationId xmlns:p14="http://schemas.microsoft.com/office/powerpoint/2010/main" val="419290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Who Are the Customers?</a:t>
            </a:r>
          </a:p>
        </p:txBody>
      </p:sp>
      <p:sp>
        <p:nvSpPr>
          <p:cNvPr id="3" name="Text Placeholder 2"/>
          <p:cNvSpPr>
            <a:spLocks noGrp="1"/>
          </p:cNvSpPr>
          <p:nvPr>
            <p:ph idx="1"/>
          </p:nvPr>
        </p:nvSpPr>
        <p:spPr>
          <a:xfrm>
            <a:off x="1102658" y="1200823"/>
            <a:ext cx="10540477" cy="4688988"/>
          </a:xfrm>
        </p:spPr>
        <p:txBody>
          <a:bodyPr/>
          <a:lstStyle/>
          <a:p>
            <a:r>
              <a:rPr lang="en-US" dirty="0"/>
              <a:t>External:</a:t>
            </a:r>
          </a:p>
          <a:p>
            <a:pPr lvl="1"/>
            <a:r>
              <a:rPr lang="en-US" dirty="0"/>
              <a:t>The ones served by the organization</a:t>
            </a:r>
          </a:p>
          <a:p>
            <a:r>
              <a:rPr lang="en-US" dirty="0"/>
              <a:t>Internal:</a:t>
            </a:r>
          </a:p>
          <a:p>
            <a:pPr lvl="1"/>
            <a:r>
              <a:rPr lang="en-US" dirty="0"/>
              <a:t>The ones served by the department</a:t>
            </a:r>
          </a:p>
          <a:p>
            <a:pPr lvl="1"/>
            <a:endParaRPr lang="en-US" dirty="0"/>
          </a:p>
          <a:p>
            <a:pPr lvl="1"/>
            <a:endParaRPr lang="en-US" dirty="0"/>
          </a:p>
        </p:txBody>
      </p:sp>
      <p:sp>
        <p:nvSpPr>
          <p:cNvPr id="4" name="Footer Placeholder 3">
            <a:extLst>
              <a:ext uri="{FF2B5EF4-FFF2-40B4-BE49-F238E27FC236}">
                <a16:creationId xmlns:a16="http://schemas.microsoft.com/office/drawing/2014/main" id="{4A188E93-EE9B-4A69-9A76-5450478CB445}"/>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88671281-CB23-4BB8-856F-397D960C0997}"/>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17</a:t>
            </a:fld>
            <a:endParaRPr lang="en-US" dirty="0"/>
          </a:p>
        </p:txBody>
      </p:sp>
    </p:spTree>
    <p:extLst>
      <p:ext uri="{BB962C8B-B14F-4D97-AF65-F5344CB8AC3E}">
        <p14:creationId xmlns:p14="http://schemas.microsoft.com/office/powerpoint/2010/main" val="155994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Who Are Not the Customers?</a:t>
            </a:r>
          </a:p>
        </p:txBody>
      </p:sp>
      <p:sp>
        <p:nvSpPr>
          <p:cNvPr id="3" name="Text Placeholder 2"/>
          <p:cNvSpPr>
            <a:spLocks noGrp="1"/>
          </p:cNvSpPr>
          <p:nvPr>
            <p:ph idx="1"/>
          </p:nvPr>
        </p:nvSpPr>
        <p:spPr>
          <a:xfrm>
            <a:off x="1102658" y="1200823"/>
            <a:ext cx="10540477" cy="4688988"/>
          </a:xfrm>
        </p:spPr>
        <p:txBody>
          <a:bodyPr/>
          <a:lstStyle/>
          <a:p>
            <a:r>
              <a:rPr lang="en-US" dirty="0"/>
              <a:t>Stakeholders:</a:t>
            </a:r>
          </a:p>
          <a:p>
            <a:pPr lvl="1"/>
            <a:r>
              <a:rPr lang="en-US" dirty="0"/>
              <a:t>Owners</a:t>
            </a:r>
          </a:p>
          <a:p>
            <a:pPr lvl="1"/>
            <a:r>
              <a:rPr lang="en-US" dirty="0"/>
              <a:t>Regulators</a:t>
            </a:r>
          </a:p>
          <a:p>
            <a:pPr lvl="1"/>
            <a:r>
              <a:rPr lang="en-US" dirty="0"/>
              <a:t>Auditors</a:t>
            </a:r>
          </a:p>
          <a:p>
            <a:pPr lvl="1"/>
            <a:r>
              <a:rPr lang="en-US" dirty="0"/>
              <a:t>Suppliers</a:t>
            </a:r>
          </a:p>
          <a:p>
            <a:r>
              <a:rPr lang="en-US" dirty="0"/>
              <a:t>They are important, but not the customers</a:t>
            </a:r>
          </a:p>
        </p:txBody>
      </p:sp>
      <p:sp>
        <p:nvSpPr>
          <p:cNvPr id="4" name="Footer Placeholder 3">
            <a:extLst>
              <a:ext uri="{FF2B5EF4-FFF2-40B4-BE49-F238E27FC236}">
                <a16:creationId xmlns:a16="http://schemas.microsoft.com/office/drawing/2014/main" id="{15B46A76-CB0D-44E7-BCE7-FA5F878E538B}"/>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9D219AB6-D662-41F0-BBE8-063FC2DF2361}"/>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18</a:t>
            </a:fld>
            <a:endParaRPr lang="en-US" dirty="0"/>
          </a:p>
        </p:txBody>
      </p:sp>
    </p:spTree>
    <p:extLst>
      <p:ext uri="{BB962C8B-B14F-4D97-AF65-F5344CB8AC3E}">
        <p14:creationId xmlns:p14="http://schemas.microsoft.com/office/powerpoint/2010/main" val="202368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701-6694-7D97-E7FC-9C3866C71F96}"/>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A7D3985A-6D8F-A572-9041-330AF323EDC2}"/>
              </a:ext>
            </a:extLst>
          </p:cNvPr>
          <p:cNvSpPr>
            <a:spLocks noGrp="1"/>
          </p:cNvSpPr>
          <p:nvPr>
            <p:ph idx="1"/>
          </p:nvPr>
        </p:nvSpPr>
        <p:spPr/>
        <p:txBody>
          <a:bodyPr/>
          <a:lstStyle/>
          <a:p>
            <a:r>
              <a:rPr lang="en-US" dirty="0"/>
              <a:t>Think about some of the worst customer experiences you have had</a:t>
            </a:r>
          </a:p>
          <a:p>
            <a:endParaRPr lang="en-US" dirty="0"/>
          </a:p>
          <a:p>
            <a:r>
              <a:rPr lang="en-US" dirty="0"/>
              <a:t>What do you think was the cause?</a:t>
            </a:r>
          </a:p>
        </p:txBody>
      </p:sp>
      <p:sp>
        <p:nvSpPr>
          <p:cNvPr id="4" name="Footer Placeholder 3">
            <a:extLst>
              <a:ext uri="{FF2B5EF4-FFF2-40B4-BE49-F238E27FC236}">
                <a16:creationId xmlns:a16="http://schemas.microsoft.com/office/drawing/2014/main" id="{A1AEC015-4CFE-E682-0DCA-25B7BA347CA0}"/>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FE500561-0902-7A29-CF9A-9AD077F945C9}"/>
              </a:ext>
            </a:extLst>
          </p:cNvPr>
          <p:cNvSpPr>
            <a:spLocks noGrp="1"/>
          </p:cNvSpPr>
          <p:nvPr>
            <p:ph type="sldNum" sz="quarter" idx="11"/>
          </p:nvPr>
        </p:nvSpPr>
        <p:spPr/>
        <p:txBody>
          <a:bodyPr/>
          <a:lstStyle/>
          <a:p>
            <a:fld id="{7AE61839-880C-8649-98DD-A1308C2AD748}" type="slidenum">
              <a:rPr lang="en-US" smtClean="0"/>
              <a:pPr/>
              <a:t>19</a:t>
            </a:fld>
            <a:endParaRPr lang="en-US" dirty="0"/>
          </a:p>
        </p:txBody>
      </p:sp>
    </p:spTree>
    <p:extLst>
      <p:ext uri="{BB962C8B-B14F-4D97-AF65-F5344CB8AC3E}">
        <p14:creationId xmlns:p14="http://schemas.microsoft.com/office/powerpoint/2010/main" val="9415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7025-D255-4BE6-BEC1-0A176CA32868}"/>
              </a:ext>
            </a:extLst>
          </p:cNvPr>
          <p:cNvSpPr>
            <a:spLocks noGrp="1"/>
          </p:cNvSpPr>
          <p:nvPr>
            <p:ph type="title"/>
          </p:nvPr>
        </p:nvSpPr>
        <p:spPr>
          <a:xfrm>
            <a:off x="925830" y="337559"/>
            <a:ext cx="10744200" cy="565412"/>
          </a:xfrm>
        </p:spPr>
        <p:txBody>
          <a:bodyPr/>
          <a:lstStyle/>
          <a:p>
            <a:r>
              <a:rPr lang="en-US" dirty="0"/>
              <a:t>Course Outline</a:t>
            </a:r>
          </a:p>
        </p:txBody>
      </p:sp>
      <p:sp>
        <p:nvSpPr>
          <p:cNvPr id="3" name="Content Placeholder 2">
            <a:extLst>
              <a:ext uri="{FF2B5EF4-FFF2-40B4-BE49-F238E27FC236}">
                <a16:creationId xmlns:a16="http://schemas.microsoft.com/office/drawing/2014/main" id="{10E9FD9B-6037-427C-AC4C-65EA2F6F8E98}"/>
              </a:ext>
            </a:extLst>
          </p:cNvPr>
          <p:cNvSpPr>
            <a:spLocks noGrp="1"/>
          </p:cNvSpPr>
          <p:nvPr>
            <p:ph idx="1"/>
          </p:nvPr>
        </p:nvSpPr>
        <p:spPr>
          <a:xfrm>
            <a:off x="1102658" y="1200823"/>
            <a:ext cx="10540477" cy="4688988"/>
          </a:xfrm>
        </p:spPr>
        <p:txBody>
          <a:bodyPr>
            <a:noAutofit/>
          </a:bodyPr>
          <a:lstStyle/>
          <a:p>
            <a:pPr marL="514350" indent="-514350">
              <a:buFont typeface="+mj-lt"/>
              <a:buAutoNum type="arabicPeriod"/>
            </a:pPr>
            <a:r>
              <a:rPr lang="en-US" sz="2600" dirty="0"/>
              <a:t>Introduction</a:t>
            </a:r>
          </a:p>
          <a:p>
            <a:pPr marL="514350" indent="-514350">
              <a:buFont typeface="+mj-lt"/>
              <a:buAutoNum type="arabicPeriod"/>
            </a:pPr>
            <a:r>
              <a:rPr lang="en-US" sz="2600" dirty="0"/>
              <a:t>How to Achieve Success</a:t>
            </a:r>
          </a:p>
          <a:p>
            <a:pPr marL="514350" indent="-514350">
              <a:buFont typeface="+mj-lt"/>
              <a:buAutoNum type="arabicPeriod"/>
            </a:pPr>
            <a:r>
              <a:rPr lang="en-US" sz="2600" dirty="0"/>
              <a:t>Understanding Why Organizations Are Successful</a:t>
            </a:r>
          </a:p>
          <a:p>
            <a:pPr marL="514350" indent="-514350">
              <a:buFont typeface="+mj-lt"/>
              <a:buAutoNum type="arabicPeriod"/>
            </a:pPr>
            <a:r>
              <a:rPr lang="en-US" sz="2600" dirty="0"/>
              <a:t>Having the Best People</a:t>
            </a:r>
          </a:p>
          <a:p>
            <a:pPr marL="514350" indent="-514350">
              <a:buFont typeface="+mj-lt"/>
              <a:buAutoNum type="arabicPeriod"/>
            </a:pPr>
            <a:r>
              <a:rPr lang="en-US" sz="2600" dirty="0"/>
              <a:t>Trends in Employee Motivation</a:t>
            </a:r>
          </a:p>
          <a:p>
            <a:pPr marL="514350" indent="-514350">
              <a:buFont typeface="+mj-lt"/>
              <a:buAutoNum type="arabicPeriod"/>
            </a:pPr>
            <a:r>
              <a:rPr lang="en-US" sz="2600" dirty="0"/>
              <a:t>Economic Update</a:t>
            </a:r>
          </a:p>
        </p:txBody>
      </p:sp>
      <p:sp>
        <p:nvSpPr>
          <p:cNvPr id="4" name="Footer Placeholder 3">
            <a:extLst>
              <a:ext uri="{FF2B5EF4-FFF2-40B4-BE49-F238E27FC236}">
                <a16:creationId xmlns:a16="http://schemas.microsoft.com/office/drawing/2014/main" id="{E88EB9D1-15C5-43A7-B7D3-042E19779A13}"/>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87741625-7344-475B-8C13-29A0284DB70F}"/>
              </a:ext>
            </a:extLst>
          </p:cNvPr>
          <p:cNvSpPr>
            <a:spLocks noGrp="1"/>
          </p:cNvSpPr>
          <p:nvPr>
            <p:ph type="sldNum" sz="quarter" idx="11"/>
          </p:nvPr>
        </p:nvSpPr>
        <p:spPr>
          <a:xfrm>
            <a:off x="0" y="6431710"/>
            <a:ext cx="515815" cy="365125"/>
          </a:xfrm>
        </p:spPr>
        <p:txBody>
          <a:bodyPr/>
          <a:lstStyle/>
          <a:p>
            <a:fld id="{7AE61839-880C-8649-98DD-A1308C2AD748}" type="slidenum">
              <a:rPr lang="en-US" smtClean="0"/>
              <a:pPr/>
              <a:t>2</a:t>
            </a:fld>
            <a:endParaRPr lang="en-US" dirty="0"/>
          </a:p>
        </p:txBody>
      </p:sp>
    </p:spTree>
    <p:extLst>
      <p:ext uri="{BB962C8B-B14F-4D97-AF65-F5344CB8AC3E}">
        <p14:creationId xmlns:p14="http://schemas.microsoft.com/office/powerpoint/2010/main" val="78325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9D89-370D-0B4C-7866-7F466A38FEA0}"/>
              </a:ext>
            </a:extLst>
          </p:cNvPr>
          <p:cNvSpPr>
            <a:spLocks noGrp="1"/>
          </p:cNvSpPr>
          <p:nvPr>
            <p:ph type="title"/>
          </p:nvPr>
        </p:nvSpPr>
        <p:spPr/>
        <p:txBody>
          <a:bodyPr/>
          <a:lstStyle/>
          <a:p>
            <a:r>
              <a:rPr lang="en-US" dirty="0"/>
              <a:t>Customer Service is More About Systems Than People</a:t>
            </a:r>
          </a:p>
        </p:txBody>
      </p:sp>
      <p:sp>
        <p:nvSpPr>
          <p:cNvPr id="3" name="Content Placeholder 2">
            <a:extLst>
              <a:ext uri="{FF2B5EF4-FFF2-40B4-BE49-F238E27FC236}">
                <a16:creationId xmlns:a16="http://schemas.microsoft.com/office/drawing/2014/main" id="{34257FC5-A5BE-5327-78BA-2D5723C8A6EF}"/>
              </a:ext>
            </a:extLst>
          </p:cNvPr>
          <p:cNvSpPr>
            <a:spLocks noGrp="1"/>
          </p:cNvSpPr>
          <p:nvPr>
            <p:ph idx="1"/>
          </p:nvPr>
        </p:nvSpPr>
        <p:spPr/>
        <p:txBody>
          <a:bodyPr/>
          <a:lstStyle/>
          <a:p>
            <a:r>
              <a:rPr lang="en-US" dirty="0"/>
              <a:t>Waiting on hold</a:t>
            </a:r>
          </a:p>
          <a:p>
            <a:r>
              <a:rPr lang="en-US" dirty="0"/>
              <a:t>Waiting in line</a:t>
            </a:r>
          </a:p>
          <a:p>
            <a:r>
              <a:rPr lang="en-US" dirty="0"/>
              <a:t>Not receiving what you want</a:t>
            </a:r>
          </a:p>
          <a:p>
            <a:r>
              <a:rPr lang="en-US" dirty="0"/>
              <a:t>Filling out more forms (often obviously needless)</a:t>
            </a:r>
          </a:p>
          <a:p>
            <a:endParaRPr lang="en-US" dirty="0"/>
          </a:p>
        </p:txBody>
      </p:sp>
      <p:sp>
        <p:nvSpPr>
          <p:cNvPr id="4" name="Footer Placeholder 3">
            <a:extLst>
              <a:ext uri="{FF2B5EF4-FFF2-40B4-BE49-F238E27FC236}">
                <a16:creationId xmlns:a16="http://schemas.microsoft.com/office/drawing/2014/main" id="{F4A69B47-44F6-C59E-3E10-46011A040294}"/>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AF0DF858-A4FE-8AA2-53BD-F9E7D964461A}"/>
              </a:ext>
            </a:extLst>
          </p:cNvPr>
          <p:cNvSpPr>
            <a:spLocks noGrp="1"/>
          </p:cNvSpPr>
          <p:nvPr>
            <p:ph type="sldNum" sz="quarter" idx="11"/>
          </p:nvPr>
        </p:nvSpPr>
        <p:spPr/>
        <p:txBody>
          <a:bodyPr/>
          <a:lstStyle/>
          <a:p>
            <a:fld id="{7AE61839-880C-8649-98DD-A1308C2AD748}" type="slidenum">
              <a:rPr lang="en-US" smtClean="0"/>
              <a:pPr/>
              <a:t>20</a:t>
            </a:fld>
            <a:endParaRPr lang="en-US" dirty="0"/>
          </a:p>
        </p:txBody>
      </p:sp>
    </p:spTree>
    <p:extLst>
      <p:ext uri="{BB962C8B-B14F-4D97-AF65-F5344CB8AC3E}">
        <p14:creationId xmlns:p14="http://schemas.microsoft.com/office/powerpoint/2010/main" val="115310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“Must” Question for Each Customer</a:t>
            </a:r>
          </a:p>
        </p:txBody>
      </p:sp>
      <p:sp>
        <p:nvSpPr>
          <p:cNvPr id="3" name="Text Placeholder 2"/>
          <p:cNvSpPr>
            <a:spLocks noGrp="1"/>
          </p:cNvSpPr>
          <p:nvPr>
            <p:ph idx="1"/>
          </p:nvPr>
        </p:nvSpPr>
        <p:spPr/>
        <p:txBody>
          <a:bodyPr/>
          <a:lstStyle/>
          <a:p>
            <a:r>
              <a:rPr lang="en-US" dirty="0"/>
              <a:t>How do customers determine value?</a:t>
            </a:r>
          </a:p>
          <a:p>
            <a:pPr lvl="1"/>
            <a:r>
              <a:rPr lang="en-US" dirty="0"/>
              <a:t>Determine for each one on your customer list</a:t>
            </a:r>
          </a:p>
        </p:txBody>
      </p:sp>
      <p:sp>
        <p:nvSpPr>
          <p:cNvPr id="4" name="Footer Placeholder 3">
            <a:extLst>
              <a:ext uri="{FF2B5EF4-FFF2-40B4-BE49-F238E27FC236}">
                <a16:creationId xmlns:a16="http://schemas.microsoft.com/office/drawing/2014/main" id="{9ACB9207-54DB-436F-84A0-F6213AE0EC89}"/>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55076FED-4D56-4FF6-ACAE-E749F0FC6FFC}"/>
              </a:ext>
            </a:extLst>
          </p:cNvPr>
          <p:cNvSpPr>
            <a:spLocks noGrp="1"/>
          </p:cNvSpPr>
          <p:nvPr>
            <p:ph type="sldNum" sz="quarter" idx="11"/>
          </p:nvPr>
        </p:nvSpPr>
        <p:spPr/>
        <p:txBody>
          <a:bodyPr/>
          <a:lstStyle/>
          <a:p>
            <a:fld id="{546F56E8-67C7-F84E-9739-0190A6DE6D35}" type="slidenum">
              <a:rPr lang="en-US" smtClean="0"/>
              <a:pPr/>
              <a:t>21</a:t>
            </a:fld>
            <a:endParaRPr lang="en-US" dirty="0"/>
          </a:p>
        </p:txBody>
      </p:sp>
    </p:spTree>
    <p:extLst>
      <p:ext uri="{BB962C8B-B14F-4D97-AF65-F5344CB8AC3E}">
        <p14:creationId xmlns:p14="http://schemas.microsoft.com/office/powerpoint/2010/main" val="109465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Service Improvement</a:t>
            </a:r>
          </a:p>
        </p:txBody>
      </p:sp>
      <p:sp>
        <p:nvSpPr>
          <p:cNvPr id="3" name="Text Placeholder 2"/>
          <p:cNvSpPr>
            <a:spLocks noGrp="1"/>
          </p:cNvSpPr>
          <p:nvPr>
            <p:ph idx="1"/>
          </p:nvPr>
        </p:nvSpPr>
        <p:spPr/>
        <p:txBody>
          <a:bodyPr/>
          <a:lstStyle/>
          <a:p>
            <a:r>
              <a:rPr lang="en-US" dirty="0"/>
              <a:t>Make a list of all contacts between customer and department</a:t>
            </a:r>
          </a:p>
          <a:p>
            <a:r>
              <a:rPr lang="en-US" dirty="0"/>
              <a:t>For each contact, talk about how you could deliver service – what would it look like?</a:t>
            </a:r>
          </a:p>
          <a:p>
            <a:pPr lvl="1"/>
            <a:r>
              <a:rPr lang="en-US" dirty="0"/>
              <a:t>Wow</a:t>
            </a:r>
          </a:p>
          <a:p>
            <a:pPr lvl="1"/>
            <a:r>
              <a:rPr lang="en-US" dirty="0"/>
              <a:t>Average</a:t>
            </a:r>
          </a:p>
          <a:p>
            <a:pPr lvl="1"/>
            <a:r>
              <a:rPr lang="en-US" dirty="0"/>
              <a:t>Poor</a:t>
            </a:r>
          </a:p>
          <a:p>
            <a:r>
              <a:rPr lang="en-US" dirty="0"/>
              <a:t>Devise a plan of improvement</a:t>
            </a:r>
          </a:p>
        </p:txBody>
      </p:sp>
      <p:sp>
        <p:nvSpPr>
          <p:cNvPr id="4" name="Footer Placeholder 3">
            <a:extLst>
              <a:ext uri="{FF2B5EF4-FFF2-40B4-BE49-F238E27FC236}">
                <a16:creationId xmlns:a16="http://schemas.microsoft.com/office/drawing/2014/main" id="{C30CA15E-C1CB-4D87-8230-AE8C01A9E460}"/>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239779B1-7D27-4EF3-913F-1178ED31AF92}"/>
              </a:ext>
            </a:extLst>
          </p:cNvPr>
          <p:cNvSpPr>
            <a:spLocks noGrp="1"/>
          </p:cNvSpPr>
          <p:nvPr>
            <p:ph type="sldNum" sz="quarter" idx="11"/>
          </p:nvPr>
        </p:nvSpPr>
        <p:spPr/>
        <p:txBody>
          <a:bodyPr/>
          <a:lstStyle/>
          <a:p>
            <a:fld id="{546F56E8-67C7-F84E-9739-0190A6DE6D35}" type="slidenum">
              <a:rPr lang="en-US" smtClean="0"/>
              <a:pPr/>
              <a:t>22</a:t>
            </a:fld>
            <a:endParaRPr lang="en-US" dirty="0"/>
          </a:p>
        </p:txBody>
      </p:sp>
    </p:spTree>
    <p:extLst>
      <p:ext uri="{BB962C8B-B14F-4D97-AF65-F5344CB8AC3E}">
        <p14:creationId xmlns:p14="http://schemas.microsoft.com/office/powerpoint/2010/main" val="31081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Brings Up a Huge Question</a:t>
            </a:r>
          </a:p>
        </p:txBody>
      </p:sp>
      <p:sp>
        <p:nvSpPr>
          <p:cNvPr id="3" name="Text Placeholder 2"/>
          <p:cNvSpPr>
            <a:spLocks noGrp="1"/>
          </p:cNvSpPr>
          <p:nvPr>
            <p:ph idx="1"/>
          </p:nvPr>
        </p:nvSpPr>
        <p:spPr>
          <a:xfrm>
            <a:off x="1102658" y="1200823"/>
            <a:ext cx="10540477" cy="4688988"/>
          </a:xfrm>
        </p:spPr>
        <p:txBody>
          <a:bodyPr/>
          <a:lstStyle/>
          <a:p>
            <a:r>
              <a:rPr lang="en-US" dirty="0"/>
              <a:t>What is more important:</a:t>
            </a:r>
          </a:p>
          <a:p>
            <a:pPr lvl="1"/>
            <a:r>
              <a:rPr lang="en-US" dirty="0"/>
              <a:t>Customer service; or</a:t>
            </a:r>
          </a:p>
          <a:p>
            <a:pPr lvl="1"/>
            <a:r>
              <a:rPr lang="en-US" dirty="0"/>
              <a:t>Compliance?</a:t>
            </a:r>
          </a:p>
        </p:txBody>
      </p:sp>
      <p:sp>
        <p:nvSpPr>
          <p:cNvPr id="4" name="Footer Placeholder 3">
            <a:extLst>
              <a:ext uri="{FF2B5EF4-FFF2-40B4-BE49-F238E27FC236}">
                <a16:creationId xmlns:a16="http://schemas.microsoft.com/office/drawing/2014/main" id="{BA84D1F9-A203-4266-8FAD-A9584A7E9CE0}"/>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F710142B-9B5E-4658-AC52-B735527D2984}"/>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23</a:t>
            </a:fld>
            <a:endParaRPr lang="en-US" dirty="0"/>
          </a:p>
        </p:txBody>
      </p:sp>
    </p:spTree>
    <p:extLst>
      <p:ext uri="{BB962C8B-B14F-4D97-AF65-F5344CB8AC3E}">
        <p14:creationId xmlns:p14="http://schemas.microsoft.com/office/powerpoint/2010/main" val="373093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141B-00D7-2B23-89AF-0EBC92CCD995}"/>
              </a:ext>
            </a:extLst>
          </p:cNvPr>
          <p:cNvSpPr>
            <a:spLocks noGrp="1"/>
          </p:cNvSpPr>
          <p:nvPr>
            <p:ph type="title"/>
          </p:nvPr>
        </p:nvSpPr>
        <p:spPr/>
        <p:txBody>
          <a:bodyPr/>
          <a:lstStyle/>
          <a:p>
            <a:r>
              <a:rPr lang="en-US" dirty="0"/>
              <a:t>What About Efficiency</a:t>
            </a:r>
          </a:p>
        </p:txBody>
      </p:sp>
      <p:sp>
        <p:nvSpPr>
          <p:cNvPr id="3" name="Content Placeholder 2">
            <a:extLst>
              <a:ext uri="{FF2B5EF4-FFF2-40B4-BE49-F238E27FC236}">
                <a16:creationId xmlns:a16="http://schemas.microsoft.com/office/drawing/2014/main" id="{C236E326-B16D-5EFF-9354-BB8314FF15C5}"/>
              </a:ext>
            </a:extLst>
          </p:cNvPr>
          <p:cNvSpPr>
            <a:spLocks noGrp="1"/>
          </p:cNvSpPr>
          <p:nvPr>
            <p:ph idx="1"/>
          </p:nvPr>
        </p:nvSpPr>
        <p:spPr/>
        <p:txBody>
          <a:bodyPr/>
          <a:lstStyle/>
          <a:p>
            <a:r>
              <a:rPr lang="en-US" dirty="0"/>
              <a:t>The remainder of the program will be dealing with the efficiency perspective</a:t>
            </a:r>
          </a:p>
        </p:txBody>
      </p:sp>
      <p:sp>
        <p:nvSpPr>
          <p:cNvPr id="4" name="Footer Placeholder 3">
            <a:extLst>
              <a:ext uri="{FF2B5EF4-FFF2-40B4-BE49-F238E27FC236}">
                <a16:creationId xmlns:a16="http://schemas.microsoft.com/office/drawing/2014/main" id="{DBB1AED6-9C41-2FDA-7BFF-F2110882D65A}"/>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CCA2521C-41B7-14A0-23BB-3E0AFD22D222}"/>
              </a:ext>
            </a:extLst>
          </p:cNvPr>
          <p:cNvSpPr>
            <a:spLocks noGrp="1"/>
          </p:cNvSpPr>
          <p:nvPr>
            <p:ph type="sldNum" sz="quarter" idx="11"/>
          </p:nvPr>
        </p:nvSpPr>
        <p:spPr/>
        <p:txBody>
          <a:bodyPr/>
          <a:lstStyle/>
          <a:p>
            <a:fld id="{7AE61839-880C-8649-98DD-A1308C2AD748}" type="slidenum">
              <a:rPr lang="en-US" smtClean="0"/>
              <a:pPr/>
              <a:t>24</a:t>
            </a:fld>
            <a:endParaRPr lang="en-US" dirty="0"/>
          </a:p>
        </p:txBody>
      </p:sp>
    </p:spTree>
    <p:extLst>
      <p:ext uri="{BB962C8B-B14F-4D97-AF65-F5344CB8AC3E}">
        <p14:creationId xmlns:p14="http://schemas.microsoft.com/office/powerpoint/2010/main" val="292867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5D3EC-5D8E-47F1-8B8E-C1A0C168DE9D}"/>
              </a:ext>
            </a:extLst>
          </p:cNvPr>
          <p:cNvSpPr>
            <a:spLocks noGrp="1"/>
          </p:cNvSpPr>
          <p:nvPr>
            <p:ph idx="1"/>
          </p:nvPr>
        </p:nvSpPr>
        <p:spPr/>
        <p:txBody>
          <a:bodyPr>
            <a:normAutofit fontScale="85000" lnSpcReduction="20000"/>
          </a:bodyPr>
          <a:lstStyle/>
          <a:p>
            <a:r>
              <a:rPr lang="en-US" dirty="0"/>
              <a:t>Understanding Why Organizations Are Successful</a:t>
            </a:r>
          </a:p>
        </p:txBody>
      </p:sp>
      <p:sp>
        <p:nvSpPr>
          <p:cNvPr id="3" name="Content Placeholder 2">
            <a:extLst>
              <a:ext uri="{FF2B5EF4-FFF2-40B4-BE49-F238E27FC236}">
                <a16:creationId xmlns:a16="http://schemas.microsoft.com/office/drawing/2014/main" id="{D8BBF709-6149-4B5E-ABCD-294D161BDFD2}"/>
              </a:ext>
            </a:extLst>
          </p:cNvPr>
          <p:cNvSpPr>
            <a:spLocks noGrp="1"/>
          </p:cNvSpPr>
          <p:nvPr>
            <p:ph idx="10"/>
          </p:nvPr>
        </p:nvSpPr>
        <p:spPr/>
        <p:txBody>
          <a:bodyPr/>
          <a:lstStyle/>
          <a:p>
            <a:r>
              <a:rPr lang="en-US" dirty="0"/>
              <a:t>Chapter 3</a:t>
            </a:r>
          </a:p>
        </p:txBody>
      </p:sp>
    </p:spTree>
    <p:extLst>
      <p:ext uri="{BB962C8B-B14F-4D97-AF65-F5344CB8AC3E}">
        <p14:creationId xmlns:p14="http://schemas.microsoft.com/office/powerpoint/2010/main" val="54096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Learning Objectives</a:t>
            </a:r>
          </a:p>
        </p:txBody>
      </p:sp>
      <p:sp>
        <p:nvSpPr>
          <p:cNvPr id="3" name="Text Placeholder 2"/>
          <p:cNvSpPr>
            <a:spLocks noGrp="1"/>
          </p:cNvSpPr>
          <p:nvPr>
            <p:ph idx="1"/>
          </p:nvPr>
        </p:nvSpPr>
        <p:spPr>
          <a:xfrm>
            <a:off x="1102658" y="1200823"/>
            <a:ext cx="10540477" cy="4688988"/>
          </a:xfrm>
        </p:spPr>
        <p:txBody>
          <a:bodyPr/>
          <a:lstStyle/>
          <a:p>
            <a:r>
              <a:rPr lang="en-US" dirty="0"/>
              <a:t>Upon reviewing this chapter, the reader will be able to understand: </a:t>
            </a:r>
          </a:p>
          <a:p>
            <a:pPr lvl="1"/>
            <a:r>
              <a:rPr lang="en-US" dirty="0"/>
              <a:t>Understand the keys to an organization’s success</a:t>
            </a:r>
          </a:p>
          <a:p>
            <a:pPr lvl="1"/>
            <a:r>
              <a:rPr lang="en-US" dirty="0"/>
              <a:t>Know the different organizational cultures</a:t>
            </a:r>
          </a:p>
          <a:p>
            <a:pPr lvl="1"/>
            <a:r>
              <a:rPr lang="en-US" dirty="0"/>
              <a:t>See the advantages and disadvantages of the different cultures</a:t>
            </a:r>
          </a:p>
          <a:p>
            <a:pPr lvl="1"/>
            <a:r>
              <a:rPr lang="en-US" dirty="0"/>
              <a:t>Understand the trend in organizational cultures</a:t>
            </a:r>
          </a:p>
          <a:p>
            <a:endParaRPr lang="en-US" dirty="0"/>
          </a:p>
        </p:txBody>
      </p:sp>
      <p:sp>
        <p:nvSpPr>
          <p:cNvPr id="4" name="Footer Placeholder 3">
            <a:extLst>
              <a:ext uri="{FF2B5EF4-FFF2-40B4-BE49-F238E27FC236}">
                <a16:creationId xmlns:a16="http://schemas.microsoft.com/office/drawing/2014/main" id="{EB3ED977-88DB-4AAD-87C5-418889502250}"/>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8931B3DB-8B46-4EE7-A93D-A879A484517B}"/>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26</a:t>
            </a:fld>
            <a:endParaRPr lang="en-US" dirty="0"/>
          </a:p>
        </p:txBody>
      </p:sp>
      <p:sp>
        <p:nvSpPr>
          <p:cNvPr id="8" name="Graphic 33">
            <a:extLst>
              <a:ext uri="{FF2B5EF4-FFF2-40B4-BE49-F238E27FC236}">
                <a16:creationId xmlns:a16="http://schemas.microsoft.com/office/drawing/2014/main" id="{A8FF33EB-CD22-4636-9853-249D7D315C22}"/>
              </a:ext>
            </a:extLst>
          </p:cNvPr>
          <p:cNvSpPr/>
          <p:nvPr/>
        </p:nvSpPr>
        <p:spPr>
          <a:xfrm>
            <a:off x="11266170" y="257953"/>
            <a:ext cx="613185" cy="565412"/>
          </a:xfrm>
          <a:custGeom>
            <a:avLst/>
            <a:gdLst>
              <a:gd name="connsiteX0" fmla="*/ 290560 w 472440"/>
              <a:gd name="connsiteY0" fmla="*/ 86430 h 472440"/>
              <a:gd name="connsiteX1" fmla="*/ 313382 w 472440"/>
              <a:gd name="connsiteY1" fmla="*/ 137503 h 472440"/>
              <a:gd name="connsiteX2" fmla="*/ 225438 w 472440"/>
              <a:gd name="connsiteY2" fmla="*/ 225447 h 472440"/>
              <a:gd name="connsiteX3" fmla="*/ 225438 w 472440"/>
              <a:gd name="connsiteY3" fmla="*/ 246993 h 472440"/>
              <a:gd name="connsiteX4" fmla="*/ 236210 w 472440"/>
              <a:gd name="connsiteY4" fmla="*/ 251460 h 472440"/>
              <a:gd name="connsiteX5" fmla="*/ 246983 w 472440"/>
              <a:gd name="connsiteY5" fmla="*/ 246993 h 472440"/>
              <a:gd name="connsiteX6" fmla="*/ 334928 w 472440"/>
              <a:gd name="connsiteY6" fmla="*/ 159048 h 472440"/>
              <a:gd name="connsiteX7" fmla="*/ 386001 w 472440"/>
              <a:gd name="connsiteY7" fmla="*/ 181870 h 472440"/>
              <a:gd name="connsiteX8" fmla="*/ 406041 w 472440"/>
              <a:gd name="connsiteY8" fmla="*/ 177146 h 472440"/>
              <a:gd name="connsiteX9" fmla="*/ 466687 w 472440"/>
              <a:gd name="connsiteY9" fmla="*/ 116500 h 472440"/>
              <a:gd name="connsiteX10" fmla="*/ 459029 w 472440"/>
              <a:gd name="connsiteY10" fmla="*/ 84077 h 472440"/>
              <a:gd name="connsiteX11" fmla="*/ 406013 w 472440"/>
              <a:gd name="connsiteY11" fmla="*/ 66408 h 472440"/>
              <a:gd name="connsiteX12" fmla="*/ 388344 w 472440"/>
              <a:gd name="connsiteY12" fmla="*/ 13402 h 472440"/>
              <a:gd name="connsiteX13" fmla="*/ 369722 w 472440"/>
              <a:gd name="connsiteY13" fmla="*/ 0 h 472440"/>
              <a:gd name="connsiteX14" fmla="*/ 355940 w 472440"/>
              <a:gd name="connsiteY14" fmla="*/ 5744 h 472440"/>
              <a:gd name="connsiteX15" fmla="*/ 295294 w 472440"/>
              <a:gd name="connsiteY15" fmla="*/ 66389 h 472440"/>
              <a:gd name="connsiteX16" fmla="*/ 290560 w 472440"/>
              <a:gd name="connsiteY16" fmla="*/ 86430 h 472440"/>
              <a:gd name="connsiteX17" fmla="*/ 365027 w 472440"/>
              <a:gd name="connsiteY17" fmla="*/ 39767 h 472440"/>
              <a:gd name="connsiteX18" fmla="*/ 377123 w 472440"/>
              <a:gd name="connsiteY18" fmla="*/ 76048 h 472440"/>
              <a:gd name="connsiteX19" fmla="*/ 381943 w 472440"/>
              <a:gd name="connsiteY19" fmla="*/ 90507 h 472440"/>
              <a:gd name="connsiteX20" fmla="*/ 396402 w 472440"/>
              <a:gd name="connsiteY20" fmla="*/ 95326 h 472440"/>
              <a:gd name="connsiteX21" fmla="*/ 432683 w 472440"/>
              <a:gd name="connsiteY21" fmla="*/ 107423 h 472440"/>
              <a:gd name="connsiteX22" fmla="*/ 389887 w 472440"/>
              <a:gd name="connsiteY22" fmla="*/ 150219 h 472440"/>
              <a:gd name="connsiteX23" fmla="*/ 343129 w 472440"/>
              <a:gd name="connsiteY23" fmla="*/ 129330 h 472440"/>
              <a:gd name="connsiteX24" fmla="*/ 322240 w 472440"/>
              <a:gd name="connsiteY24" fmla="*/ 82572 h 472440"/>
              <a:gd name="connsiteX25" fmla="*/ 365027 w 472440"/>
              <a:gd name="connsiteY25" fmla="*/ 39767 h 472440"/>
              <a:gd name="connsiteX26" fmla="*/ 461420 w 472440"/>
              <a:gd name="connsiteY26" fmla="*/ 164878 h 472440"/>
              <a:gd name="connsiteX27" fmla="*/ 436483 w 472440"/>
              <a:gd name="connsiteY27" fmla="*/ 189814 h 472440"/>
              <a:gd name="connsiteX28" fmla="*/ 441960 w 472440"/>
              <a:gd name="connsiteY28" fmla="*/ 236220 h 472440"/>
              <a:gd name="connsiteX29" fmla="*/ 236220 w 472440"/>
              <a:gd name="connsiteY29" fmla="*/ 441960 h 472440"/>
              <a:gd name="connsiteX30" fmla="*/ 30480 w 472440"/>
              <a:gd name="connsiteY30" fmla="*/ 236220 h 472440"/>
              <a:gd name="connsiteX31" fmla="*/ 236220 w 472440"/>
              <a:gd name="connsiteY31" fmla="*/ 30480 h 472440"/>
              <a:gd name="connsiteX32" fmla="*/ 282626 w 472440"/>
              <a:gd name="connsiteY32" fmla="*/ 35957 h 472440"/>
              <a:gd name="connsiteX33" fmla="*/ 307562 w 472440"/>
              <a:gd name="connsiteY33" fmla="*/ 11020 h 472440"/>
              <a:gd name="connsiteX34" fmla="*/ 236220 w 472440"/>
              <a:gd name="connsiteY34" fmla="*/ 0 h 472440"/>
              <a:gd name="connsiteX35" fmla="*/ 0 w 472440"/>
              <a:gd name="connsiteY35" fmla="*/ 236220 h 472440"/>
              <a:gd name="connsiteX36" fmla="*/ 236220 w 472440"/>
              <a:gd name="connsiteY36" fmla="*/ 472440 h 472440"/>
              <a:gd name="connsiteX37" fmla="*/ 472440 w 472440"/>
              <a:gd name="connsiteY37" fmla="*/ 236220 h 472440"/>
              <a:gd name="connsiteX38" fmla="*/ 461420 w 472440"/>
              <a:gd name="connsiteY38" fmla="*/ 164878 h 472440"/>
              <a:gd name="connsiteX39" fmla="*/ 261652 w 472440"/>
              <a:gd name="connsiteY39" fmla="*/ 96060 h 472440"/>
              <a:gd name="connsiteX40" fmla="*/ 259099 w 472440"/>
              <a:gd name="connsiteY40" fmla="*/ 82306 h 472440"/>
              <a:gd name="connsiteX41" fmla="*/ 236220 w 472440"/>
              <a:gd name="connsiteY41" fmla="*/ 80010 h 472440"/>
              <a:gd name="connsiteX42" fmla="*/ 80010 w 472440"/>
              <a:gd name="connsiteY42" fmla="*/ 236220 h 472440"/>
              <a:gd name="connsiteX43" fmla="*/ 236220 w 472440"/>
              <a:gd name="connsiteY43" fmla="*/ 392430 h 472440"/>
              <a:gd name="connsiteX44" fmla="*/ 392430 w 472440"/>
              <a:gd name="connsiteY44" fmla="*/ 236220 h 472440"/>
              <a:gd name="connsiteX45" fmla="*/ 390096 w 472440"/>
              <a:gd name="connsiteY45" fmla="*/ 213017 h 472440"/>
              <a:gd name="connsiteX46" fmla="*/ 376371 w 472440"/>
              <a:gd name="connsiteY46" fmla="*/ 210788 h 472440"/>
              <a:gd name="connsiteX47" fmla="*/ 356664 w 472440"/>
              <a:gd name="connsiteY47" fmla="*/ 202149 h 472440"/>
              <a:gd name="connsiteX48" fmla="*/ 361950 w 472440"/>
              <a:gd name="connsiteY48" fmla="*/ 236220 h 472440"/>
              <a:gd name="connsiteX49" fmla="*/ 236220 w 472440"/>
              <a:gd name="connsiteY49" fmla="*/ 361950 h 472440"/>
              <a:gd name="connsiteX50" fmla="*/ 110490 w 472440"/>
              <a:gd name="connsiteY50" fmla="*/ 236220 h 472440"/>
              <a:gd name="connsiteX51" fmla="*/ 236220 w 472440"/>
              <a:gd name="connsiteY51" fmla="*/ 110490 h 472440"/>
              <a:gd name="connsiteX52" fmla="*/ 270291 w 472440"/>
              <a:gd name="connsiteY52" fmla="*/ 115776 h 472440"/>
              <a:gd name="connsiteX53" fmla="*/ 261652 w 472440"/>
              <a:gd name="connsiteY53" fmla="*/ 96060 h 472440"/>
              <a:gd name="connsiteX54" fmla="*/ 236220 w 472440"/>
              <a:gd name="connsiteY54" fmla="*/ 160020 h 472440"/>
              <a:gd name="connsiteX55" fmla="*/ 160020 w 472440"/>
              <a:gd name="connsiteY55" fmla="*/ 236220 h 472440"/>
              <a:gd name="connsiteX56" fmla="*/ 236220 w 472440"/>
              <a:gd name="connsiteY56" fmla="*/ 312420 h 472440"/>
              <a:gd name="connsiteX57" fmla="*/ 312420 w 472440"/>
              <a:gd name="connsiteY57" fmla="*/ 236220 h 472440"/>
              <a:gd name="connsiteX58" fmla="*/ 311363 w 472440"/>
              <a:gd name="connsiteY58" fmla="*/ 225733 h 472440"/>
              <a:gd name="connsiteX59" fmla="*/ 268548 w 472440"/>
              <a:gd name="connsiteY59" fmla="*/ 268548 h 472440"/>
              <a:gd name="connsiteX60" fmla="*/ 268538 w 472440"/>
              <a:gd name="connsiteY60" fmla="*/ 268538 h 472440"/>
              <a:gd name="connsiteX61" fmla="*/ 236220 w 472440"/>
              <a:gd name="connsiteY61" fmla="*/ 281940 h 472440"/>
              <a:gd name="connsiteX62" fmla="*/ 190500 w 472440"/>
              <a:gd name="connsiteY62" fmla="*/ 236220 h 472440"/>
              <a:gd name="connsiteX63" fmla="*/ 203902 w 472440"/>
              <a:gd name="connsiteY63" fmla="*/ 203902 h 472440"/>
              <a:gd name="connsiteX64" fmla="*/ 203892 w 472440"/>
              <a:gd name="connsiteY64" fmla="*/ 203892 h 472440"/>
              <a:gd name="connsiteX65" fmla="*/ 246707 w 472440"/>
              <a:gd name="connsiteY65" fmla="*/ 161077 h 472440"/>
              <a:gd name="connsiteX66" fmla="*/ 236220 w 472440"/>
              <a:gd name="connsiteY66" fmla="*/ 1600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440" h="472440">
                <a:moveTo>
                  <a:pt x="290560" y="86430"/>
                </a:moveTo>
                <a:lnTo>
                  <a:pt x="313382" y="137503"/>
                </a:lnTo>
                <a:lnTo>
                  <a:pt x="225438" y="225447"/>
                </a:lnTo>
                <a:cubicBezTo>
                  <a:pt x="219485" y="231400"/>
                  <a:pt x="219485" y="241049"/>
                  <a:pt x="225438" y="246993"/>
                </a:cubicBezTo>
                <a:cubicBezTo>
                  <a:pt x="228410" y="249965"/>
                  <a:pt x="232315" y="251460"/>
                  <a:pt x="236210" y="251460"/>
                </a:cubicBezTo>
                <a:cubicBezTo>
                  <a:pt x="240106" y="251460"/>
                  <a:pt x="244011" y="249974"/>
                  <a:pt x="246983" y="246993"/>
                </a:cubicBezTo>
                <a:lnTo>
                  <a:pt x="334928" y="159048"/>
                </a:lnTo>
                <a:lnTo>
                  <a:pt x="386001" y="181870"/>
                </a:lnTo>
                <a:cubicBezTo>
                  <a:pt x="393037" y="184221"/>
                  <a:pt x="400796" y="182391"/>
                  <a:pt x="406041" y="177146"/>
                </a:cubicBezTo>
                <a:lnTo>
                  <a:pt x="466687" y="116500"/>
                </a:lnTo>
                <a:cubicBezTo>
                  <a:pt x="476974" y="106213"/>
                  <a:pt x="472840" y="88687"/>
                  <a:pt x="459029" y="84077"/>
                </a:cubicBezTo>
                <a:lnTo>
                  <a:pt x="406013" y="66408"/>
                </a:lnTo>
                <a:lnTo>
                  <a:pt x="388344" y="13402"/>
                </a:lnTo>
                <a:cubicBezTo>
                  <a:pt x="385505" y="4839"/>
                  <a:pt x="377704" y="0"/>
                  <a:pt x="369722" y="0"/>
                </a:cubicBezTo>
                <a:cubicBezTo>
                  <a:pt x="364827" y="0"/>
                  <a:pt x="359855" y="1829"/>
                  <a:pt x="355940" y="5744"/>
                </a:cubicBezTo>
                <a:lnTo>
                  <a:pt x="295294" y="66389"/>
                </a:lnTo>
                <a:cubicBezTo>
                  <a:pt x="290052" y="71636"/>
                  <a:pt x="288220" y="79392"/>
                  <a:pt x="290560" y="86430"/>
                </a:cubicBezTo>
                <a:close/>
                <a:moveTo>
                  <a:pt x="365027" y="39767"/>
                </a:moveTo>
                <a:lnTo>
                  <a:pt x="377123" y="76048"/>
                </a:lnTo>
                <a:lnTo>
                  <a:pt x="381943" y="90507"/>
                </a:lnTo>
                <a:lnTo>
                  <a:pt x="396402" y="95326"/>
                </a:lnTo>
                <a:lnTo>
                  <a:pt x="432683" y="107423"/>
                </a:lnTo>
                <a:lnTo>
                  <a:pt x="389887" y="150219"/>
                </a:lnTo>
                <a:lnTo>
                  <a:pt x="343129" y="129330"/>
                </a:lnTo>
                <a:lnTo>
                  <a:pt x="322240" y="82572"/>
                </a:lnTo>
                <a:lnTo>
                  <a:pt x="365027" y="39767"/>
                </a:lnTo>
                <a:close/>
                <a:moveTo>
                  <a:pt x="461420" y="164878"/>
                </a:moveTo>
                <a:lnTo>
                  <a:pt x="436483" y="189814"/>
                </a:lnTo>
                <a:cubicBezTo>
                  <a:pt x="439941" y="204759"/>
                  <a:pt x="441960" y="220247"/>
                  <a:pt x="441960" y="236220"/>
                </a:cubicBezTo>
                <a:cubicBezTo>
                  <a:pt x="441960" y="349663"/>
                  <a:pt x="349663" y="441960"/>
                  <a:pt x="236220" y="441960"/>
                </a:cubicBezTo>
                <a:cubicBezTo>
                  <a:pt x="122777" y="441960"/>
                  <a:pt x="30480" y="349663"/>
                  <a:pt x="30480" y="236220"/>
                </a:cubicBezTo>
                <a:cubicBezTo>
                  <a:pt x="30480" y="122777"/>
                  <a:pt x="122777" y="30480"/>
                  <a:pt x="236220" y="30480"/>
                </a:cubicBezTo>
                <a:cubicBezTo>
                  <a:pt x="252203" y="30480"/>
                  <a:pt x="267691" y="32490"/>
                  <a:pt x="282626" y="35957"/>
                </a:cubicBezTo>
                <a:lnTo>
                  <a:pt x="307562" y="11020"/>
                </a:lnTo>
                <a:cubicBezTo>
                  <a:pt x="284487" y="3711"/>
                  <a:pt x="260425" y="-6"/>
                  <a:pt x="236220" y="0"/>
                </a:cubicBezTo>
                <a:cubicBezTo>
                  <a:pt x="105756" y="0"/>
                  <a:pt x="0" y="105756"/>
                  <a:pt x="0" y="236220"/>
                </a:cubicBezTo>
                <a:cubicBezTo>
                  <a:pt x="0" y="366684"/>
                  <a:pt x="105756" y="472440"/>
                  <a:pt x="236220" y="472440"/>
                </a:cubicBezTo>
                <a:cubicBezTo>
                  <a:pt x="366684" y="472440"/>
                  <a:pt x="472440" y="366684"/>
                  <a:pt x="472440" y="236220"/>
                </a:cubicBezTo>
                <a:cubicBezTo>
                  <a:pt x="472440" y="211350"/>
                  <a:pt x="468544" y="187395"/>
                  <a:pt x="461420" y="164878"/>
                </a:cubicBezTo>
                <a:close/>
                <a:moveTo>
                  <a:pt x="261652" y="96060"/>
                </a:moveTo>
                <a:cubicBezTo>
                  <a:pt x="260168" y="91615"/>
                  <a:pt x="259309" y="86986"/>
                  <a:pt x="259099" y="82306"/>
                </a:cubicBezTo>
                <a:cubicBezTo>
                  <a:pt x="251574" y="81201"/>
                  <a:pt x="244059" y="80010"/>
                  <a:pt x="236220" y="80010"/>
                </a:cubicBezTo>
                <a:cubicBezTo>
                  <a:pt x="149876" y="80010"/>
                  <a:pt x="80010" y="149885"/>
                  <a:pt x="80010" y="236220"/>
                </a:cubicBezTo>
                <a:cubicBezTo>
                  <a:pt x="80010" y="322564"/>
                  <a:pt x="149885" y="392430"/>
                  <a:pt x="236220" y="392430"/>
                </a:cubicBezTo>
                <a:cubicBezTo>
                  <a:pt x="322564" y="392430"/>
                  <a:pt x="392430" y="322555"/>
                  <a:pt x="392430" y="236220"/>
                </a:cubicBezTo>
                <a:cubicBezTo>
                  <a:pt x="392430" y="228267"/>
                  <a:pt x="391239" y="220647"/>
                  <a:pt x="390096" y="213017"/>
                </a:cubicBezTo>
                <a:cubicBezTo>
                  <a:pt x="385439" y="212817"/>
                  <a:pt x="380800" y="212265"/>
                  <a:pt x="376371" y="210788"/>
                </a:cubicBezTo>
                <a:cubicBezTo>
                  <a:pt x="374352" y="210112"/>
                  <a:pt x="377342" y="211379"/>
                  <a:pt x="356664" y="202149"/>
                </a:cubicBezTo>
                <a:cubicBezTo>
                  <a:pt x="359759" y="213055"/>
                  <a:pt x="361950" y="224333"/>
                  <a:pt x="361950" y="236220"/>
                </a:cubicBezTo>
                <a:cubicBezTo>
                  <a:pt x="361950" y="305553"/>
                  <a:pt x="305552" y="361950"/>
                  <a:pt x="236220" y="361950"/>
                </a:cubicBezTo>
                <a:cubicBezTo>
                  <a:pt x="166888" y="361950"/>
                  <a:pt x="110490" y="305553"/>
                  <a:pt x="110490" y="236220"/>
                </a:cubicBezTo>
                <a:cubicBezTo>
                  <a:pt x="110490" y="166888"/>
                  <a:pt x="166888" y="110490"/>
                  <a:pt x="236220" y="110490"/>
                </a:cubicBezTo>
                <a:cubicBezTo>
                  <a:pt x="248107" y="110490"/>
                  <a:pt x="259385" y="112681"/>
                  <a:pt x="270291" y="115776"/>
                </a:cubicBezTo>
                <a:cubicBezTo>
                  <a:pt x="261061" y="95107"/>
                  <a:pt x="262328" y="98098"/>
                  <a:pt x="261652" y="96060"/>
                </a:cubicBezTo>
                <a:close/>
                <a:moveTo>
                  <a:pt x="236220" y="160020"/>
                </a:moveTo>
                <a:cubicBezTo>
                  <a:pt x="194205" y="160020"/>
                  <a:pt x="160020" y="194205"/>
                  <a:pt x="160020" y="236220"/>
                </a:cubicBezTo>
                <a:cubicBezTo>
                  <a:pt x="160020" y="278235"/>
                  <a:pt x="194205" y="312420"/>
                  <a:pt x="236220" y="312420"/>
                </a:cubicBezTo>
                <a:cubicBezTo>
                  <a:pt x="278235" y="312420"/>
                  <a:pt x="312420" y="278235"/>
                  <a:pt x="312420" y="236220"/>
                </a:cubicBezTo>
                <a:cubicBezTo>
                  <a:pt x="312420" y="232629"/>
                  <a:pt x="311839" y="229191"/>
                  <a:pt x="311363" y="225733"/>
                </a:cubicBezTo>
                <a:lnTo>
                  <a:pt x="268548" y="268548"/>
                </a:lnTo>
                <a:lnTo>
                  <a:pt x="268538" y="268538"/>
                </a:lnTo>
                <a:cubicBezTo>
                  <a:pt x="260252" y="276816"/>
                  <a:pt x="248822" y="281940"/>
                  <a:pt x="236220" y="281940"/>
                </a:cubicBezTo>
                <a:cubicBezTo>
                  <a:pt x="211007" y="281940"/>
                  <a:pt x="190500" y="261433"/>
                  <a:pt x="190500" y="236220"/>
                </a:cubicBezTo>
                <a:cubicBezTo>
                  <a:pt x="190500" y="223618"/>
                  <a:pt x="195624" y="212188"/>
                  <a:pt x="203902" y="203902"/>
                </a:cubicBezTo>
                <a:lnTo>
                  <a:pt x="203892" y="203892"/>
                </a:lnTo>
                <a:lnTo>
                  <a:pt x="246707" y="161077"/>
                </a:lnTo>
                <a:cubicBezTo>
                  <a:pt x="243249" y="160601"/>
                  <a:pt x="239811" y="160020"/>
                  <a:pt x="236220" y="160020"/>
                </a:cubicBezTo>
                <a:close/>
              </a:path>
            </a:pathLst>
          </a:custGeom>
          <a:solidFill>
            <a:srgbClr val="1E3E4E"/>
          </a:solidFill>
          <a:ln w="941" cap="flat">
            <a:noFill/>
            <a:prstDash val="solid"/>
            <a:miter/>
          </a:ln>
        </p:spPr>
        <p:txBody>
          <a:bodyPr rtlCol="0" anchor="ctr"/>
          <a:lstStyle/>
          <a:p>
            <a:endParaRPr lang="en-US" dirty="0"/>
          </a:p>
        </p:txBody>
      </p:sp>
    </p:spTree>
    <p:extLst>
      <p:ext uri="{BB962C8B-B14F-4D97-AF65-F5344CB8AC3E}">
        <p14:creationId xmlns:p14="http://schemas.microsoft.com/office/powerpoint/2010/main" val="63927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64AC-7D17-E2B8-4DA0-EEF945DCC69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79257B99-057D-1ACF-3F00-AB4A572620C0}"/>
              </a:ext>
            </a:extLst>
          </p:cNvPr>
          <p:cNvSpPr>
            <a:spLocks noGrp="1"/>
          </p:cNvSpPr>
          <p:nvPr>
            <p:ph idx="1"/>
          </p:nvPr>
        </p:nvSpPr>
        <p:spPr/>
        <p:txBody>
          <a:bodyPr/>
          <a:lstStyle/>
          <a:p>
            <a:r>
              <a:rPr lang="en-US" dirty="0"/>
              <a:t>Make a list of successful organizations</a:t>
            </a:r>
          </a:p>
          <a:p>
            <a:r>
              <a:rPr lang="en-US" dirty="0"/>
              <a:t>Make a list of unsuccessful organizations</a:t>
            </a:r>
          </a:p>
          <a:p>
            <a:endParaRPr lang="en-US" dirty="0"/>
          </a:p>
          <a:p>
            <a:r>
              <a:rPr lang="en-US" dirty="0"/>
              <a:t>Remember these lists, we will come back to them</a:t>
            </a:r>
          </a:p>
        </p:txBody>
      </p:sp>
      <p:sp>
        <p:nvSpPr>
          <p:cNvPr id="4" name="Footer Placeholder 3">
            <a:extLst>
              <a:ext uri="{FF2B5EF4-FFF2-40B4-BE49-F238E27FC236}">
                <a16:creationId xmlns:a16="http://schemas.microsoft.com/office/drawing/2014/main" id="{6957D0DE-D635-5423-D7D7-85A52123C3B2}"/>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D7506AF8-B4A0-D6CE-DAA5-AD171EB8C23D}"/>
              </a:ext>
            </a:extLst>
          </p:cNvPr>
          <p:cNvSpPr>
            <a:spLocks noGrp="1"/>
          </p:cNvSpPr>
          <p:nvPr>
            <p:ph type="sldNum" sz="quarter" idx="11"/>
          </p:nvPr>
        </p:nvSpPr>
        <p:spPr/>
        <p:txBody>
          <a:bodyPr/>
          <a:lstStyle/>
          <a:p>
            <a:fld id="{7AE61839-880C-8649-98DD-A1308C2AD748}" type="slidenum">
              <a:rPr lang="en-US" smtClean="0"/>
              <a:pPr/>
              <a:t>27</a:t>
            </a:fld>
            <a:endParaRPr lang="en-US" dirty="0"/>
          </a:p>
        </p:txBody>
      </p:sp>
    </p:spTree>
    <p:extLst>
      <p:ext uri="{BB962C8B-B14F-4D97-AF65-F5344CB8AC3E}">
        <p14:creationId xmlns:p14="http://schemas.microsoft.com/office/powerpoint/2010/main" val="324056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What Is Culture?</a:t>
            </a:r>
          </a:p>
        </p:txBody>
      </p:sp>
      <p:sp>
        <p:nvSpPr>
          <p:cNvPr id="3" name="Content Placeholder 2"/>
          <p:cNvSpPr>
            <a:spLocks noGrp="1"/>
          </p:cNvSpPr>
          <p:nvPr>
            <p:ph idx="1"/>
          </p:nvPr>
        </p:nvSpPr>
        <p:spPr>
          <a:xfrm>
            <a:off x="1102658" y="1200823"/>
            <a:ext cx="10540477" cy="4688988"/>
          </a:xfrm>
        </p:spPr>
        <p:txBody>
          <a:bodyPr/>
          <a:lstStyle/>
          <a:p>
            <a:r>
              <a:rPr lang="en-US" dirty="0"/>
              <a:t>How the organization works</a:t>
            </a:r>
          </a:p>
          <a:p>
            <a:r>
              <a:rPr lang="en-US" dirty="0"/>
              <a:t>How decisions are made</a:t>
            </a:r>
          </a:p>
          <a:p>
            <a:r>
              <a:rPr lang="en-US" dirty="0"/>
              <a:t>Who gets hired, fired, and promoted</a:t>
            </a:r>
          </a:p>
          <a:p>
            <a:r>
              <a:rPr lang="en-US" dirty="0"/>
              <a:t>How people are motivated</a:t>
            </a:r>
          </a:p>
          <a:p>
            <a:endParaRPr lang="en-US" dirty="0"/>
          </a:p>
        </p:txBody>
      </p:sp>
      <p:sp>
        <p:nvSpPr>
          <p:cNvPr id="6" name="Footer Placeholder 5">
            <a:extLst>
              <a:ext uri="{FF2B5EF4-FFF2-40B4-BE49-F238E27FC236}">
                <a16:creationId xmlns:a16="http://schemas.microsoft.com/office/drawing/2014/main" id="{099F883D-2363-4AF5-9BFC-1FEDBC8B541B}"/>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F4B04FE-D3F8-428F-B2F8-8BACF312112F}"/>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28</a:t>
            </a:fld>
            <a:endParaRPr lang="en-US" dirty="0"/>
          </a:p>
        </p:txBody>
      </p:sp>
    </p:spTree>
    <p:extLst>
      <p:ext uri="{BB962C8B-B14F-4D97-AF65-F5344CB8AC3E}">
        <p14:creationId xmlns:p14="http://schemas.microsoft.com/office/powerpoint/2010/main" val="300249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Charles Handy and Culture</a:t>
            </a:r>
          </a:p>
        </p:txBody>
      </p:sp>
      <p:sp>
        <p:nvSpPr>
          <p:cNvPr id="3" name="Content Placeholder 2"/>
          <p:cNvSpPr>
            <a:spLocks noGrp="1"/>
          </p:cNvSpPr>
          <p:nvPr>
            <p:ph idx="1"/>
          </p:nvPr>
        </p:nvSpPr>
        <p:spPr>
          <a:xfrm>
            <a:off x="1102658" y="1200823"/>
            <a:ext cx="10540477" cy="4688988"/>
          </a:xfrm>
        </p:spPr>
        <p:txBody>
          <a:bodyPr/>
          <a:lstStyle/>
          <a:p>
            <a:r>
              <a:rPr lang="en-US" dirty="0"/>
              <a:t>British consultant</a:t>
            </a:r>
          </a:p>
          <a:p>
            <a:r>
              <a:rPr lang="en-US" dirty="0"/>
              <a:t>Understanding Organizations</a:t>
            </a:r>
          </a:p>
        </p:txBody>
      </p:sp>
      <p:sp>
        <p:nvSpPr>
          <p:cNvPr id="6" name="Footer Placeholder 5">
            <a:extLst>
              <a:ext uri="{FF2B5EF4-FFF2-40B4-BE49-F238E27FC236}">
                <a16:creationId xmlns:a16="http://schemas.microsoft.com/office/drawing/2014/main" id="{39BF56EC-FFCD-4B0B-B2DE-99B4D9B58A90}"/>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CD45A3D8-9CB3-46EF-9C0F-0D5F3A7C2599}"/>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29</a:t>
            </a:fld>
            <a:endParaRPr lang="en-US" dirty="0"/>
          </a:p>
        </p:txBody>
      </p:sp>
    </p:spTree>
    <p:extLst>
      <p:ext uri="{BB962C8B-B14F-4D97-AF65-F5344CB8AC3E}">
        <p14:creationId xmlns:p14="http://schemas.microsoft.com/office/powerpoint/2010/main" val="31873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A Quick Word on Policy vs. Politics</a:t>
            </a:r>
          </a:p>
        </p:txBody>
      </p:sp>
      <p:sp>
        <p:nvSpPr>
          <p:cNvPr id="3" name="Content Placeholder 2"/>
          <p:cNvSpPr>
            <a:spLocks noGrp="1"/>
          </p:cNvSpPr>
          <p:nvPr>
            <p:ph idx="1"/>
          </p:nvPr>
        </p:nvSpPr>
        <p:spPr>
          <a:xfrm>
            <a:off x="1102658" y="1200823"/>
            <a:ext cx="10540477" cy="4688988"/>
          </a:xfrm>
        </p:spPr>
        <p:txBody>
          <a:bodyPr/>
          <a:lstStyle/>
          <a:p>
            <a:r>
              <a:rPr lang="en-US" altLang="en-US" dirty="0"/>
              <a:t>Many times when discussing accounting, tax and finance policy issues, it can be difficult to divorce the politics from the policy</a:t>
            </a:r>
          </a:p>
          <a:p>
            <a:r>
              <a:rPr lang="en-US" altLang="en-US" dirty="0"/>
              <a:t>Today, when discussing the various issues we will encounter over the next several hours, let’s agree to keep our own view of politics out of the application of the policy and focus on doing the very best we can for all our clients</a:t>
            </a:r>
          </a:p>
          <a:p>
            <a:r>
              <a:rPr lang="en-US" altLang="en-US" dirty="0"/>
              <a:t>This goes for religious/faith views as well</a:t>
            </a:r>
          </a:p>
          <a:p>
            <a:endParaRPr lang="en-US" altLang="en-US" dirty="0"/>
          </a:p>
          <a:p>
            <a:endParaRPr lang="en-US" dirty="0"/>
          </a:p>
        </p:txBody>
      </p:sp>
      <p:sp>
        <p:nvSpPr>
          <p:cNvPr id="4" name="Footer Placeholder 3">
            <a:extLst>
              <a:ext uri="{FF2B5EF4-FFF2-40B4-BE49-F238E27FC236}">
                <a16:creationId xmlns:a16="http://schemas.microsoft.com/office/drawing/2014/main" id="{374F1E92-F4C8-4E90-B3D4-F893F6F66DD8}"/>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D2DAF15-4589-44DB-A189-1EB0B9388F12}"/>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a:t>
            </a:fld>
            <a:endParaRPr lang="en-US" dirty="0"/>
          </a:p>
        </p:txBody>
      </p:sp>
    </p:spTree>
    <p:extLst>
      <p:ext uri="{BB962C8B-B14F-4D97-AF65-F5344CB8AC3E}">
        <p14:creationId xmlns:p14="http://schemas.microsoft.com/office/powerpoint/2010/main" val="125389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Four Key Cultures</a:t>
            </a:r>
          </a:p>
        </p:txBody>
      </p:sp>
      <p:sp>
        <p:nvSpPr>
          <p:cNvPr id="3" name="Content Placeholder 2"/>
          <p:cNvSpPr>
            <a:spLocks noGrp="1"/>
          </p:cNvSpPr>
          <p:nvPr>
            <p:ph idx="1"/>
          </p:nvPr>
        </p:nvSpPr>
        <p:spPr>
          <a:xfrm>
            <a:off x="1102658" y="1200823"/>
            <a:ext cx="10540477" cy="4688988"/>
          </a:xfrm>
        </p:spPr>
        <p:txBody>
          <a:bodyPr/>
          <a:lstStyle/>
          <a:p>
            <a:r>
              <a:rPr lang="en-US" dirty="0"/>
              <a:t>Power</a:t>
            </a:r>
          </a:p>
          <a:p>
            <a:r>
              <a:rPr lang="en-US" dirty="0"/>
              <a:t>Role</a:t>
            </a:r>
          </a:p>
          <a:p>
            <a:r>
              <a:rPr lang="en-US" dirty="0"/>
              <a:t>Task</a:t>
            </a:r>
          </a:p>
          <a:p>
            <a:r>
              <a:rPr lang="en-US" dirty="0"/>
              <a:t>Person</a:t>
            </a:r>
          </a:p>
        </p:txBody>
      </p:sp>
      <p:sp>
        <p:nvSpPr>
          <p:cNvPr id="6" name="Footer Placeholder 5">
            <a:extLst>
              <a:ext uri="{FF2B5EF4-FFF2-40B4-BE49-F238E27FC236}">
                <a16:creationId xmlns:a16="http://schemas.microsoft.com/office/drawing/2014/main" id="{467B7EC0-9F08-4E1B-AF86-DEBD85ADE78E}"/>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C2C37B5F-8ACE-4070-9AD4-F3E397B05C18}"/>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30</a:t>
            </a:fld>
            <a:endParaRPr lang="en-US" dirty="0"/>
          </a:p>
        </p:txBody>
      </p:sp>
    </p:spTree>
    <p:extLst>
      <p:ext uri="{BB962C8B-B14F-4D97-AF65-F5344CB8AC3E}">
        <p14:creationId xmlns:p14="http://schemas.microsoft.com/office/powerpoint/2010/main" val="177809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Specific Aspects of the Organization</a:t>
            </a:r>
          </a:p>
        </p:txBody>
      </p:sp>
      <p:sp>
        <p:nvSpPr>
          <p:cNvPr id="3" name="Content Placeholder 2"/>
          <p:cNvSpPr>
            <a:spLocks noGrp="1"/>
          </p:cNvSpPr>
          <p:nvPr>
            <p:ph idx="1"/>
          </p:nvPr>
        </p:nvSpPr>
        <p:spPr>
          <a:xfrm>
            <a:off x="1102658" y="1200823"/>
            <a:ext cx="10540477" cy="4688988"/>
          </a:xfrm>
        </p:spPr>
        <p:txBody>
          <a:bodyPr/>
          <a:lstStyle/>
          <a:p>
            <a:r>
              <a:rPr lang="en-US" dirty="0"/>
              <a:t>Leader</a:t>
            </a:r>
          </a:p>
          <a:p>
            <a:r>
              <a:rPr lang="en-US" dirty="0"/>
              <a:t>Goal</a:t>
            </a:r>
          </a:p>
          <a:p>
            <a:r>
              <a:rPr lang="en-US" dirty="0"/>
              <a:t>Employee identity</a:t>
            </a:r>
          </a:p>
          <a:p>
            <a:r>
              <a:rPr lang="en-US" dirty="0"/>
              <a:t>Change</a:t>
            </a:r>
          </a:p>
          <a:p>
            <a:r>
              <a:rPr lang="en-US" dirty="0"/>
              <a:t>Values</a:t>
            </a:r>
          </a:p>
          <a:p>
            <a:r>
              <a:rPr lang="en-US" dirty="0"/>
              <a:t>Control</a:t>
            </a:r>
          </a:p>
          <a:p>
            <a:r>
              <a:rPr lang="en-US" dirty="0"/>
              <a:t>Learning </a:t>
            </a:r>
          </a:p>
          <a:p>
            <a:r>
              <a:rPr lang="en-US" dirty="0"/>
              <a:t>Focus</a:t>
            </a:r>
          </a:p>
          <a:p>
            <a:endParaRPr lang="en-US" dirty="0"/>
          </a:p>
        </p:txBody>
      </p:sp>
      <p:sp>
        <p:nvSpPr>
          <p:cNvPr id="6" name="Footer Placeholder 5">
            <a:extLst>
              <a:ext uri="{FF2B5EF4-FFF2-40B4-BE49-F238E27FC236}">
                <a16:creationId xmlns:a16="http://schemas.microsoft.com/office/drawing/2014/main" id="{143A81B7-209C-42FD-B319-AFD32CB73A1A}"/>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60C57C10-1849-4B8B-B213-1507FE209B02}"/>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31</a:t>
            </a:fld>
            <a:endParaRPr lang="en-US" dirty="0"/>
          </a:p>
        </p:txBody>
      </p:sp>
    </p:spTree>
    <p:extLst>
      <p:ext uri="{BB962C8B-B14F-4D97-AF65-F5344CB8AC3E}">
        <p14:creationId xmlns:p14="http://schemas.microsoft.com/office/powerpoint/2010/main" val="165781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Specific Aspects of the Organization (Cont.)</a:t>
            </a:r>
          </a:p>
        </p:txBody>
      </p:sp>
      <p:sp>
        <p:nvSpPr>
          <p:cNvPr id="3" name="Content Placeholder 2"/>
          <p:cNvSpPr>
            <a:spLocks noGrp="1"/>
          </p:cNvSpPr>
          <p:nvPr>
            <p:ph idx="1"/>
          </p:nvPr>
        </p:nvSpPr>
        <p:spPr>
          <a:xfrm>
            <a:off x="1102658" y="1200823"/>
            <a:ext cx="10540477" cy="4688988"/>
          </a:xfrm>
        </p:spPr>
        <p:txBody>
          <a:bodyPr/>
          <a:lstStyle/>
          <a:p>
            <a:r>
              <a:rPr lang="en-US" dirty="0"/>
              <a:t>Trust</a:t>
            </a:r>
          </a:p>
          <a:p>
            <a:r>
              <a:rPr lang="en-US" dirty="0"/>
              <a:t>Hiring policy</a:t>
            </a:r>
          </a:p>
          <a:p>
            <a:r>
              <a:rPr lang="en-US" dirty="0"/>
              <a:t>Work rules</a:t>
            </a:r>
          </a:p>
          <a:p>
            <a:r>
              <a:rPr lang="en-US" dirty="0"/>
              <a:t>Dress code</a:t>
            </a:r>
          </a:p>
          <a:p>
            <a:r>
              <a:rPr lang="en-US" dirty="0"/>
              <a:t>Information</a:t>
            </a:r>
          </a:p>
          <a:p>
            <a:r>
              <a:rPr lang="en-US" dirty="0"/>
              <a:t>Parking</a:t>
            </a:r>
          </a:p>
          <a:p>
            <a:endParaRPr lang="en-US" dirty="0"/>
          </a:p>
        </p:txBody>
      </p:sp>
      <p:sp>
        <p:nvSpPr>
          <p:cNvPr id="6" name="Footer Placeholder 5">
            <a:extLst>
              <a:ext uri="{FF2B5EF4-FFF2-40B4-BE49-F238E27FC236}">
                <a16:creationId xmlns:a16="http://schemas.microsoft.com/office/drawing/2014/main" id="{78393F2B-D091-48D5-AFAE-3849AA5CF16A}"/>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77DA0D5F-EB08-4F27-9F75-E4EC3DC6405A}"/>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32</a:t>
            </a:fld>
            <a:endParaRPr lang="en-US" dirty="0"/>
          </a:p>
        </p:txBody>
      </p:sp>
    </p:spTree>
    <p:extLst>
      <p:ext uri="{BB962C8B-B14F-4D97-AF65-F5344CB8AC3E}">
        <p14:creationId xmlns:p14="http://schemas.microsoft.com/office/powerpoint/2010/main" val="1215843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Best Cultural Fits</a:t>
            </a:r>
          </a:p>
        </p:txBody>
      </p:sp>
      <p:sp>
        <p:nvSpPr>
          <p:cNvPr id="3" name="Content Placeholder 2"/>
          <p:cNvSpPr>
            <a:spLocks noGrp="1"/>
          </p:cNvSpPr>
          <p:nvPr>
            <p:ph idx="1"/>
          </p:nvPr>
        </p:nvSpPr>
        <p:spPr>
          <a:xfrm>
            <a:off x="1102658" y="1200823"/>
            <a:ext cx="10540477" cy="4688988"/>
          </a:xfrm>
        </p:spPr>
        <p:txBody>
          <a:bodyPr/>
          <a:lstStyle/>
          <a:p>
            <a:r>
              <a:rPr lang="en-US" dirty="0"/>
              <a:t>Power</a:t>
            </a:r>
          </a:p>
          <a:p>
            <a:r>
              <a:rPr lang="en-US" dirty="0"/>
              <a:t>Role</a:t>
            </a:r>
          </a:p>
          <a:p>
            <a:r>
              <a:rPr lang="en-US" dirty="0"/>
              <a:t>Task</a:t>
            </a:r>
          </a:p>
          <a:p>
            <a:r>
              <a:rPr lang="en-US" dirty="0"/>
              <a:t>Personal</a:t>
            </a:r>
          </a:p>
        </p:txBody>
      </p:sp>
      <p:sp>
        <p:nvSpPr>
          <p:cNvPr id="6" name="Footer Placeholder 5">
            <a:extLst>
              <a:ext uri="{FF2B5EF4-FFF2-40B4-BE49-F238E27FC236}">
                <a16:creationId xmlns:a16="http://schemas.microsoft.com/office/drawing/2014/main" id="{40963650-ED13-4BB0-B701-BB54E1C574A5}"/>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06E7688E-133F-49C5-A7B2-C54F7850F160}"/>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33</a:t>
            </a:fld>
            <a:endParaRPr lang="en-US" dirty="0"/>
          </a:p>
        </p:txBody>
      </p:sp>
    </p:spTree>
    <p:extLst>
      <p:ext uri="{BB962C8B-B14F-4D97-AF65-F5344CB8AC3E}">
        <p14:creationId xmlns:p14="http://schemas.microsoft.com/office/powerpoint/2010/main" val="192257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Activity continued</a:t>
            </a:r>
          </a:p>
        </p:txBody>
      </p:sp>
      <p:sp>
        <p:nvSpPr>
          <p:cNvPr id="3" name="Content Placeholder 2"/>
          <p:cNvSpPr>
            <a:spLocks noGrp="1"/>
          </p:cNvSpPr>
          <p:nvPr>
            <p:ph idx="1"/>
          </p:nvPr>
        </p:nvSpPr>
        <p:spPr>
          <a:xfrm>
            <a:off x="1102658" y="1200823"/>
            <a:ext cx="10540477" cy="4688988"/>
          </a:xfrm>
        </p:spPr>
        <p:txBody>
          <a:bodyPr/>
          <a:lstStyle/>
          <a:p>
            <a:r>
              <a:rPr lang="en-US" dirty="0"/>
              <a:t>Is there a correlation between culture and successful organizations?</a:t>
            </a:r>
          </a:p>
        </p:txBody>
      </p:sp>
      <p:sp>
        <p:nvSpPr>
          <p:cNvPr id="6" name="Footer Placeholder 5">
            <a:extLst>
              <a:ext uri="{FF2B5EF4-FFF2-40B4-BE49-F238E27FC236}">
                <a16:creationId xmlns:a16="http://schemas.microsoft.com/office/drawing/2014/main" id="{E19D2A53-B7F5-4849-A5D4-06065981EF35}"/>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94770A8C-DC7E-4C98-AC3A-26893A91434D}"/>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34</a:t>
            </a:fld>
            <a:endParaRPr lang="en-US" dirty="0"/>
          </a:p>
        </p:txBody>
      </p:sp>
    </p:spTree>
    <p:extLst>
      <p:ext uri="{BB962C8B-B14F-4D97-AF65-F5344CB8AC3E}">
        <p14:creationId xmlns:p14="http://schemas.microsoft.com/office/powerpoint/2010/main" val="158707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99C7-2A17-2ACA-4340-C305755EF7C6}"/>
              </a:ext>
            </a:extLst>
          </p:cNvPr>
          <p:cNvSpPr>
            <a:spLocks noGrp="1"/>
          </p:cNvSpPr>
          <p:nvPr>
            <p:ph type="title"/>
          </p:nvPr>
        </p:nvSpPr>
        <p:spPr/>
        <p:txBody>
          <a:bodyPr/>
          <a:lstStyle/>
          <a:p>
            <a:r>
              <a:rPr lang="en-US" dirty="0"/>
              <a:t>Best Cultural Fits</a:t>
            </a:r>
          </a:p>
        </p:txBody>
      </p:sp>
      <p:sp>
        <p:nvSpPr>
          <p:cNvPr id="3" name="Content Placeholder 2">
            <a:extLst>
              <a:ext uri="{FF2B5EF4-FFF2-40B4-BE49-F238E27FC236}">
                <a16:creationId xmlns:a16="http://schemas.microsoft.com/office/drawing/2014/main" id="{043F3AF1-ADFF-74B3-D9E2-E80A2D4E2A5C}"/>
              </a:ext>
            </a:extLst>
          </p:cNvPr>
          <p:cNvSpPr>
            <a:spLocks noGrp="1"/>
          </p:cNvSpPr>
          <p:nvPr>
            <p:ph idx="1"/>
          </p:nvPr>
        </p:nvSpPr>
        <p:spPr/>
        <p:txBody>
          <a:bodyPr/>
          <a:lstStyle/>
          <a:p>
            <a:r>
              <a:rPr lang="en-US" dirty="0"/>
              <a:t>Power</a:t>
            </a:r>
          </a:p>
          <a:p>
            <a:r>
              <a:rPr lang="en-US" dirty="0"/>
              <a:t>Role</a:t>
            </a:r>
          </a:p>
          <a:p>
            <a:r>
              <a:rPr lang="en-US" dirty="0"/>
              <a:t>Task</a:t>
            </a:r>
          </a:p>
          <a:p>
            <a:r>
              <a:rPr lang="en-US" dirty="0"/>
              <a:t>Person</a:t>
            </a:r>
          </a:p>
        </p:txBody>
      </p:sp>
      <p:sp>
        <p:nvSpPr>
          <p:cNvPr id="4" name="Footer Placeholder 3">
            <a:extLst>
              <a:ext uri="{FF2B5EF4-FFF2-40B4-BE49-F238E27FC236}">
                <a16:creationId xmlns:a16="http://schemas.microsoft.com/office/drawing/2014/main" id="{07409DCC-67F3-9523-6BAC-A7653CD4981B}"/>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D60535DC-A223-22E5-B831-A10AA5B0A934}"/>
              </a:ext>
            </a:extLst>
          </p:cNvPr>
          <p:cNvSpPr>
            <a:spLocks noGrp="1"/>
          </p:cNvSpPr>
          <p:nvPr>
            <p:ph type="sldNum" sz="quarter" idx="11"/>
          </p:nvPr>
        </p:nvSpPr>
        <p:spPr/>
        <p:txBody>
          <a:bodyPr/>
          <a:lstStyle/>
          <a:p>
            <a:fld id="{7AE61839-880C-8649-98DD-A1308C2AD748}" type="slidenum">
              <a:rPr lang="en-US" smtClean="0"/>
              <a:pPr/>
              <a:t>35</a:t>
            </a:fld>
            <a:endParaRPr lang="en-US" dirty="0"/>
          </a:p>
        </p:txBody>
      </p:sp>
    </p:spTree>
    <p:extLst>
      <p:ext uri="{BB962C8B-B14F-4D97-AF65-F5344CB8AC3E}">
        <p14:creationId xmlns:p14="http://schemas.microsoft.com/office/powerpoint/2010/main" val="29572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Trends in Cultures</a:t>
            </a:r>
          </a:p>
        </p:txBody>
      </p:sp>
      <p:sp>
        <p:nvSpPr>
          <p:cNvPr id="3" name="Content Placeholder 2"/>
          <p:cNvSpPr>
            <a:spLocks noGrp="1"/>
          </p:cNvSpPr>
          <p:nvPr>
            <p:ph idx="1"/>
          </p:nvPr>
        </p:nvSpPr>
        <p:spPr>
          <a:xfrm>
            <a:off x="1102658" y="1200823"/>
            <a:ext cx="10540477" cy="4688988"/>
          </a:xfrm>
        </p:spPr>
        <p:txBody>
          <a:bodyPr/>
          <a:lstStyle/>
          <a:p>
            <a:r>
              <a:rPr lang="en-US" dirty="0"/>
              <a:t>Move toward the task culture</a:t>
            </a:r>
          </a:p>
          <a:p>
            <a:pPr lvl="1"/>
            <a:r>
              <a:rPr lang="en-US" dirty="0"/>
              <a:t>Generally more customer friendly</a:t>
            </a:r>
          </a:p>
          <a:p>
            <a:pPr lvl="1"/>
            <a:r>
              <a:rPr lang="en-US" dirty="0"/>
              <a:t>Generally more efficient</a:t>
            </a:r>
          </a:p>
        </p:txBody>
      </p:sp>
      <p:sp>
        <p:nvSpPr>
          <p:cNvPr id="6" name="Footer Placeholder 5">
            <a:extLst>
              <a:ext uri="{FF2B5EF4-FFF2-40B4-BE49-F238E27FC236}">
                <a16:creationId xmlns:a16="http://schemas.microsoft.com/office/drawing/2014/main" id="{60D4AAE9-E1DE-41C7-AB09-EA2A0D553932}"/>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21812BD9-315F-4B15-9247-2695322AC924}"/>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36</a:t>
            </a:fld>
            <a:endParaRPr lang="en-US" dirty="0"/>
          </a:p>
        </p:txBody>
      </p:sp>
    </p:spTree>
    <p:extLst>
      <p:ext uri="{BB962C8B-B14F-4D97-AF65-F5344CB8AC3E}">
        <p14:creationId xmlns:p14="http://schemas.microsoft.com/office/powerpoint/2010/main" val="127220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Proactive Approach to Culture</a:t>
            </a:r>
          </a:p>
        </p:txBody>
      </p:sp>
      <p:sp>
        <p:nvSpPr>
          <p:cNvPr id="3" name="Content Placeholder 2"/>
          <p:cNvSpPr>
            <a:spLocks noGrp="1"/>
          </p:cNvSpPr>
          <p:nvPr>
            <p:ph idx="1"/>
          </p:nvPr>
        </p:nvSpPr>
        <p:spPr>
          <a:xfrm>
            <a:off x="1102658" y="1200823"/>
            <a:ext cx="10540477" cy="4688988"/>
          </a:xfrm>
        </p:spPr>
        <p:txBody>
          <a:bodyPr/>
          <a:lstStyle/>
          <a:p>
            <a:r>
              <a:rPr lang="en-US" dirty="0"/>
              <a:t>What do we want?</a:t>
            </a:r>
          </a:p>
          <a:p>
            <a:r>
              <a:rPr lang="en-US" dirty="0"/>
              <a:t>How are we going to get it?</a:t>
            </a:r>
          </a:p>
          <a:p>
            <a:pPr lvl="1"/>
            <a:r>
              <a:rPr lang="en-US" dirty="0"/>
              <a:t>How each decision will affect culture</a:t>
            </a:r>
          </a:p>
          <a:p>
            <a:pPr lvl="1"/>
            <a:r>
              <a:rPr lang="en-US" dirty="0"/>
              <a:t>Watch unintended consequences for each action</a:t>
            </a:r>
          </a:p>
          <a:p>
            <a:pPr lvl="1"/>
            <a:r>
              <a:rPr lang="en-US" dirty="0"/>
              <a:t>Chief culture officer</a:t>
            </a:r>
          </a:p>
          <a:p>
            <a:pPr lvl="2"/>
            <a:endParaRPr lang="en-US" dirty="0"/>
          </a:p>
        </p:txBody>
      </p:sp>
      <p:sp>
        <p:nvSpPr>
          <p:cNvPr id="6" name="Footer Placeholder 5">
            <a:extLst>
              <a:ext uri="{FF2B5EF4-FFF2-40B4-BE49-F238E27FC236}">
                <a16:creationId xmlns:a16="http://schemas.microsoft.com/office/drawing/2014/main" id="{A7EBAB59-040E-4802-AA03-97A58862C03A}"/>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BECE121-4D48-4982-A09E-503707613124}"/>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37</a:t>
            </a:fld>
            <a:endParaRPr lang="en-US" dirty="0"/>
          </a:p>
        </p:txBody>
      </p:sp>
    </p:spTree>
    <p:extLst>
      <p:ext uri="{BB962C8B-B14F-4D97-AF65-F5344CB8AC3E}">
        <p14:creationId xmlns:p14="http://schemas.microsoft.com/office/powerpoint/2010/main" val="151931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8985-C6CB-73D6-119E-42A21BBE62B3}"/>
              </a:ext>
            </a:extLst>
          </p:cNvPr>
          <p:cNvSpPr>
            <a:spLocks noGrp="1"/>
          </p:cNvSpPr>
          <p:nvPr>
            <p:ph type="title"/>
          </p:nvPr>
        </p:nvSpPr>
        <p:spPr/>
        <p:txBody>
          <a:bodyPr/>
          <a:lstStyle/>
          <a:p>
            <a:r>
              <a:rPr lang="en-US" dirty="0"/>
              <a:t>Has Culture Been Affected By Covid-19</a:t>
            </a:r>
          </a:p>
        </p:txBody>
      </p:sp>
      <p:sp>
        <p:nvSpPr>
          <p:cNvPr id="3" name="Content Placeholder 2">
            <a:extLst>
              <a:ext uri="{FF2B5EF4-FFF2-40B4-BE49-F238E27FC236}">
                <a16:creationId xmlns:a16="http://schemas.microsoft.com/office/drawing/2014/main" id="{EF2DF9FF-1D87-17F8-2868-A11E10B70B2A}"/>
              </a:ext>
            </a:extLst>
          </p:cNvPr>
          <p:cNvSpPr>
            <a:spLocks noGrp="1"/>
          </p:cNvSpPr>
          <p:nvPr>
            <p:ph idx="1"/>
          </p:nvPr>
        </p:nvSpPr>
        <p:spPr/>
        <p:txBody>
          <a:bodyPr/>
          <a:lstStyle/>
          <a:p>
            <a:r>
              <a:rPr lang="en-US" dirty="0"/>
              <a:t>Cultures reacted to the pandemic based on their culture</a:t>
            </a:r>
          </a:p>
          <a:p>
            <a:pPr lvl="1"/>
            <a:r>
              <a:rPr lang="en-US" dirty="0"/>
              <a:t>Power, the boss speaks</a:t>
            </a:r>
          </a:p>
          <a:p>
            <a:pPr lvl="2"/>
            <a:r>
              <a:rPr lang="en-US" dirty="0"/>
              <a:t>Fast change</a:t>
            </a:r>
          </a:p>
          <a:p>
            <a:pPr lvl="1"/>
            <a:r>
              <a:rPr lang="en-US" dirty="0"/>
              <a:t>Role</a:t>
            </a:r>
          </a:p>
          <a:p>
            <a:pPr lvl="2"/>
            <a:r>
              <a:rPr lang="en-US" dirty="0"/>
              <a:t>Follow CDC</a:t>
            </a:r>
          </a:p>
          <a:p>
            <a:pPr lvl="2"/>
            <a:r>
              <a:rPr lang="en-US" dirty="0"/>
              <a:t>Slow change</a:t>
            </a:r>
          </a:p>
          <a:p>
            <a:pPr lvl="1"/>
            <a:r>
              <a:rPr lang="en-US" dirty="0"/>
              <a:t>Team</a:t>
            </a:r>
          </a:p>
          <a:p>
            <a:pPr lvl="2"/>
            <a:r>
              <a:rPr lang="en-US" dirty="0"/>
              <a:t>Faster change </a:t>
            </a:r>
          </a:p>
          <a:p>
            <a:pPr lvl="2"/>
            <a:r>
              <a:rPr lang="en-US" dirty="0"/>
              <a:t>Better customer service</a:t>
            </a:r>
          </a:p>
        </p:txBody>
      </p:sp>
      <p:sp>
        <p:nvSpPr>
          <p:cNvPr id="4" name="Footer Placeholder 3">
            <a:extLst>
              <a:ext uri="{FF2B5EF4-FFF2-40B4-BE49-F238E27FC236}">
                <a16:creationId xmlns:a16="http://schemas.microsoft.com/office/drawing/2014/main" id="{9EAC9376-BFC2-8422-8369-87986FDE81A2}"/>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F2BAA6B0-9483-0D61-35AA-B7765F15E53E}"/>
              </a:ext>
            </a:extLst>
          </p:cNvPr>
          <p:cNvSpPr>
            <a:spLocks noGrp="1"/>
          </p:cNvSpPr>
          <p:nvPr>
            <p:ph type="sldNum" sz="quarter" idx="11"/>
          </p:nvPr>
        </p:nvSpPr>
        <p:spPr/>
        <p:txBody>
          <a:bodyPr/>
          <a:lstStyle/>
          <a:p>
            <a:fld id="{7AE61839-880C-8649-98DD-A1308C2AD748}" type="slidenum">
              <a:rPr lang="en-US" smtClean="0"/>
              <a:pPr/>
              <a:t>38</a:t>
            </a:fld>
            <a:endParaRPr lang="en-US" dirty="0"/>
          </a:p>
        </p:txBody>
      </p:sp>
    </p:spTree>
    <p:extLst>
      <p:ext uri="{BB962C8B-B14F-4D97-AF65-F5344CB8AC3E}">
        <p14:creationId xmlns:p14="http://schemas.microsoft.com/office/powerpoint/2010/main" val="4245957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1A368-DFAC-42E6-ABA1-81E897762964}"/>
              </a:ext>
            </a:extLst>
          </p:cNvPr>
          <p:cNvSpPr>
            <a:spLocks noGrp="1"/>
          </p:cNvSpPr>
          <p:nvPr>
            <p:ph idx="1"/>
          </p:nvPr>
        </p:nvSpPr>
        <p:spPr/>
        <p:txBody>
          <a:bodyPr/>
          <a:lstStyle/>
          <a:p>
            <a:r>
              <a:rPr lang="en-US" dirty="0"/>
              <a:t>Having the Best People</a:t>
            </a:r>
          </a:p>
        </p:txBody>
      </p:sp>
      <p:sp>
        <p:nvSpPr>
          <p:cNvPr id="3" name="Content Placeholder 2">
            <a:extLst>
              <a:ext uri="{FF2B5EF4-FFF2-40B4-BE49-F238E27FC236}">
                <a16:creationId xmlns:a16="http://schemas.microsoft.com/office/drawing/2014/main" id="{8FE2B2F2-1879-4F09-9DBC-EEDB2B7B92D2}"/>
              </a:ext>
            </a:extLst>
          </p:cNvPr>
          <p:cNvSpPr>
            <a:spLocks noGrp="1"/>
          </p:cNvSpPr>
          <p:nvPr>
            <p:ph idx="10"/>
          </p:nvPr>
        </p:nvSpPr>
        <p:spPr/>
        <p:txBody>
          <a:bodyPr/>
          <a:lstStyle/>
          <a:p>
            <a:r>
              <a:rPr lang="en-US" dirty="0"/>
              <a:t>Chapter 4</a:t>
            </a:r>
          </a:p>
        </p:txBody>
      </p:sp>
    </p:spTree>
    <p:extLst>
      <p:ext uri="{BB962C8B-B14F-4D97-AF65-F5344CB8AC3E}">
        <p14:creationId xmlns:p14="http://schemas.microsoft.com/office/powerpoint/2010/main" val="314152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DEEA5-AA3D-420B-8AF8-25B65A4CCA84}"/>
              </a:ext>
            </a:extLst>
          </p:cNvPr>
          <p:cNvSpPr>
            <a:spLocks noGrp="1"/>
          </p:cNvSpPr>
          <p:nvPr>
            <p:ph idx="1"/>
          </p:nvPr>
        </p:nvSpPr>
        <p:spPr/>
        <p:txBody>
          <a:bodyPr/>
          <a:lstStyle/>
          <a:p>
            <a:r>
              <a:rPr lang="en-US" dirty="0"/>
              <a:t>Introduction</a:t>
            </a:r>
          </a:p>
        </p:txBody>
      </p:sp>
      <p:sp>
        <p:nvSpPr>
          <p:cNvPr id="3" name="Content Placeholder 2">
            <a:extLst>
              <a:ext uri="{FF2B5EF4-FFF2-40B4-BE49-F238E27FC236}">
                <a16:creationId xmlns:a16="http://schemas.microsoft.com/office/drawing/2014/main" id="{6C08E9C8-A666-46A1-BB24-0C735CE6AF6D}"/>
              </a:ext>
            </a:extLst>
          </p:cNvPr>
          <p:cNvSpPr>
            <a:spLocks noGrp="1"/>
          </p:cNvSpPr>
          <p:nvPr>
            <p:ph idx="10"/>
          </p:nvPr>
        </p:nvSpPr>
        <p:spPr/>
        <p:txBody>
          <a:bodyPr/>
          <a:lstStyle/>
          <a:p>
            <a:r>
              <a:rPr lang="en-US" dirty="0"/>
              <a:t>Chapter 1</a:t>
            </a:r>
          </a:p>
        </p:txBody>
      </p:sp>
    </p:spTree>
    <p:extLst>
      <p:ext uri="{BB962C8B-B14F-4D97-AF65-F5344CB8AC3E}">
        <p14:creationId xmlns:p14="http://schemas.microsoft.com/office/powerpoint/2010/main" val="2393176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Learning Objectives</a:t>
            </a:r>
          </a:p>
        </p:txBody>
      </p:sp>
      <p:sp>
        <p:nvSpPr>
          <p:cNvPr id="3" name="Text Placeholder 2"/>
          <p:cNvSpPr>
            <a:spLocks noGrp="1"/>
          </p:cNvSpPr>
          <p:nvPr>
            <p:ph idx="1"/>
          </p:nvPr>
        </p:nvSpPr>
        <p:spPr>
          <a:xfrm>
            <a:off x="1102658" y="1200823"/>
            <a:ext cx="10540477" cy="4688988"/>
          </a:xfrm>
        </p:spPr>
        <p:txBody>
          <a:bodyPr/>
          <a:lstStyle/>
          <a:p>
            <a:r>
              <a:rPr lang="en-US" dirty="0"/>
              <a:t>Upon reviewing this chapter, the reader will be able to: </a:t>
            </a:r>
          </a:p>
          <a:p>
            <a:pPr lvl="1"/>
            <a:r>
              <a:rPr lang="en-US" dirty="0"/>
              <a:t>Recognize the best employees we need to have an excellent organization</a:t>
            </a:r>
          </a:p>
          <a:p>
            <a:pPr lvl="1"/>
            <a:r>
              <a:rPr lang="en-US" dirty="0"/>
              <a:t>Gain interview skills to get the best employees</a:t>
            </a:r>
          </a:p>
          <a:p>
            <a:pPr lvl="1"/>
            <a:r>
              <a:rPr lang="en-US" dirty="0"/>
              <a:t>Understand personality types</a:t>
            </a:r>
          </a:p>
          <a:p>
            <a:pPr lvl="1"/>
            <a:r>
              <a:rPr lang="en-US" dirty="0"/>
              <a:t>See how emotional intelligence is vital to success</a:t>
            </a:r>
          </a:p>
          <a:p>
            <a:endParaRPr lang="en-US" dirty="0"/>
          </a:p>
        </p:txBody>
      </p:sp>
      <p:sp>
        <p:nvSpPr>
          <p:cNvPr id="4" name="Footer Placeholder 3">
            <a:extLst>
              <a:ext uri="{FF2B5EF4-FFF2-40B4-BE49-F238E27FC236}">
                <a16:creationId xmlns:a16="http://schemas.microsoft.com/office/drawing/2014/main" id="{15F27DC8-030C-4DC6-8376-F783B9FB6349}"/>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0850DB91-D433-40C3-A311-75DD5F415781}"/>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40</a:t>
            </a:fld>
            <a:endParaRPr lang="en-US" dirty="0"/>
          </a:p>
        </p:txBody>
      </p:sp>
      <p:sp>
        <p:nvSpPr>
          <p:cNvPr id="8" name="Graphic 33">
            <a:extLst>
              <a:ext uri="{FF2B5EF4-FFF2-40B4-BE49-F238E27FC236}">
                <a16:creationId xmlns:a16="http://schemas.microsoft.com/office/drawing/2014/main" id="{3AB4817F-AC23-4CAD-9704-B4E62F83CE45}"/>
              </a:ext>
            </a:extLst>
          </p:cNvPr>
          <p:cNvSpPr/>
          <p:nvPr/>
        </p:nvSpPr>
        <p:spPr>
          <a:xfrm>
            <a:off x="11266170" y="257953"/>
            <a:ext cx="613185" cy="565412"/>
          </a:xfrm>
          <a:custGeom>
            <a:avLst/>
            <a:gdLst>
              <a:gd name="connsiteX0" fmla="*/ 290560 w 472440"/>
              <a:gd name="connsiteY0" fmla="*/ 86430 h 472440"/>
              <a:gd name="connsiteX1" fmla="*/ 313382 w 472440"/>
              <a:gd name="connsiteY1" fmla="*/ 137503 h 472440"/>
              <a:gd name="connsiteX2" fmla="*/ 225438 w 472440"/>
              <a:gd name="connsiteY2" fmla="*/ 225447 h 472440"/>
              <a:gd name="connsiteX3" fmla="*/ 225438 w 472440"/>
              <a:gd name="connsiteY3" fmla="*/ 246993 h 472440"/>
              <a:gd name="connsiteX4" fmla="*/ 236210 w 472440"/>
              <a:gd name="connsiteY4" fmla="*/ 251460 h 472440"/>
              <a:gd name="connsiteX5" fmla="*/ 246983 w 472440"/>
              <a:gd name="connsiteY5" fmla="*/ 246993 h 472440"/>
              <a:gd name="connsiteX6" fmla="*/ 334928 w 472440"/>
              <a:gd name="connsiteY6" fmla="*/ 159048 h 472440"/>
              <a:gd name="connsiteX7" fmla="*/ 386001 w 472440"/>
              <a:gd name="connsiteY7" fmla="*/ 181870 h 472440"/>
              <a:gd name="connsiteX8" fmla="*/ 406041 w 472440"/>
              <a:gd name="connsiteY8" fmla="*/ 177146 h 472440"/>
              <a:gd name="connsiteX9" fmla="*/ 466687 w 472440"/>
              <a:gd name="connsiteY9" fmla="*/ 116500 h 472440"/>
              <a:gd name="connsiteX10" fmla="*/ 459029 w 472440"/>
              <a:gd name="connsiteY10" fmla="*/ 84077 h 472440"/>
              <a:gd name="connsiteX11" fmla="*/ 406013 w 472440"/>
              <a:gd name="connsiteY11" fmla="*/ 66408 h 472440"/>
              <a:gd name="connsiteX12" fmla="*/ 388344 w 472440"/>
              <a:gd name="connsiteY12" fmla="*/ 13402 h 472440"/>
              <a:gd name="connsiteX13" fmla="*/ 369722 w 472440"/>
              <a:gd name="connsiteY13" fmla="*/ 0 h 472440"/>
              <a:gd name="connsiteX14" fmla="*/ 355940 w 472440"/>
              <a:gd name="connsiteY14" fmla="*/ 5744 h 472440"/>
              <a:gd name="connsiteX15" fmla="*/ 295294 w 472440"/>
              <a:gd name="connsiteY15" fmla="*/ 66389 h 472440"/>
              <a:gd name="connsiteX16" fmla="*/ 290560 w 472440"/>
              <a:gd name="connsiteY16" fmla="*/ 86430 h 472440"/>
              <a:gd name="connsiteX17" fmla="*/ 365027 w 472440"/>
              <a:gd name="connsiteY17" fmla="*/ 39767 h 472440"/>
              <a:gd name="connsiteX18" fmla="*/ 377123 w 472440"/>
              <a:gd name="connsiteY18" fmla="*/ 76048 h 472440"/>
              <a:gd name="connsiteX19" fmla="*/ 381943 w 472440"/>
              <a:gd name="connsiteY19" fmla="*/ 90507 h 472440"/>
              <a:gd name="connsiteX20" fmla="*/ 396402 w 472440"/>
              <a:gd name="connsiteY20" fmla="*/ 95326 h 472440"/>
              <a:gd name="connsiteX21" fmla="*/ 432683 w 472440"/>
              <a:gd name="connsiteY21" fmla="*/ 107423 h 472440"/>
              <a:gd name="connsiteX22" fmla="*/ 389887 w 472440"/>
              <a:gd name="connsiteY22" fmla="*/ 150219 h 472440"/>
              <a:gd name="connsiteX23" fmla="*/ 343129 w 472440"/>
              <a:gd name="connsiteY23" fmla="*/ 129330 h 472440"/>
              <a:gd name="connsiteX24" fmla="*/ 322240 w 472440"/>
              <a:gd name="connsiteY24" fmla="*/ 82572 h 472440"/>
              <a:gd name="connsiteX25" fmla="*/ 365027 w 472440"/>
              <a:gd name="connsiteY25" fmla="*/ 39767 h 472440"/>
              <a:gd name="connsiteX26" fmla="*/ 461420 w 472440"/>
              <a:gd name="connsiteY26" fmla="*/ 164878 h 472440"/>
              <a:gd name="connsiteX27" fmla="*/ 436483 w 472440"/>
              <a:gd name="connsiteY27" fmla="*/ 189814 h 472440"/>
              <a:gd name="connsiteX28" fmla="*/ 441960 w 472440"/>
              <a:gd name="connsiteY28" fmla="*/ 236220 h 472440"/>
              <a:gd name="connsiteX29" fmla="*/ 236220 w 472440"/>
              <a:gd name="connsiteY29" fmla="*/ 441960 h 472440"/>
              <a:gd name="connsiteX30" fmla="*/ 30480 w 472440"/>
              <a:gd name="connsiteY30" fmla="*/ 236220 h 472440"/>
              <a:gd name="connsiteX31" fmla="*/ 236220 w 472440"/>
              <a:gd name="connsiteY31" fmla="*/ 30480 h 472440"/>
              <a:gd name="connsiteX32" fmla="*/ 282626 w 472440"/>
              <a:gd name="connsiteY32" fmla="*/ 35957 h 472440"/>
              <a:gd name="connsiteX33" fmla="*/ 307562 w 472440"/>
              <a:gd name="connsiteY33" fmla="*/ 11020 h 472440"/>
              <a:gd name="connsiteX34" fmla="*/ 236220 w 472440"/>
              <a:gd name="connsiteY34" fmla="*/ 0 h 472440"/>
              <a:gd name="connsiteX35" fmla="*/ 0 w 472440"/>
              <a:gd name="connsiteY35" fmla="*/ 236220 h 472440"/>
              <a:gd name="connsiteX36" fmla="*/ 236220 w 472440"/>
              <a:gd name="connsiteY36" fmla="*/ 472440 h 472440"/>
              <a:gd name="connsiteX37" fmla="*/ 472440 w 472440"/>
              <a:gd name="connsiteY37" fmla="*/ 236220 h 472440"/>
              <a:gd name="connsiteX38" fmla="*/ 461420 w 472440"/>
              <a:gd name="connsiteY38" fmla="*/ 164878 h 472440"/>
              <a:gd name="connsiteX39" fmla="*/ 261652 w 472440"/>
              <a:gd name="connsiteY39" fmla="*/ 96060 h 472440"/>
              <a:gd name="connsiteX40" fmla="*/ 259099 w 472440"/>
              <a:gd name="connsiteY40" fmla="*/ 82306 h 472440"/>
              <a:gd name="connsiteX41" fmla="*/ 236220 w 472440"/>
              <a:gd name="connsiteY41" fmla="*/ 80010 h 472440"/>
              <a:gd name="connsiteX42" fmla="*/ 80010 w 472440"/>
              <a:gd name="connsiteY42" fmla="*/ 236220 h 472440"/>
              <a:gd name="connsiteX43" fmla="*/ 236220 w 472440"/>
              <a:gd name="connsiteY43" fmla="*/ 392430 h 472440"/>
              <a:gd name="connsiteX44" fmla="*/ 392430 w 472440"/>
              <a:gd name="connsiteY44" fmla="*/ 236220 h 472440"/>
              <a:gd name="connsiteX45" fmla="*/ 390096 w 472440"/>
              <a:gd name="connsiteY45" fmla="*/ 213017 h 472440"/>
              <a:gd name="connsiteX46" fmla="*/ 376371 w 472440"/>
              <a:gd name="connsiteY46" fmla="*/ 210788 h 472440"/>
              <a:gd name="connsiteX47" fmla="*/ 356664 w 472440"/>
              <a:gd name="connsiteY47" fmla="*/ 202149 h 472440"/>
              <a:gd name="connsiteX48" fmla="*/ 361950 w 472440"/>
              <a:gd name="connsiteY48" fmla="*/ 236220 h 472440"/>
              <a:gd name="connsiteX49" fmla="*/ 236220 w 472440"/>
              <a:gd name="connsiteY49" fmla="*/ 361950 h 472440"/>
              <a:gd name="connsiteX50" fmla="*/ 110490 w 472440"/>
              <a:gd name="connsiteY50" fmla="*/ 236220 h 472440"/>
              <a:gd name="connsiteX51" fmla="*/ 236220 w 472440"/>
              <a:gd name="connsiteY51" fmla="*/ 110490 h 472440"/>
              <a:gd name="connsiteX52" fmla="*/ 270291 w 472440"/>
              <a:gd name="connsiteY52" fmla="*/ 115776 h 472440"/>
              <a:gd name="connsiteX53" fmla="*/ 261652 w 472440"/>
              <a:gd name="connsiteY53" fmla="*/ 96060 h 472440"/>
              <a:gd name="connsiteX54" fmla="*/ 236220 w 472440"/>
              <a:gd name="connsiteY54" fmla="*/ 160020 h 472440"/>
              <a:gd name="connsiteX55" fmla="*/ 160020 w 472440"/>
              <a:gd name="connsiteY55" fmla="*/ 236220 h 472440"/>
              <a:gd name="connsiteX56" fmla="*/ 236220 w 472440"/>
              <a:gd name="connsiteY56" fmla="*/ 312420 h 472440"/>
              <a:gd name="connsiteX57" fmla="*/ 312420 w 472440"/>
              <a:gd name="connsiteY57" fmla="*/ 236220 h 472440"/>
              <a:gd name="connsiteX58" fmla="*/ 311363 w 472440"/>
              <a:gd name="connsiteY58" fmla="*/ 225733 h 472440"/>
              <a:gd name="connsiteX59" fmla="*/ 268548 w 472440"/>
              <a:gd name="connsiteY59" fmla="*/ 268548 h 472440"/>
              <a:gd name="connsiteX60" fmla="*/ 268538 w 472440"/>
              <a:gd name="connsiteY60" fmla="*/ 268538 h 472440"/>
              <a:gd name="connsiteX61" fmla="*/ 236220 w 472440"/>
              <a:gd name="connsiteY61" fmla="*/ 281940 h 472440"/>
              <a:gd name="connsiteX62" fmla="*/ 190500 w 472440"/>
              <a:gd name="connsiteY62" fmla="*/ 236220 h 472440"/>
              <a:gd name="connsiteX63" fmla="*/ 203902 w 472440"/>
              <a:gd name="connsiteY63" fmla="*/ 203902 h 472440"/>
              <a:gd name="connsiteX64" fmla="*/ 203892 w 472440"/>
              <a:gd name="connsiteY64" fmla="*/ 203892 h 472440"/>
              <a:gd name="connsiteX65" fmla="*/ 246707 w 472440"/>
              <a:gd name="connsiteY65" fmla="*/ 161077 h 472440"/>
              <a:gd name="connsiteX66" fmla="*/ 236220 w 472440"/>
              <a:gd name="connsiteY66" fmla="*/ 1600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440" h="472440">
                <a:moveTo>
                  <a:pt x="290560" y="86430"/>
                </a:moveTo>
                <a:lnTo>
                  <a:pt x="313382" y="137503"/>
                </a:lnTo>
                <a:lnTo>
                  <a:pt x="225438" y="225447"/>
                </a:lnTo>
                <a:cubicBezTo>
                  <a:pt x="219485" y="231400"/>
                  <a:pt x="219485" y="241049"/>
                  <a:pt x="225438" y="246993"/>
                </a:cubicBezTo>
                <a:cubicBezTo>
                  <a:pt x="228410" y="249965"/>
                  <a:pt x="232315" y="251460"/>
                  <a:pt x="236210" y="251460"/>
                </a:cubicBezTo>
                <a:cubicBezTo>
                  <a:pt x="240106" y="251460"/>
                  <a:pt x="244011" y="249974"/>
                  <a:pt x="246983" y="246993"/>
                </a:cubicBezTo>
                <a:lnTo>
                  <a:pt x="334928" y="159048"/>
                </a:lnTo>
                <a:lnTo>
                  <a:pt x="386001" y="181870"/>
                </a:lnTo>
                <a:cubicBezTo>
                  <a:pt x="393037" y="184221"/>
                  <a:pt x="400796" y="182391"/>
                  <a:pt x="406041" y="177146"/>
                </a:cubicBezTo>
                <a:lnTo>
                  <a:pt x="466687" y="116500"/>
                </a:lnTo>
                <a:cubicBezTo>
                  <a:pt x="476974" y="106213"/>
                  <a:pt x="472840" y="88687"/>
                  <a:pt x="459029" y="84077"/>
                </a:cubicBezTo>
                <a:lnTo>
                  <a:pt x="406013" y="66408"/>
                </a:lnTo>
                <a:lnTo>
                  <a:pt x="388344" y="13402"/>
                </a:lnTo>
                <a:cubicBezTo>
                  <a:pt x="385505" y="4839"/>
                  <a:pt x="377704" y="0"/>
                  <a:pt x="369722" y="0"/>
                </a:cubicBezTo>
                <a:cubicBezTo>
                  <a:pt x="364827" y="0"/>
                  <a:pt x="359855" y="1829"/>
                  <a:pt x="355940" y="5744"/>
                </a:cubicBezTo>
                <a:lnTo>
                  <a:pt x="295294" y="66389"/>
                </a:lnTo>
                <a:cubicBezTo>
                  <a:pt x="290052" y="71636"/>
                  <a:pt x="288220" y="79392"/>
                  <a:pt x="290560" y="86430"/>
                </a:cubicBezTo>
                <a:close/>
                <a:moveTo>
                  <a:pt x="365027" y="39767"/>
                </a:moveTo>
                <a:lnTo>
                  <a:pt x="377123" y="76048"/>
                </a:lnTo>
                <a:lnTo>
                  <a:pt x="381943" y="90507"/>
                </a:lnTo>
                <a:lnTo>
                  <a:pt x="396402" y="95326"/>
                </a:lnTo>
                <a:lnTo>
                  <a:pt x="432683" y="107423"/>
                </a:lnTo>
                <a:lnTo>
                  <a:pt x="389887" y="150219"/>
                </a:lnTo>
                <a:lnTo>
                  <a:pt x="343129" y="129330"/>
                </a:lnTo>
                <a:lnTo>
                  <a:pt x="322240" y="82572"/>
                </a:lnTo>
                <a:lnTo>
                  <a:pt x="365027" y="39767"/>
                </a:lnTo>
                <a:close/>
                <a:moveTo>
                  <a:pt x="461420" y="164878"/>
                </a:moveTo>
                <a:lnTo>
                  <a:pt x="436483" y="189814"/>
                </a:lnTo>
                <a:cubicBezTo>
                  <a:pt x="439941" y="204759"/>
                  <a:pt x="441960" y="220247"/>
                  <a:pt x="441960" y="236220"/>
                </a:cubicBezTo>
                <a:cubicBezTo>
                  <a:pt x="441960" y="349663"/>
                  <a:pt x="349663" y="441960"/>
                  <a:pt x="236220" y="441960"/>
                </a:cubicBezTo>
                <a:cubicBezTo>
                  <a:pt x="122777" y="441960"/>
                  <a:pt x="30480" y="349663"/>
                  <a:pt x="30480" y="236220"/>
                </a:cubicBezTo>
                <a:cubicBezTo>
                  <a:pt x="30480" y="122777"/>
                  <a:pt x="122777" y="30480"/>
                  <a:pt x="236220" y="30480"/>
                </a:cubicBezTo>
                <a:cubicBezTo>
                  <a:pt x="252203" y="30480"/>
                  <a:pt x="267691" y="32490"/>
                  <a:pt x="282626" y="35957"/>
                </a:cubicBezTo>
                <a:lnTo>
                  <a:pt x="307562" y="11020"/>
                </a:lnTo>
                <a:cubicBezTo>
                  <a:pt x="284487" y="3711"/>
                  <a:pt x="260425" y="-6"/>
                  <a:pt x="236220" y="0"/>
                </a:cubicBezTo>
                <a:cubicBezTo>
                  <a:pt x="105756" y="0"/>
                  <a:pt x="0" y="105756"/>
                  <a:pt x="0" y="236220"/>
                </a:cubicBezTo>
                <a:cubicBezTo>
                  <a:pt x="0" y="366684"/>
                  <a:pt x="105756" y="472440"/>
                  <a:pt x="236220" y="472440"/>
                </a:cubicBezTo>
                <a:cubicBezTo>
                  <a:pt x="366684" y="472440"/>
                  <a:pt x="472440" y="366684"/>
                  <a:pt x="472440" y="236220"/>
                </a:cubicBezTo>
                <a:cubicBezTo>
                  <a:pt x="472440" y="211350"/>
                  <a:pt x="468544" y="187395"/>
                  <a:pt x="461420" y="164878"/>
                </a:cubicBezTo>
                <a:close/>
                <a:moveTo>
                  <a:pt x="261652" y="96060"/>
                </a:moveTo>
                <a:cubicBezTo>
                  <a:pt x="260168" y="91615"/>
                  <a:pt x="259309" y="86986"/>
                  <a:pt x="259099" y="82306"/>
                </a:cubicBezTo>
                <a:cubicBezTo>
                  <a:pt x="251574" y="81201"/>
                  <a:pt x="244059" y="80010"/>
                  <a:pt x="236220" y="80010"/>
                </a:cubicBezTo>
                <a:cubicBezTo>
                  <a:pt x="149876" y="80010"/>
                  <a:pt x="80010" y="149885"/>
                  <a:pt x="80010" y="236220"/>
                </a:cubicBezTo>
                <a:cubicBezTo>
                  <a:pt x="80010" y="322564"/>
                  <a:pt x="149885" y="392430"/>
                  <a:pt x="236220" y="392430"/>
                </a:cubicBezTo>
                <a:cubicBezTo>
                  <a:pt x="322564" y="392430"/>
                  <a:pt x="392430" y="322555"/>
                  <a:pt x="392430" y="236220"/>
                </a:cubicBezTo>
                <a:cubicBezTo>
                  <a:pt x="392430" y="228267"/>
                  <a:pt x="391239" y="220647"/>
                  <a:pt x="390096" y="213017"/>
                </a:cubicBezTo>
                <a:cubicBezTo>
                  <a:pt x="385439" y="212817"/>
                  <a:pt x="380800" y="212265"/>
                  <a:pt x="376371" y="210788"/>
                </a:cubicBezTo>
                <a:cubicBezTo>
                  <a:pt x="374352" y="210112"/>
                  <a:pt x="377342" y="211379"/>
                  <a:pt x="356664" y="202149"/>
                </a:cubicBezTo>
                <a:cubicBezTo>
                  <a:pt x="359759" y="213055"/>
                  <a:pt x="361950" y="224333"/>
                  <a:pt x="361950" y="236220"/>
                </a:cubicBezTo>
                <a:cubicBezTo>
                  <a:pt x="361950" y="305553"/>
                  <a:pt x="305552" y="361950"/>
                  <a:pt x="236220" y="361950"/>
                </a:cubicBezTo>
                <a:cubicBezTo>
                  <a:pt x="166888" y="361950"/>
                  <a:pt x="110490" y="305553"/>
                  <a:pt x="110490" y="236220"/>
                </a:cubicBezTo>
                <a:cubicBezTo>
                  <a:pt x="110490" y="166888"/>
                  <a:pt x="166888" y="110490"/>
                  <a:pt x="236220" y="110490"/>
                </a:cubicBezTo>
                <a:cubicBezTo>
                  <a:pt x="248107" y="110490"/>
                  <a:pt x="259385" y="112681"/>
                  <a:pt x="270291" y="115776"/>
                </a:cubicBezTo>
                <a:cubicBezTo>
                  <a:pt x="261061" y="95107"/>
                  <a:pt x="262328" y="98098"/>
                  <a:pt x="261652" y="96060"/>
                </a:cubicBezTo>
                <a:close/>
                <a:moveTo>
                  <a:pt x="236220" y="160020"/>
                </a:moveTo>
                <a:cubicBezTo>
                  <a:pt x="194205" y="160020"/>
                  <a:pt x="160020" y="194205"/>
                  <a:pt x="160020" y="236220"/>
                </a:cubicBezTo>
                <a:cubicBezTo>
                  <a:pt x="160020" y="278235"/>
                  <a:pt x="194205" y="312420"/>
                  <a:pt x="236220" y="312420"/>
                </a:cubicBezTo>
                <a:cubicBezTo>
                  <a:pt x="278235" y="312420"/>
                  <a:pt x="312420" y="278235"/>
                  <a:pt x="312420" y="236220"/>
                </a:cubicBezTo>
                <a:cubicBezTo>
                  <a:pt x="312420" y="232629"/>
                  <a:pt x="311839" y="229191"/>
                  <a:pt x="311363" y="225733"/>
                </a:cubicBezTo>
                <a:lnTo>
                  <a:pt x="268548" y="268548"/>
                </a:lnTo>
                <a:lnTo>
                  <a:pt x="268538" y="268538"/>
                </a:lnTo>
                <a:cubicBezTo>
                  <a:pt x="260252" y="276816"/>
                  <a:pt x="248822" y="281940"/>
                  <a:pt x="236220" y="281940"/>
                </a:cubicBezTo>
                <a:cubicBezTo>
                  <a:pt x="211007" y="281940"/>
                  <a:pt x="190500" y="261433"/>
                  <a:pt x="190500" y="236220"/>
                </a:cubicBezTo>
                <a:cubicBezTo>
                  <a:pt x="190500" y="223618"/>
                  <a:pt x="195624" y="212188"/>
                  <a:pt x="203902" y="203902"/>
                </a:cubicBezTo>
                <a:lnTo>
                  <a:pt x="203892" y="203892"/>
                </a:lnTo>
                <a:lnTo>
                  <a:pt x="246707" y="161077"/>
                </a:lnTo>
                <a:cubicBezTo>
                  <a:pt x="243249" y="160601"/>
                  <a:pt x="239811" y="160020"/>
                  <a:pt x="236220" y="160020"/>
                </a:cubicBezTo>
                <a:close/>
              </a:path>
            </a:pathLst>
          </a:custGeom>
          <a:solidFill>
            <a:srgbClr val="1E3E4E"/>
          </a:solidFill>
          <a:ln w="941" cap="flat">
            <a:noFill/>
            <a:prstDash val="solid"/>
            <a:miter/>
          </a:ln>
        </p:spPr>
        <p:txBody>
          <a:bodyPr rtlCol="0" anchor="ctr"/>
          <a:lstStyle/>
          <a:p>
            <a:endParaRPr lang="en-US" dirty="0"/>
          </a:p>
        </p:txBody>
      </p:sp>
    </p:spTree>
    <p:extLst>
      <p:ext uri="{BB962C8B-B14F-4D97-AF65-F5344CB8AC3E}">
        <p14:creationId xmlns:p14="http://schemas.microsoft.com/office/powerpoint/2010/main" val="187660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 Going to Be the Best</a:t>
            </a:r>
          </a:p>
        </p:txBody>
      </p:sp>
      <p:sp>
        <p:nvSpPr>
          <p:cNvPr id="3" name="Text Placeholder 2"/>
          <p:cNvSpPr>
            <a:spLocks noGrp="1"/>
          </p:cNvSpPr>
          <p:nvPr>
            <p:ph idx="1"/>
          </p:nvPr>
        </p:nvSpPr>
        <p:spPr/>
        <p:txBody>
          <a:bodyPr/>
          <a:lstStyle/>
          <a:p>
            <a:r>
              <a:rPr lang="en-US" dirty="0"/>
              <a:t>You have to have the best people</a:t>
            </a:r>
          </a:p>
          <a:p>
            <a:r>
              <a:rPr lang="en-US" dirty="0"/>
              <a:t>Steve Jobs:</a:t>
            </a:r>
          </a:p>
          <a:p>
            <a:pPr lvl="1"/>
            <a:r>
              <a:rPr lang="en-US" dirty="0"/>
              <a:t>“NO Bozos allowed”</a:t>
            </a:r>
          </a:p>
          <a:p>
            <a:r>
              <a:rPr lang="en-US" dirty="0"/>
              <a:t>Relationship between success and people</a:t>
            </a:r>
          </a:p>
        </p:txBody>
      </p:sp>
      <p:sp>
        <p:nvSpPr>
          <p:cNvPr id="4" name="Footer Placeholder 3">
            <a:extLst>
              <a:ext uri="{FF2B5EF4-FFF2-40B4-BE49-F238E27FC236}">
                <a16:creationId xmlns:a16="http://schemas.microsoft.com/office/drawing/2014/main" id="{26112D34-1A22-4640-A89A-B4278534F412}"/>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21F192B9-B0C4-4D72-AD7E-F38EEFD46B65}"/>
              </a:ext>
            </a:extLst>
          </p:cNvPr>
          <p:cNvSpPr>
            <a:spLocks noGrp="1"/>
          </p:cNvSpPr>
          <p:nvPr>
            <p:ph type="sldNum" sz="quarter" idx="11"/>
          </p:nvPr>
        </p:nvSpPr>
        <p:spPr/>
        <p:txBody>
          <a:bodyPr/>
          <a:lstStyle/>
          <a:p>
            <a:fld id="{546F56E8-67C7-F84E-9739-0190A6DE6D35}" type="slidenum">
              <a:rPr lang="en-US" smtClean="0"/>
              <a:pPr/>
              <a:t>41</a:t>
            </a:fld>
            <a:endParaRPr lang="en-US" dirty="0"/>
          </a:p>
        </p:txBody>
      </p:sp>
    </p:spTree>
    <p:extLst>
      <p:ext uri="{BB962C8B-B14F-4D97-AF65-F5344CB8AC3E}">
        <p14:creationId xmlns:p14="http://schemas.microsoft.com/office/powerpoint/2010/main" val="3484041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Is More Important?</a:t>
            </a:r>
          </a:p>
        </p:txBody>
      </p:sp>
      <p:sp>
        <p:nvSpPr>
          <p:cNvPr id="3" name="Text Placeholder 2"/>
          <p:cNvSpPr>
            <a:spLocks noGrp="1"/>
          </p:cNvSpPr>
          <p:nvPr>
            <p:ph idx="1"/>
          </p:nvPr>
        </p:nvSpPr>
        <p:spPr/>
        <p:txBody>
          <a:bodyPr/>
          <a:lstStyle/>
          <a:p>
            <a:r>
              <a:rPr lang="en-US" dirty="0"/>
              <a:t>Technical skills; or</a:t>
            </a:r>
          </a:p>
          <a:p>
            <a:r>
              <a:rPr lang="en-US" dirty="0"/>
              <a:t>People skills</a:t>
            </a:r>
          </a:p>
        </p:txBody>
      </p:sp>
      <p:sp>
        <p:nvSpPr>
          <p:cNvPr id="4" name="Footer Placeholder 3">
            <a:extLst>
              <a:ext uri="{FF2B5EF4-FFF2-40B4-BE49-F238E27FC236}">
                <a16:creationId xmlns:a16="http://schemas.microsoft.com/office/drawing/2014/main" id="{1FDE5C5E-EBDA-4AB2-AF4F-C72CF9C58422}"/>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2EC0CD3D-1A60-4CE4-87D5-9512765931D1}"/>
              </a:ext>
            </a:extLst>
          </p:cNvPr>
          <p:cNvSpPr>
            <a:spLocks noGrp="1"/>
          </p:cNvSpPr>
          <p:nvPr>
            <p:ph type="sldNum" sz="quarter" idx="11"/>
          </p:nvPr>
        </p:nvSpPr>
        <p:spPr/>
        <p:txBody>
          <a:bodyPr/>
          <a:lstStyle/>
          <a:p>
            <a:fld id="{546F56E8-67C7-F84E-9739-0190A6DE6D35}" type="slidenum">
              <a:rPr lang="en-US" smtClean="0"/>
              <a:pPr/>
              <a:t>42</a:t>
            </a:fld>
            <a:endParaRPr lang="en-US" dirty="0"/>
          </a:p>
        </p:txBody>
      </p:sp>
    </p:spTree>
    <p:extLst>
      <p:ext uri="{BB962C8B-B14F-4D97-AF65-F5344CB8AC3E}">
        <p14:creationId xmlns:p14="http://schemas.microsoft.com/office/powerpoint/2010/main" val="1177584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02B7-F916-9D00-329F-50A1C51C2308}"/>
              </a:ext>
            </a:extLst>
          </p:cNvPr>
          <p:cNvSpPr>
            <a:spLocks noGrp="1"/>
          </p:cNvSpPr>
          <p:nvPr>
            <p:ph type="title"/>
          </p:nvPr>
        </p:nvSpPr>
        <p:spPr/>
        <p:txBody>
          <a:bodyPr/>
          <a:lstStyle/>
          <a:p>
            <a:r>
              <a:rPr lang="en-US" dirty="0"/>
              <a:t>Technical Skills</a:t>
            </a:r>
          </a:p>
        </p:txBody>
      </p:sp>
      <p:sp>
        <p:nvSpPr>
          <p:cNvPr id="3" name="Content Placeholder 2">
            <a:extLst>
              <a:ext uri="{FF2B5EF4-FFF2-40B4-BE49-F238E27FC236}">
                <a16:creationId xmlns:a16="http://schemas.microsoft.com/office/drawing/2014/main" id="{4FDD88DE-EE77-EA79-F1EB-275198648EA4}"/>
              </a:ext>
            </a:extLst>
          </p:cNvPr>
          <p:cNvSpPr>
            <a:spLocks noGrp="1"/>
          </p:cNvSpPr>
          <p:nvPr>
            <p:ph idx="1"/>
          </p:nvPr>
        </p:nvSpPr>
        <p:spPr/>
        <p:txBody>
          <a:bodyPr/>
          <a:lstStyle/>
          <a:p>
            <a:r>
              <a:rPr lang="en-US" dirty="0"/>
              <a:t>Testing</a:t>
            </a:r>
          </a:p>
          <a:p>
            <a:r>
              <a:rPr lang="en-US" dirty="0"/>
              <a:t>Experience</a:t>
            </a:r>
          </a:p>
          <a:p>
            <a:r>
              <a:rPr lang="en-US" dirty="0"/>
              <a:t>Education</a:t>
            </a:r>
          </a:p>
          <a:p>
            <a:r>
              <a:rPr lang="en-US" dirty="0"/>
              <a:t>certifications</a:t>
            </a:r>
          </a:p>
        </p:txBody>
      </p:sp>
      <p:sp>
        <p:nvSpPr>
          <p:cNvPr id="4" name="Footer Placeholder 3">
            <a:extLst>
              <a:ext uri="{FF2B5EF4-FFF2-40B4-BE49-F238E27FC236}">
                <a16:creationId xmlns:a16="http://schemas.microsoft.com/office/drawing/2014/main" id="{7CC08D6D-B1E0-F69F-AAAB-8C0915AA5D71}"/>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63A6B90E-19DD-3E25-4A4D-68932F5964E1}"/>
              </a:ext>
            </a:extLst>
          </p:cNvPr>
          <p:cNvSpPr>
            <a:spLocks noGrp="1"/>
          </p:cNvSpPr>
          <p:nvPr>
            <p:ph type="sldNum" sz="quarter" idx="11"/>
          </p:nvPr>
        </p:nvSpPr>
        <p:spPr/>
        <p:txBody>
          <a:bodyPr/>
          <a:lstStyle/>
          <a:p>
            <a:fld id="{7AE61839-880C-8649-98DD-A1308C2AD748}" type="slidenum">
              <a:rPr lang="en-US" smtClean="0"/>
              <a:pPr/>
              <a:t>43</a:t>
            </a:fld>
            <a:endParaRPr lang="en-US" dirty="0"/>
          </a:p>
        </p:txBody>
      </p:sp>
    </p:spTree>
    <p:extLst>
      <p:ext uri="{BB962C8B-B14F-4D97-AF65-F5344CB8AC3E}">
        <p14:creationId xmlns:p14="http://schemas.microsoft.com/office/powerpoint/2010/main" val="1556484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B859-0CA0-D3EC-9BC5-F68B5EC09ED8}"/>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78BD1848-4194-7007-7A9E-DF178D2EBA8C}"/>
              </a:ext>
            </a:extLst>
          </p:cNvPr>
          <p:cNvSpPr>
            <a:spLocks noGrp="1"/>
          </p:cNvSpPr>
          <p:nvPr>
            <p:ph idx="1"/>
          </p:nvPr>
        </p:nvSpPr>
        <p:spPr/>
        <p:txBody>
          <a:bodyPr/>
          <a:lstStyle/>
          <a:p>
            <a:r>
              <a:rPr lang="en-US" dirty="0"/>
              <a:t>Desire</a:t>
            </a:r>
          </a:p>
          <a:p>
            <a:r>
              <a:rPr lang="en-US" dirty="0"/>
              <a:t>Excitement</a:t>
            </a:r>
          </a:p>
          <a:p>
            <a:r>
              <a:rPr lang="en-US" dirty="0"/>
              <a:t>Compatibility</a:t>
            </a:r>
          </a:p>
          <a:p>
            <a:r>
              <a:rPr lang="en-US" dirty="0"/>
              <a:t>Collaboration</a:t>
            </a:r>
          </a:p>
          <a:p>
            <a:r>
              <a:rPr lang="en-US" dirty="0"/>
              <a:t>creativity</a:t>
            </a:r>
          </a:p>
        </p:txBody>
      </p:sp>
      <p:sp>
        <p:nvSpPr>
          <p:cNvPr id="4" name="Footer Placeholder 3">
            <a:extLst>
              <a:ext uri="{FF2B5EF4-FFF2-40B4-BE49-F238E27FC236}">
                <a16:creationId xmlns:a16="http://schemas.microsoft.com/office/drawing/2014/main" id="{5E540EDF-F613-BACE-9DA5-50D60E1086DB}"/>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9C9AE708-3B7A-65D3-13FB-02ACB734CB73}"/>
              </a:ext>
            </a:extLst>
          </p:cNvPr>
          <p:cNvSpPr>
            <a:spLocks noGrp="1"/>
          </p:cNvSpPr>
          <p:nvPr>
            <p:ph type="sldNum" sz="quarter" idx="11"/>
          </p:nvPr>
        </p:nvSpPr>
        <p:spPr/>
        <p:txBody>
          <a:bodyPr/>
          <a:lstStyle/>
          <a:p>
            <a:fld id="{7AE61839-880C-8649-98DD-A1308C2AD748}" type="slidenum">
              <a:rPr lang="en-US" smtClean="0"/>
              <a:pPr/>
              <a:t>44</a:t>
            </a:fld>
            <a:endParaRPr lang="en-US" dirty="0"/>
          </a:p>
        </p:txBody>
      </p:sp>
    </p:spTree>
    <p:extLst>
      <p:ext uri="{BB962C8B-B14F-4D97-AF65-F5344CB8AC3E}">
        <p14:creationId xmlns:p14="http://schemas.microsoft.com/office/powerpoint/2010/main" val="183736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For Which Do We Usually Hire?</a:t>
            </a:r>
          </a:p>
        </p:txBody>
      </p:sp>
      <p:sp>
        <p:nvSpPr>
          <p:cNvPr id="3" name="Text Placeholder 2"/>
          <p:cNvSpPr>
            <a:spLocks noGrp="1"/>
          </p:cNvSpPr>
          <p:nvPr>
            <p:ph idx="1"/>
          </p:nvPr>
        </p:nvSpPr>
        <p:spPr>
          <a:xfrm>
            <a:off x="1102658" y="1200823"/>
            <a:ext cx="10540477" cy="4688988"/>
          </a:xfrm>
        </p:spPr>
        <p:txBody>
          <a:bodyPr/>
          <a:lstStyle/>
          <a:p>
            <a:r>
              <a:rPr lang="en-US" dirty="0"/>
              <a:t>Why do we often make the mistake?</a:t>
            </a:r>
          </a:p>
        </p:txBody>
      </p:sp>
      <p:sp>
        <p:nvSpPr>
          <p:cNvPr id="4" name="Footer Placeholder 3">
            <a:extLst>
              <a:ext uri="{FF2B5EF4-FFF2-40B4-BE49-F238E27FC236}">
                <a16:creationId xmlns:a16="http://schemas.microsoft.com/office/drawing/2014/main" id="{EBED0DDF-B1AD-469B-9C7C-183CA7D02B1B}"/>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8A75505D-7210-41A1-8DCF-2D700486CFBD}"/>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45</a:t>
            </a:fld>
            <a:endParaRPr lang="en-US" dirty="0"/>
          </a:p>
        </p:txBody>
      </p:sp>
    </p:spTree>
    <p:extLst>
      <p:ext uri="{BB962C8B-B14F-4D97-AF65-F5344CB8AC3E}">
        <p14:creationId xmlns:p14="http://schemas.microsoft.com/office/powerpoint/2010/main" val="1095704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A536-1FE9-4A51-817F-82D35532CFE9}"/>
              </a:ext>
            </a:extLst>
          </p:cNvPr>
          <p:cNvSpPr>
            <a:spLocks noGrp="1"/>
          </p:cNvSpPr>
          <p:nvPr>
            <p:ph type="title"/>
          </p:nvPr>
        </p:nvSpPr>
        <p:spPr/>
        <p:txBody>
          <a:bodyPr/>
          <a:lstStyle/>
          <a:p>
            <a:r>
              <a:rPr lang="en-US" dirty="0"/>
              <a:t>Tom Cook from Apple says</a:t>
            </a:r>
          </a:p>
        </p:txBody>
      </p:sp>
      <p:sp>
        <p:nvSpPr>
          <p:cNvPr id="3" name="Content Placeholder 2">
            <a:extLst>
              <a:ext uri="{FF2B5EF4-FFF2-40B4-BE49-F238E27FC236}">
                <a16:creationId xmlns:a16="http://schemas.microsoft.com/office/drawing/2014/main" id="{D7B8D7D1-E434-2152-678B-48CD097CFBDF}"/>
              </a:ext>
            </a:extLst>
          </p:cNvPr>
          <p:cNvSpPr>
            <a:spLocks noGrp="1"/>
          </p:cNvSpPr>
          <p:nvPr>
            <p:ph idx="1"/>
          </p:nvPr>
        </p:nvSpPr>
        <p:spPr/>
        <p:txBody>
          <a:bodyPr/>
          <a:lstStyle/>
          <a:p>
            <a:r>
              <a:rPr lang="en-US" dirty="0"/>
              <a:t>Collaborate </a:t>
            </a:r>
          </a:p>
          <a:p>
            <a:r>
              <a:rPr lang="en-US" dirty="0"/>
              <a:t>Creativity</a:t>
            </a:r>
          </a:p>
          <a:p>
            <a:r>
              <a:rPr lang="en-US" dirty="0"/>
              <a:t>Curiosity</a:t>
            </a:r>
          </a:p>
          <a:p>
            <a:r>
              <a:rPr lang="en-US" dirty="0"/>
              <a:t>Experience</a:t>
            </a:r>
          </a:p>
          <a:p>
            <a:endParaRPr lang="en-US" dirty="0"/>
          </a:p>
          <a:p>
            <a:r>
              <a:rPr lang="en-US" dirty="0"/>
              <a:t>Ambition supporting the company culture</a:t>
            </a:r>
          </a:p>
        </p:txBody>
      </p:sp>
      <p:sp>
        <p:nvSpPr>
          <p:cNvPr id="4" name="Footer Placeholder 3">
            <a:extLst>
              <a:ext uri="{FF2B5EF4-FFF2-40B4-BE49-F238E27FC236}">
                <a16:creationId xmlns:a16="http://schemas.microsoft.com/office/drawing/2014/main" id="{4DA71A8F-8DB1-050F-F825-2E42BA1F5FA9}"/>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F4EACE1A-DB8B-A229-23B2-447D97A563D2}"/>
              </a:ext>
            </a:extLst>
          </p:cNvPr>
          <p:cNvSpPr>
            <a:spLocks noGrp="1"/>
          </p:cNvSpPr>
          <p:nvPr>
            <p:ph type="sldNum" sz="quarter" idx="11"/>
          </p:nvPr>
        </p:nvSpPr>
        <p:spPr/>
        <p:txBody>
          <a:bodyPr/>
          <a:lstStyle/>
          <a:p>
            <a:fld id="{7AE61839-880C-8649-98DD-A1308C2AD748}" type="slidenum">
              <a:rPr lang="en-US" smtClean="0"/>
              <a:pPr/>
              <a:t>46</a:t>
            </a:fld>
            <a:endParaRPr lang="en-US" dirty="0"/>
          </a:p>
        </p:txBody>
      </p:sp>
    </p:spTree>
    <p:extLst>
      <p:ext uri="{BB962C8B-B14F-4D97-AF65-F5344CB8AC3E}">
        <p14:creationId xmlns:p14="http://schemas.microsoft.com/office/powerpoint/2010/main" val="2880835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C1A2-62BE-2596-5518-30C27C06196F}"/>
              </a:ext>
            </a:extLst>
          </p:cNvPr>
          <p:cNvSpPr>
            <a:spLocks noGrp="1"/>
          </p:cNvSpPr>
          <p:nvPr>
            <p:ph type="title"/>
          </p:nvPr>
        </p:nvSpPr>
        <p:spPr/>
        <p:txBody>
          <a:bodyPr/>
          <a:lstStyle/>
          <a:p>
            <a:r>
              <a:rPr lang="en-US" dirty="0"/>
              <a:t>Google Says</a:t>
            </a:r>
          </a:p>
        </p:txBody>
      </p:sp>
      <p:sp>
        <p:nvSpPr>
          <p:cNvPr id="3" name="Content Placeholder 2">
            <a:extLst>
              <a:ext uri="{FF2B5EF4-FFF2-40B4-BE49-F238E27FC236}">
                <a16:creationId xmlns:a16="http://schemas.microsoft.com/office/drawing/2014/main" id="{153816B0-3A4D-D59A-070C-852EA3FB15D0}"/>
              </a:ext>
            </a:extLst>
          </p:cNvPr>
          <p:cNvSpPr>
            <a:spLocks noGrp="1"/>
          </p:cNvSpPr>
          <p:nvPr>
            <p:ph idx="1"/>
          </p:nvPr>
        </p:nvSpPr>
        <p:spPr/>
        <p:txBody>
          <a:bodyPr/>
          <a:lstStyle/>
          <a:p>
            <a:r>
              <a:rPr lang="en-US" dirty="0"/>
              <a:t>Humility</a:t>
            </a:r>
          </a:p>
          <a:p>
            <a:r>
              <a:rPr lang="en-US" dirty="0"/>
              <a:t>Clarity of vision</a:t>
            </a:r>
          </a:p>
          <a:p>
            <a:r>
              <a:rPr lang="en-US" dirty="0"/>
              <a:t>Leadership</a:t>
            </a:r>
          </a:p>
          <a:p>
            <a:r>
              <a:rPr lang="en-US" dirty="0"/>
              <a:t>Teamwork</a:t>
            </a:r>
          </a:p>
          <a:p>
            <a:r>
              <a:rPr lang="en-US" dirty="0"/>
              <a:t>Cognitive ability</a:t>
            </a:r>
          </a:p>
          <a:p>
            <a:r>
              <a:rPr lang="en-US" dirty="0"/>
              <a:t>Algorithmic thinking</a:t>
            </a:r>
          </a:p>
        </p:txBody>
      </p:sp>
      <p:sp>
        <p:nvSpPr>
          <p:cNvPr id="4" name="Footer Placeholder 3">
            <a:extLst>
              <a:ext uri="{FF2B5EF4-FFF2-40B4-BE49-F238E27FC236}">
                <a16:creationId xmlns:a16="http://schemas.microsoft.com/office/drawing/2014/main" id="{A6436124-857C-E6EE-4CD9-04FEB6460AEA}"/>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67182697-49CD-7375-895D-CE05BF183B4E}"/>
              </a:ext>
            </a:extLst>
          </p:cNvPr>
          <p:cNvSpPr>
            <a:spLocks noGrp="1"/>
          </p:cNvSpPr>
          <p:nvPr>
            <p:ph type="sldNum" sz="quarter" idx="11"/>
          </p:nvPr>
        </p:nvSpPr>
        <p:spPr/>
        <p:txBody>
          <a:bodyPr/>
          <a:lstStyle/>
          <a:p>
            <a:fld id="{7AE61839-880C-8649-98DD-A1308C2AD748}" type="slidenum">
              <a:rPr lang="en-US" smtClean="0"/>
              <a:pPr/>
              <a:t>47</a:t>
            </a:fld>
            <a:endParaRPr lang="en-US" dirty="0"/>
          </a:p>
        </p:txBody>
      </p:sp>
    </p:spTree>
    <p:extLst>
      <p:ext uri="{BB962C8B-B14F-4D97-AF65-F5344CB8AC3E}">
        <p14:creationId xmlns:p14="http://schemas.microsoft.com/office/powerpoint/2010/main" val="3227100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Which Is Easier to Train?</a:t>
            </a:r>
          </a:p>
        </p:txBody>
      </p:sp>
      <p:sp>
        <p:nvSpPr>
          <p:cNvPr id="3" name="Text Placeholder 2"/>
          <p:cNvSpPr>
            <a:spLocks noGrp="1"/>
          </p:cNvSpPr>
          <p:nvPr>
            <p:ph idx="1"/>
          </p:nvPr>
        </p:nvSpPr>
        <p:spPr>
          <a:xfrm>
            <a:off x="1102658" y="1200823"/>
            <a:ext cx="10540477" cy="4688988"/>
          </a:xfrm>
        </p:spPr>
        <p:txBody>
          <a:bodyPr/>
          <a:lstStyle/>
          <a:p>
            <a:r>
              <a:rPr lang="en-US" dirty="0"/>
              <a:t>Technical skills; or</a:t>
            </a:r>
          </a:p>
          <a:p>
            <a:r>
              <a:rPr lang="en-US" dirty="0"/>
              <a:t>People skills</a:t>
            </a:r>
          </a:p>
        </p:txBody>
      </p:sp>
      <p:sp>
        <p:nvSpPr>
          <p:cNvPr id="4" name="Footer Placeholder 3">
            <a:extLst>
              <a:ext uri="{FF2B5EF4-FFF2-40B4-BE49-F238E27FC236}">
                <a16:creationId xmlns:a16="http://schemas.microsoft.com/office/drawing/2014/main" id="{BED1735F-BCF6-4D35-BF31-A0DFF0CE4BF5}"/>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4E45EC3-6E54-4E68-BB3F-FA47E86E2437}"/>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48</a:t>
            </a:fld>
            <a:endParaRPr lang="en-US" dirty="0"/>
          </a:p>
        </p:txBody>
      </p:sp>
    </p:spTree>
    <p:extLst>
      <p:ext uri="{BB962C8B-B14F-4D97-AF65-F5344CB8AC3E}">
        <p14:creationId xmlns:p14="http://schemas.microsoft.com/office/powerpoint/2010/main" val="1803132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The Importance of EQ</a:t>
            </a:r>
          </a:p>
        </p:txBody>
      </p:sp>
      <p:sp>
        <p:nvSpPr>
          <p:cNvPr id="3" name="Text Placeholder 2"/>
          <p:cNvSpPr>
            <a:spLocks noGrp="1"/>
          </p:cNvSpPr>
          <p:nvPr>
            <p:ph idx="1"/>
          </p:nvPr>
        </p:nvSpPr>
        <p:spPr>
          <a:xfrm>
            <a:off x="1102658" y="1200823"/>
            <a:ext cx="10540477" cy="4688988"/>
          </a:xfrm>
        </p:spPr>
        <p:txBody>
          <a:bodyPr/>
          <a:lstStyle/>
          <a:p>
            <a:r>
              <a:rPr lang="en-US" dirty="0"/>
              <a:t>Emotional Intelligence:</a:t>
            </a:r>
          </a:p>
          <a:p>
            <a:pPr lvl="1"/>
            <a:r>
              <a:rPr lang="en-US" dirty="0"/>
              <a:t>The key to getting along</a:t>
            </a:r>
          </a:p>
          <a:p>
            <a:r>
              <a:rPr lang="en-US" dirty="0"/>
              <a:t>The key is to understand other people and adapt to get along with them</a:t>
            </a:r>
          </a:p>
        </p:txBody>
      </p:sp>
      <p:sp>
        <p:nvSpPr>
          <p:cNvPr id="4" name="Footer Placeholder 3">
            <a:extLst>
              <a:ext uri="{FF2B5EF4-FFF2-40B4-BE49-F238E27FC236}">
                <a16:creationId xmlns:a16="http://schemas.microsoft.com/office/drawing/2014/main" id="{06247CC5-EB25-43F0-BA75-B7C92044ABF1}"/>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0E6FFB63-C61E-4351-B182-A41C98FA4FC1}"/>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49</a:t>
            </a:fld>
            <a:endParaRPr lang="en-US" dirty="0"/>
          </a:p>
        </p:txBody>
      </p:sp>
    </p:spTree>
    <p:extLst>
      <p:ext uri="{BB962C8B-B14F-4D97-AF65-F5344CB8AC3E}">
        <p14:creationId xmlns:p14="http://schemas.microsoft.com/office/powerpoint/2010/main" val="16983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idx="1"/>
          </p:nvPr>
        </p:nvSpPr>
        <p:spPr/>
        <p:txBody>
          <a:bodyPr/>
          <a:lstStyle/>
          <a:p>
            <a:r>
              <a:rPr lang="en-US" dirty="0"/>
              <a:t>Goals of the program</a:t>
            </a:r>
          </a:p>
          <a:p>
            <a:pPr lvl="1"/>
            <a:r>
              <a:rPr lang="en-US" dirty="0"/>
              <a:t>Make you more valuable</a:t>
            </a:r>
          </a:p>
          <a:p>
            <a:pPr lvl="1"/>
            <a:r>
              <a:rPr lang="en-US" dirty="0"/>
              <a:t>Make your organization more valuable</a:t>
            </a:r>
          </a:p>
        </p:txBody>
      </p:sp>
      <p:sp>
        <p:nvSpPr>
          <p:cNvPr id="5" name="Footer Placeholder 4">
            <a:extLst>
              <a:ext uri="{FF2B5EF4-FFF2-40B4-BE49-F238E27FC236}">
                <a16:creationId xmlns:a16="http://schemas.microsoft.com/office/drawing/2014/main" id="{185C0C14-9F9F-45C1-A743-9C9C54919060}"/>
              </a:ext>
            </a:extLst>
          </p:cNvPr>
          <p:cNvSpPr>
            <a:spLocks noGrp="1"/>
          </p:cNvSpPr>
          <p:nvPr>
            <p:ph type="ftr" sz="quarter" idx="10"/>
          </p:nvPr>
        </p:nvSpPr>
        <p:spPr/>
        <p:txBody>
          <a:bodyPr/>
          <a:lstStyle/>
          <a:p>
            <a:r>
              <a:rPr lang="en-US"/>
              <a:t>© Surgent | TCF4/24/V1</a:t>
            </a:r>
            <a:endParaRPr lang="en-US" dirty="0"/>
          </a:p>
        </p:txBody>
      </p:sp>
      <p:sp>
        <p:nvSpPr>
          <p:cNvPr id="6" name="Slide Number Placeholder 5">
            <a:extLst>
              <a:ext uri="{FF2B5EF4-FFF2-40B4-BE49-F238E27FC236}">
                <a16:creationId xmlns:a16="http://schemas.microsoft.com/office/drawing/2014/main" id="{C489418C-A16A-4792-B9C9-F21CA1FB7751}"/>
              </a:ext>
            </a:extLst>
          </p:cNvPr>
          <p:cNvSpPr>
            <a:spLocks noGrp="1"/>
          </p:cNvSpPr>
          <p:nvPr>
            <p:ph type="sldNum" sz="quarter" idx="11"/>
          </p:nvPr>
        </p:nvSpPr>
        <p:spPr/>
        <p:txBody>
          <a:bodyPr/>
          <a:lstStyle/>
          <a:p>
            <a:fld id="{546F56E8-67C7-F84E-9739-0190A6DE6D35}" type="slidenum">
              <a:rPr lang="en-US" smtClean="0"/>
              <a:pPr/>
              <a:t>5</a:t>
            </a:fld>
            <a:endParaRPr lang="en-US" dirty="0"/>
          </a:p>
        </p:txBody>
      </p:sp>
    </p:spTree>
    <p:extLst>
      <p:ext uri="{BB962C8B-B14F-4D97-AF65-F5344CB8AC3E}">
        <p14:creationId xmlns:p14="http://schemas.microsoft.com/office/powerpoint/2010/main" val="3579089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Understanding Other People</a:t>
            </a:r>
          </a:p>
        </p:txBody>
      </p:sp>
      <p:sp>
        <p:nvSpPr>
          <p:cNvPr id="3" name="Text Placeholder 2"/>
          <p:cNvSpPr>
            <a:spLocks noGrp="1"/>
          </p:cNvSpPr>
          <p:nvPr>
            <p:ph idx="1"/>
          </p:nvPr>
        </p:nvSpPr>
        <p:spPr>
          <a:xfrm>
            <a:off x="1102658" y="1200823"/>
            <a:ext cx="10540477" cy="4688988"/>
          </a:xfrm>
        </p:spPr>
        <p:txBody>
          <a:bodyPr/>
          <a:lstStyle/>
          <a:p>
            <a:r>
              <a:rPr lang="en-US" dirty="0"/>
              <a:t>Observe other people</a:t>
            </a:r>
          </a:p>
          <a:p>
            <a:r>
              <a:rPr lang="en-US" dirty="0"/>
              <a:t>Predict what social style they are</a:t>
            </a:r>
          </a:p>
          <a:p>
            <a:r>
              <a:rPr lang="en-US" dirty="0"/>
              <a:t>Know better how to deal with them</a:t>
            </a:r>
          </a:p>
        </p:txBody>
      </p:sp>
      <p:sp>
        <p:nvSpPr>
          <p:cNvPr id="4" name="Footer Placeholder 3">
            <a:extLst>
              <a:ext uri="{FF2B5EF4-FFF2-40B4-BE49-F238E27FC236}">
                <a16:creationId xmlns:a16="http://schemas.microsoft.com/office/drawing/2014/main" id="{9DA26DD3-115C-4577-9F1E-39071FD6718B}"/>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D4E7F86C-582B-4B75-9D67-30BC192193A5}"/>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50</a:t>
            </a:fld>
            <a:endParaRPr lang="en-US" dirty="0"/>
          </a:p>
        </p:txBody>
      </p:sp>
    </p:spTree>
    <p:extLst>
      <p:ext uri="{BB962C8B-B14F-4D97-AF65-F5344CB8AC3E}">
        <p14:creationId xmlns:p14="http://schemas.microsoft.com/office/powerpoint/2010/main" val="286734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Two Dimensions to Style</a:t>
            </a:r>
          </a:p>
        </p:txBody>
      </p:sp>
      <p:sp>
        <p:nvSpPr>
          <p:cNvPr id="3" name="Text Placeholder 2"/>
          <p:cNvSpPr>
            <a:spLocks noGrp="1"/>
          </p:cNvSpPr>
          <p:nvPr>
            <p:ph idx="1"/>
          </p:nvPr>
        </p:nvSpPr>
        <p:spPr>
          <a:xfrm>
            <a:off x="1102658" y="1200823"/>
            <a:ext cx="10540477" cy="4688988"/>
          </a:xfrm>
        </p:spPr>
        <p:txBody>
          <a:bodyPr/>
          <a:lstStyle/>
          <a:p>
            <a:r>
              <a:rPr lang="en-US" dirty="0"/>
              <a:t>Assertiveness</a:t>
            </a:r>
          </a:p>
          <a:p>
            <a:r>
              <a:rPr lang="en-US" dirty="0"/>
              <a:t>Responsiveness</a:t>
            </a:r>
          </a:p>
        </p:txBody>
      </p:sp>
      <p:sp>
        <p:nvSpPr>
          <p:cNvPr id="4" name="Footer Placeholder 3">
            <a:extLst>
              <a:ext uri="{FF2B5EF4-FFF2-40B4-BE49-F238E27FC236}">
                <a16:creationId xmlns:a16="http://schemas.microsoft.com/office/drawing/2014/main" id="{4A828DC7-1EDF-4348-BE84-3D8D48E65E65}"/>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66F31776-8481-4663-8F25-A0C5533D0E8E}"/>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51</a:t>
            </a:fld>
            <a:endParaRPr lang="en-US" dirty="0"/>
          </a:p>
        </p:txBody>
      </p:sp>
    </p:spTree>
    <p:extLst>
      <p:ext uri="{BB962C8B-B14F-4D97-AF65-F5344CB8AC3E}">
        <p14:creationId xmlns:p14="http://schemas.microsoft.com/office/powerpoint/2010/main" val="3731616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95400"/>
            <a:ext cx="5181600" cy="4968676"/>
          </a:xfrm>
          <a:prstGeom prst="rect">
            <a:avLst/>
          </a:prstGeom>
          <a:noFill/>
          <a:ln>
            <a:noFill/>
          </a:ln>
        </p:spPr>
      </p:pic>
      <p:sp>
        <p:nvSpPr>
          <p:cNvPr id="3" name="Footer Placeholder 2">
            <a:extLst>
              <a:ext uri="{FF2B5EF4-FFF2-40B4-BE49-F238E27FC236}">
                <a16:creationId xmlns:a16="http://schemas.microsoft.com/office/drawing/2014/main" id="{FC71D3D0-E9BF-452F-A5EE-A090BEAD7032}"/>
              </a:ext>
            </a:extLst>
          </p:cNvPr>
          <p:cNvSpPr>
            <a:spLocks noGrp="1"/>
          </p:cNvSpPr>
          <p:nvPr>
            <p:ph type="ftr" sz="quarter" idx="10"/>
          </p:nvPr>
        </p:nvSpPr>
        <p:spPr>
          <a:xfrm>
            <a:off x="515815" y="6431710"/>
            <a:ext cx="1925459" cy="365125"/>
          </a:xfrm>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F611BF9D-9FDE-417F-914B-A5668639AA01}"/>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52</a:t>
            </a:fld>
            <a:endParaRPr lang="en-US" dirty="0"/>
          </a:p>
        </p:txBody>
      </p:sp>
      <p:sp>
        <p:nvSpPr>
          <p:cNvPr id="4" name="Title 3"/>
          <p:cNvSpPr>
            <a:spLocks noGrp="1"/>
          </p:cNvSpPr>
          <p:nvPr>
            <p:ph type="title"/>
          </p:nvPr>
        </p:nvSpPr>
        <p:spPr>
          <a:xfrm>
            <a:off x="925830" y="337559"/>
            <a:ext cx="10744200" cy="565412"/>
          </a:xfrm>
        </p:spPr>
        <p:txBody>
          <a:bodyPr/>
          <a:lstStyle/>
          <a:p>
            <a:r>
              <a:rPr lang="en-US" dirty="0"/>
              <a:t>Social Style Model</a:t>
            </a:r>
          </a:p>
        </p:txBody>
      </p:sp>
    </p:spTree>
    <p:extLst>
      <p:ext uri="{BB962C8B-B14F-4D97-AF65-F5344CB8AC3E}">
        <p14:creationId xmlns:p14="http://schemas.microsoft.com/office/powerpoint/2010/main" val="2662211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4BBF-E72A-C3C2-3BB5-FDB6D45DDF9F}"/>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1BCFC3F5-1DAA-75CD-810C-D8C924045000}"/>
              </a:ext>
            </a:extLst>
          </p:cNvPr>
          <p:cNvSpPr>
            <a:spLocks noGrp="1"/>
          </p:cNvSpPr>
          <p:nvPr>
            <p:ph idx="1"/>
          </p:nvPr>
        </p:nvSpPr>
        <p:spPr/>
        <p:txBody>
          <a:bodyPr/>
          <a:lstStyle/>
          <a:p>
            <a:r>
              <a:rPr lang="en-US" dirty="0"/>
              <a:t>You are new controller to a small organization. Susan is the CEO. You want to formalize expense reimbursement system. What is your central argument if Susan is a:</a:t>
            </a:r>
          </a:p>
          <a:p>
            <a:pPr lvl="1"/>
            <a:r>
              <a:rPr lang="en-US" dirty="0"/>
              <a:t>Driver</a:t>
            </a:r>
          </a:p>
          <a:p>
            <a:pPr lvl="1"/>
            <a:r>
              <a:rPr lang="en-US" dirty="0"/>
              <a:t>Expressive</a:t>
            </a:r>
          </a:p>
          <a:p>
            <a:pPr lvl="1"/>
            <a:r>
              <a:rPr lang="en-US" dirty="0"/>
              <a:t>Analytic</a:t>
            </a:r>
          </a:p>
          <a:p>
            <a:pPr lvl="1"/>
            <a:r>
              <a:rPr lang="en-US" dirty="0"/>
              <a:t>Amiable</a:t>
            </a:r>
          </a:p>
        </p:txBody>
      </p:sp>
      <p:sp>
        <p:nvSpPr>
          <p:cNvPr id="4" name="Footer Placeholder 3">
            <a:extLst>
              <a:ext uri="{FF2B5EF4-FFF2-40B4-BE49-F238E27FC236}">
                <a16:creationId xmlns:a16="http://schemas.microsoft.com/office/drawing/2014/main" id="{2FC08C67-53DE-F289-AC97-2F936A2A3E86}"/>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F3DB8085-847D-43B8-6E7A-0F5CAECE1A97}"/>
              </a:ext>
            </a:extLst>
          </p:cNvPr>
          <p:cNvSpPr>
            <a:spLocks noGrp="1"/>
          </p:cNvSpPr>
          <p:nvPr>
            <p:ph type="sldNum" sz="quarter" idx="11"/>
          </p:nvPr>
        </p:nvSpPr>
        <p:spPr/>
        <p:txBody>
          <a:bodyPr/>
          <a:lstStyle/>
          <a:p>
            <a:fld id="{7AE61839-880C-8649-98DD-A1308C2AD748}" type="slidenum">
              <a:rPr lang="en-US" smtClean="0"/>
              <a:pPr/>
              <a:t>53</a:t>
            </a:fld>
            <a:endParaRPr lang="en-US" dirty="0"/>
          </a:p>
        </p:txBody>
      </p:sp>
    </p:spTree>
    <p:extLst>
      <p:ext uri="{BB962C8B-B14F-4D97-AF65-F5344CB8AC3E}">
        <p14:creationId xmlns:p14="http://schemas.microsoft.com/office/powerpoint/2010/main" val="1845565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B20D-DF74-65E3-4B37-630E6D721689}"/>
              </a:ext>
            </a:extLst>
          </p:cNvPr>
          <p:cNvSpPr>
            <a:spLocks noGrp="1"/>
          </p:cNvSpPr>
          <p:nvPr>
            <p:ph type="title"/>
          </p:nvPr>
        </p:nvSpPr>
        <p:spPr/>
        <p:txBody>
          <a:bodyPr/>
          <a:lstStyle/>
          <a:p>
            <a:r>
              <a:rPr lang="en-US" dirty="0"/>
              <a:t>Importance of Diversity</a:t>
            </a:r>
          </a:p>
        </p:txBody>
      </p:sp>
      <p:sp>
        <p:nvSpPr>
          <p:cNvPr id="3" name="Content Placeholder 2">
            <a:extLst>
              <a:ext uri="{FF2B5EF4-FFF2-40B4-BE49-F238E27FC236}">
                <a16:creationId xmlns:a16="http://schemas.microsoft.com/office/drawing/2014/main" id="{7FFD8D72-2259-A5F6-2DBD-10AD5D7D2387}"/>
              </a:ext>
            </a:extLst>
          </p:cNvPr>
          <p:cNvSpPr>
            <a:spLocks noGrp="1"/>
          </p:cNvSpPr>
          <p:nvPr>
            <p:ph idx="1"/>
          </p:nvPr>
        </p:nvSpPr>
        <p:spPr/>
        <p:txBody>
          <a:bodyPr/>
          <a:lstStyle/>
          <a:p>
            <a:r>
              <a:rPr lang="en-US" dirty="0"/>
              <a:t>Importance of difference of thought</a:t>
            </a:r>
          </a:p>
          <a:p>
            <a:r>
              <a:rPr lang="en-US" dirty="0"/>
              <a:t>Understanding different customers</a:t>
            </a:r>
          </a:p>
          <a:p>
            <a:endParaRPr lang="en-US" dirty="0"/>
          </a:p>
        </p:txBody>
      </p:sp>
      <p:sp>
        <p:nvSpPr>
          <p:cNvPr id="4" name="Footer Placeholder 3">
            <a:extLst>
              <a:ext uri="{FF2B5EF4-FFF2-40B4-BE49-F238E27FC236}">
                <a16:creationId xmlns:a16="http://schemas.microsoft.com/office/drawing/2014/main" id="{7F41C96D-3923-E415-EE61-E3A1D7844EC8}"/>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3D86A0C5-914B-7B1D-B7CB-EB6A80628620}"/>
              </a:ext>
            </a:extLst>
          </p:cNvPr>
          <p:cNvSpPr>
            <a:spLocks noGrp="1"/>
          </p:cNvSpPr>
          <p:nvPr>
            <p:ph type="sldNum" sz="quarter" idx="11"/>
          </p:nvPr>
        </p:nvSpPr>
        <p:spPr/>
        <p:txBody>
          <a:bodyPr/>
          <a:lstStyle/>
          <a:p>
            <a:fld id="{7AE61839-880C-8649-98DD-A1308C2AD748}" type="slidenum">
              <a:rPr lang="en-US" smtClean="0"/>
              <a:pPr/>
              <a:t>54</a:t>
            </a:fld>
            <a:endParaRPr lang="en-US" dirty="0"/>
          </a:p>
        </p:txBody>
      </p:sp>
    </p:spTree>
    <p:extLst>
      <p:ext uri="{BB962C8B-B14F-4D97-AF65-F5344CB8AC3E}">
        <p14:creationId xmlns:p14="http://schemas.microsoft.com/office/powerpoint/2010/main" val="812836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A83C-D438-29D4-446D-8CA9B16F524F}"/>
              </a:ext>
            </a:extLst>
          </p:cNvPr>
          <p:cNvSpPr>
            <a:spLocks noGrp="1"/>
          </p:cNvSpPr>
          <p:nvPr>
            <p:ph type="title"/>
          </p:nvPr>
        </p:nvSpPr>
        <p:spPr/>
        <p:txBody>
          <a:bodyPr/>
          <a:lstStyle/>
          <a:p>
            <a:r>
              <a:rPr lang="en-US" dirty="0"/>
              <a:t>How to Obtain The People We Want</a:t>
            </a:r>
          </a:p>
        </p:txBody>
      </p:sp>
      <p:sp>
        <p:nvSpPr>
          <p:cNvPr id="3" name="Content Placeholder 2">
            <a:extLst>
              <a:ext uri="{FF2B5EF4-FFF2-40B4-BE49-F238E27FC236}">
                <a16:creationId xmlns:a16="http://schemas.microsoft.com/office/drawing/2014/main" id="{E3D1E5A9-FF71-9E20-1678-441E93E7FF4B}"/>
              </a:ext>
            </a:extLst>
          </p:cNvPr>
          <p:cNvSpPr>
            <a:spLocks noGrp="1"/>
          </p:cNvSpPr>
          <p:nvPr>
            <p:ph idx="1"/>
          </p:nvPr>
        </p:nvSpPr>
        <p:spPr/>
        <p:txBody>
          <a:bodyPr/>
          <a:lstStyle/>
          <a:p>
            <a:r>
              <a:rPr lang="en-US" dirty="0"/>
              <a:t>Technical skills – resume</a:t>
            </a:r>
          </a:p>
          <a:p>
            <a:r>
              <a:rPr lang="en-US" dirty="0"/>
              <a:t>Attitude - Interview</a:t>
            </a:r>
          </a:p>
        </p:txBody>
      </p:sp>
      <p:sp>
        <p:nvSpPr>
          <p:cNvPr id="4" name="Footer Placeholder 3">
            <a:extLst>
              <a:ext uri="{FF2B5EF4-FFF2-40B4-BE49-F238E27FC236}">
                <a16:creationId xmlns:a16="http://schemas.microsoft.com/office/drawing/2014/main" id="{27BB7669-FB10-E3B6-4AE3-3969C046B9E7}"/>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B2112C31-B168-6981-4F1E-D956311C19F2}"/>
              </a:ext>
            </a:extLst>
          </p:cNvPr>
          <p:cNvSpPr>
            <a:spLocks noGrp="1"/>
          </p:cNvSpPr>
          <p:nvPr>
            <p:ph type="sldNum" sz="quarter" idx="11"/>
          </p:nvPr>
        </p:nvSpPr>
        <p:spPr/>
        <p:txBody>
          <a:bodyPr/>
          <a:lstStyle/>
          <a:p>
            <a:fld id="{7AE61839-880C-8649-98DD-A1308C2AD748}" type="slidenum">
              <a:rPr lang="en-US" smtClean="0"/>
              <a:pPr/>
              <a:t>55</a:t>
            </a:fld>
            <a:endParaRPr lang="en-US" dirty="0"/>
          </a:p>
        </p:txBody>
      </p:sp>
    </p:spTree>
    <p:extLst>
      <p:ext uri="{BB962C8B-B14F-4D97-AF65-F5344CB8AC3E}">
        <p14:creationId xmlns:p14="http://schemas.microsoft.com/office/powerpoint/2010/main" val="4058913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How to Have Both</a:t>
            </a:r>
          </a:p>
        </p:txBody>
      </p:sp>
      <p:sp>
        <p:nvSpPr>
          <p:cNvPr id="3" name="Text Placeholder 2"/>
          <p:cNvSpPr>
            <a:spLocks noGrp="1"/>
          </p:cNvSpPr>
          <p:nvPr>
            <p:ph idx="1"/>
          </p:nvPr>
        </p:nvSpPr>
        <p:spPr>
          <a:xfrm>
            <a:off x="1102658" y="1200823"/>
            <a:ext cx="10540477" cy="4688988"/>
          </a:xfrm>
        </p:spPr>
        <p:txBody>
          <a:bodyPr/>
          <a:lstStyle/>
          <a:p>
            <a:r>
              <a:rPr lang="en-US" dirty="0"/>
              <a:t>Determine benchmark for technical skills</a:t>
            </a:r>
          </a:p>
          <a:p>
            <a:r>
              <a:rPr lang="en-US" dirty="0"/>
              <a:t>Verify technical skills:</a:t>
            </a:r>
          </a:p>
          <a:p>
            <a:pPr lvl="1"/>
            <a:r>
              <a:rPr lang="en-US" dirty="0"/>
              <a:t>Education</a:t>
            </a:r>
          </a:p>
          <a:p>
            <a:pPr lvl="1"/>
            <a:r>
              <a:rPr lang="en-US" dirty="0"/>
              <a:t>Experience</a:t>
            </a:r>
          </a:p>
          <a:p>
            <a:pPr lvl="1"/>
            <a:r>
              <a:rPr lang="en-US" dirty="0"/>
              <a:t>Testing</a:t>
            </a:r>
          </a:p>
          <a:p>
            <a:pPr lvl="1"/>
            <a:r>
              <a:rPr lang="en-US" dirty="0"/>
              <a:t>Credentials</a:t>
            </a:r>
          </a:p>
          <a:p>
            <a:r>
              <a:rPr lang="en-US" dirty="0"/>
              <a:t>Interview only those who pass the benchmark</a:t>
            </a:r>
          </a:p>
          <a:p>
            <a:r>
              <a:rPr lang="en-US" dirty="0"/>
              <a:t>Interview only for people skills</a:t>
            </a:r>
          </a:p>
          <a:p>
            <a:r>
              <a:rPr lang="en-US" dirty="0"/>
              <a:t>Make final decision based on people skills</a:t>
            </a:r>
          </a:p>
        </p:txBody>
      </p:sp>
      <p:sp>
        <p:nvSpPr>
          <p:cNvPr id="4" name="Footer Placeholder 3">
            <a:extLst>
              <a:ext uri="{FF2B5EF4-FFF2-40B4-BE49-F238E27FC236}">
                <a16:creationId xmlns:a16="http://schemas.microsoft.com/office/drawing/2014/main" id="{7250237C-A975-4EE5-85A6-A5BED16F1543}"/>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586E961B-0398-4A64-9438-3BDA8F07EB8B}"/>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56</a:t>
            </a:fld>
            <a:endParaRPr lang="en-US" dirty="0"/>
          </a:p>
        </p:txBody>
      </p:sp>
    </p:spTree>
    <p:extLst>
      <p:ext uri="{BB962C8B-B14F-4D97-AF65-F5344CB8AC3E}">
        <p14:creationId xmlns:p14="http://schemas.microsoft.com/office/powerpoint/2010/main" val="581537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Interviewing</a:t>
            </a:r>
          </a:p>
        </p:txBody>
      </p:sp>
      <p:sp>
        <p:nvSpPr>
          <p:cNvPr id="3" name="Text Placeholder 2"/>
          <p:cNvSpPr>
            <a:spLocks noGrp="1"/>
          </p:cNvSpPr>
          <p:nvPr>
            <p:ph idx="1"/>
          </p:nvPr>
        </p:nvSpPr>
        <p:spPr>
          <a:xfrm>
            <a:off x="1102658" y="1200823"/>
            <a:ext cx="10540477" cy="4688988"/>
          </a:xfrm>
        </p:spPr>
        <p:txBody>
          <a:bodyPr/>
          <a:lstStyle/>
          <a:p>
            <a:r>
              <a:rPr lang="en-US" dirty="0"/>
              <a:t>Group</a:t>
            </a:r>
          </a:p>
          <a:p>
            <a:r>
              <a:rPr lang="en-US" dirty="0"/>
              <a:t>Case studies</a:t>
            </a:r>
          </a:p>
        </p:txBody>
      </p:sp>
      <p:sp>
        <p:nvSpPr>
          <p:cNvPr id="4" name="Footer Placeholder 3">
            <a:extLst>
              <a:ext uri="{FF2B5EF4-FFF2-40B4-BE49-F238E27FC236}">
                <a16:creationId xmlns:a16="http://schemas.microsoft.com/office/drawing/2014/main" id="{370A6449-0062-46AB-B1EF-C56C1DEDCCDE}"/>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5EAA60EE-1587-4F2A-A909-CBAED5BDCB2B}"/>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57</a:t>
            </a:fld>
            <a:endParaRPr lang="en-US" dirty="0"/>
          </a:p>
        </p:txBody>
      </p:sp>
    </p:spTree>
    <p:extLst>
      <p:ext uri="{BB962C8B-B14F-4D97-AF65-F5344CB8AC3E}">
        <p14:creationId xmlns:p14="http://schemas.microsoft.com/office/powerpoint/2010/main" val="1924949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Interviewing Questions</a:t>
            </a:r>
          </a:p>
        </p:txBody>
      </p:sp>
      <p:sp>
        <p:nvSpPr>
          <p:cNvPr id="3" name="Content Placeholder 2"/>
          <p:cNvSpPr>
            <a:spLocks noGrp="1"/>
          </p:cNvSpPr>
          <p:nvPr>
            <p:ph idx="1"/>
          </p:nvPr>
        </p:nvSpPr>
        <p:spPr>
          <a:xfrm>
            <a:off x="1102658" y="1200823"/>
            <a:ext cx="10540477" cy="4688988"/>
          </a:xfrm>
        </p:spPr>
        <p:txBody>
          <a:bodyPr/>
          <a:lstStyle/>
          <a:p>
            <a:r>
              <a:rPr lang="en-US" dirty="0"/>
              <a:t>Determine what you want</a:t>
            </a:r>
          </a:p>
          <a:p>
            <a:r>
              <a:rPr lang="en-US" dirty="0"/>
              <a:t>Develop an interview question that seeks to determine that trait</a:t>
            </a:r>
          </a:p>
          <a:p>
            <a:r>
              <a:rPr lang="en-US" dirty="0"/>
              <a:t>Determine how you grade the answer</a:t>
            </a:r>
          </a:p>
          <a:p>
            <a:endParaRPr lang="en-US" dirty="0"/>
          </a:p>
        </p:txBody>
      </p:sp>
      <p:sp>
        <p:nvSpPr>
          <p:cNvPr id="6" name="Footer Placeholder 5">
            <a:extLst>
              <a:ext uri="{FF2B5EF4-FFF2-40B4-BE49-F238E27FC236}">
                <a16:creationId xmlns:a16="http://schemas.microsoft.com/office/drawing/2014/main" id="{65A68F00-3C54-42AC-9824-FB850C1C122F}"/>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21F4CB6-E3BD-41BC-93B1-EAA0A1906CD4}"/>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58</a:t>
            </a:fld>
            <a:endParaRPr lang="en-US" dirty="0"/>
          </a:p>
        </p:txBody>
      </p:sp>
    </p:spTree>
    <p:extLst>
      <p:ext uri="{BB962C8B-B14F-4D97-AF65-F5344CB8AC3E}">
        <p14:creationId xmlns:p14="http://schemas.microsoft.com/office/powerpoint/2010/main" val="499757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Accounts payable case study</a:t>
            </a:r>
          </a:p>
        </p:txBody>
      </p:sp>
      <p:sp>
        <p:nvSpPr>
          <p:cNvPr id="3" name="Content Placeholder 2"/>
          <p:cNvSpPr>
            <a:spLocks noGrp="1"/>
          </p:cNvSpPr>
          <p:nvPr>
            <p:ph idx="1"/>
          </p:nvPr>
        </p:nvSpPr>
        <p:spPr/>
        <p:txBody>
          <a:bodyPr>
            <a:noAutofit/>
          </a:bodyPr>
          <a:lstStyle/>
          <a:p>
            <a:pPr marL="0" indent="0">
              <a:buNone/>
            </a:pPr>
            <a:r>
              <a:rPr lang="en-US" sz="2400" dirty="0"/>
              <a:t>You are the accounts payable clerk for a relatively large organization. Your job is to pay the accounts as you receive them. They have already been approved, so approval is not your job. Many of the accounts you pay come as expense reimbursement requests from the sales department. In such cases, all you have to do is to double check and make sure that the requests have been approved by the head of accounting and also the sales manager. If those approvals are on the request, your instructions are to pay the request.</a:t>
            </a:r>
          </a:p>
          <a:p>
            <a:pPr marL="0" indent="0">
              <a:buNone/>
            </a:pPr>
            <a:r>
              <a:rPr lang="en-US" sz="2400" dirty="0"/>
              <a:t> </a:t>
            </a:r>
          </a:p>
          <a:p>
            <a:pPr marL="0" indent="0">
              <a:buNone/>
            </a:pPr>
            <a:r>
              <a:rPr lang="en-US" sz="2400" dirty="0"/>
              <a:t>One day you get a request that seems familiar. Because you are curious, you check in the file and find that the same salesperson submitted a request last month listing the same customer, at the same restaurant, and for exactly the same amount. The only difference is that the backup to the request this month was a credit card receipt and last month it was the restaurant receipt. </a:t>
            </a:r>
          </a:p>
          <a:p>
            <a:pPr marL="0" indent="0">
              <a:buNone/>
            </a:pPr>
            <a:endParaRPr lang="en-US" sz="2400" dirty="0"/>
          </a:p>
        </p:txBody>
      </p:sp>
      <p:sp>
        <p:nvSpPr>
          <p:cNvPr id="6" name="Footer Placeholder 5">
            <a:extLst>
              <a:ext uri="{FF2B5EF4-FFF2-40B4-BE49-F238E27FC236}">
                <a16:creationId xmlns:a16="http://schemas.microsoft.com/office/drawing/2014/main" id="{D1EB502A-1A76-498E-8512-EE36ED41311B}"/>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86BA1484-3F56-41C3-8E8A-74AC26BEDFCB}"/>
              </a:ext>
            </a:extLst>
          </p:cNvPr>
          <p:cNvSpPr>
            <a:spLocks noGrp="1"/>
          </p:cNvSpPr>
          <p:nvPr>
            <p:ph type="sldNum" sz="quarter" idx="11"/>
          </p:nvPr>
        </p:nvSpPr>
        <p:spPr/>
        <p:txBody>
          <a:bodyPr/>
          <a:lstStyle/>
          <a:p>
            <a:fld id="{546F56E8-67C7-F84E-9739-0190A6DE6D35}" type="slidenum">
              <a:rPr lang="en-US" smtClean="0"/>
              <a:pPr/>
              <a:t>59</a:t>
            </a:fld>
            <a:endParaRPr lang="en-US" dirty="0"/>
          </a:p>
        </p:txBody>
      </p:sp>
    </p:spTree>
    <p:extLst>
      <p:ext uri="{BB962C8B-B14F-4D97-AF65-F5344CB8AC3E}">
        <p14:creationId xmlns:p14="http://schemas.microsoft.com/office/powerpoint/2010/main" val="52678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to Be Frustrated</a:t>
            </a:r>
          </a:p>
        </p:txBody>
      </p:sp>
      <p:sp>
        <p:nvSpPr>
          <p:cNvPr id="3" name="Text Placeholder 2"/>
          <p:cNvSpPr>
            <a:spLocks noGrp="1"/>
          </p:cNvSpPr>
          <p:nvPr>
            <p:ph idx="1"/>
          </p:nvPr>
        </p:nvSpPr>
        <p:spPr/>
        <p:txBody>
          <a:bodyPr/>
          <a:lstStyle/>
          <a:p>
            <a:r>
              <a:rPr lang="en-US" dirty="0"/>
              <a:t>This seminar is for decision makers</a:t>
            </a:r>
          </a:p>
          <a:p>
            <a:r>
              <a:rPr lang="en-US" dirty="0"/>
              <a:t>You will learn and discuss the right way to do things</a:t>
            </a:r>
          </a:p>
          <a:p>
            <a:pPr lvl="1"/>
            <a:r>
              <a:rPr lang="en-US" dirty="0"/>
              <a:t>In some situations, you do not have the power to make change --</a:t>
            </a:r>
          </a:p>
          <a:p>
            <a:pPr lvl="2"/>
            <a:r>
              <a:rPr lang="en-US" dirty="0"/>
              <a:t>That is frustrating</a:t>
            </a:r>
          </a:p>
        </p:txBody>
      </p:sp>
      <p:sp>
        <p:nvSpPr>
          <p:cNvPr id="6" name="Footer Placeholder 5">
            <a:extLst>
              <a:ext uri="{FF2B5EF4-FFF2-40B4-BE49-F238E27FC236}">
                <a16:creationId xmlns:a16="http://schemas.microsoft.com/office/drawing/2014/main" id="{49DCCE6D-425A-43FE-9E1C-4637098A4BA5}"/>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0DE65A9-6295-402D-A38E-2A2BBC352EE0}"/>
              </a:ext>
            </a:extLst>
          </p:cNvPr>
          <p:cNvSpPr>
            <a:spLocks noGrp="1"/>
          </p:cNvSpPr>
          <p:nvPr>
            <p:ph type="sldNum" sz="quarter" idx="11"/>
          </p:nvPr>
        </p:nvSpPr>
        <p:spPr/>
        <p:txBody>
          <a:bodyPr/>
          <a:lstStyle/>
          <a:p>
            <a:fld id="{546F56E8-67C7-F84E-9739-0190A6DE6D35}" type="slidenum">
              <a:rPr lang="en-US" smtClean="0"/>
              <a:pPr/>
              <a:t>6</a:t>
            </a:fld>
            <a:endParaRPr lang="en-US" dirty="0"/>
          </a:p>
        </p:txBody>
      </p:sp>
    </p:spTree>
    <p:extLst>
      <p:ext uri="{BB962C8B-B14F-4D97-AF65-F5344CB8AC3E}">
        <p14:creationId xmlns:p14="http://schemas.microsoft.com/office/powerpoint/2010/main" val="4031841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CDB2-AA34-9E2F-3D4B-0574A8445CCD}"/>
              </a:ext>
            </a:extLst>
          </p:cNvPr>
          <p:cNvSpPr>
            <a:spLocks noGrp="1"/>
          </p:cNvSpPr>
          <p:nvPr>
            <p:ph type="title"/>
          </p:nvPr>
        </p:nvSpPr>
        <p:spPr/>
        <p:txBody>
          <a:bodyPr/>
          <a:lstStyle/>
          <a:p>
            <a:r>
              <a:rPr lang="en-US" dirty="0"/>
              <a:t>What Do You Do?</a:t>
            </a:r>
          </a:p>
        </p:txBody>
      </p:sp>
      <p:sp>
        <p:nvSpPr>
          <p:cNvPr id="3" name="Content Placeholder 2">
            <a:extLst>
              <a:ext uri="{FF2B5EF4-FFF2-40B4-BE49-F238E27FC236}">
                <a16:creationId xmlns:a16="http://schemas.microsoft.com/office/drawing/2014/main" id="{1E9D2DD4-FDF2-CB05-61F1-484440B4FB6E}"/>
              </a:ext>
            </a:extLst>
          </p:cNvPr>
          <p:cNvSpPr>
            <a:spLocks noGrp="1"/>
          </p:cNvSpPr>
          <p:nvPr>
            <p:ph idx="1"/>
          </p:nvPr>
        </p:nvSpPr>
        <p:spPr/>
        <p:txBody>
          <a:bodyPr/>
          <a:lstStyle/>
          <a:p>
            <a:pPr marL="514350" indent="-514350">
              <a:buFont typeface="+mj-lt"/>
              <a:buAutoNum type="arabicPeriod"/>
            </a:pPr>
            <a:r>
              <a:rPr lang="en-US" dirty="0"/>
              <a:t>Nothing. Your job is to pay not approve</a:t>
            </a:r>
          </a:p>
          <a:p>
            <a:pPr marL="514350" indent="-514350">
              <a:buFont typeface="+mj-lt"/>
              <a:buAutoNum type="arabicPeriod"/>
            </a:pPr>
            <a:r>
              <a:rPr lang="en-US" dirty="0"/>
              <a:t>Alert salesperson of possible mistake</a:t>
            </a:r>
          </a:p>
          <a:p>
            <a:pPr marL="514350" indent="-514350">
              <a:buFont typeface="+mj-lt"/>
              <a:buAutoNum type="arabicPeriod"/>
            </a:pPr>
            <a:r>
              <a:rPr lang="en-US" dirty="0"/>
              <a:t>Go to your boss and ask what to do</a:t>
            </a:r>
          </a:p>
          <a:p>
            <a:pPr marL="514350" indent="-514350">
              <a:buFont typeface="+mj-lt"/>
              <a:buAutoNum type="arabicPeriod"/>
            </a:pPr>
            <a:r>
              <a:rPr lang="en-US" dirty="0"/>
              <a:t>Go to salesperson’s boss and report possible fraud</a:t>
            </a:r>
          </a:p>
        </p:txBody>
      </p:sp>
      <p:sp>
        <p:nvSpPr>
          <p:cNvPr id="4" name="Footer Placeholder 3">
            <a:extLst>
              <a:ext uri="{FF2B5EF4-FFF2-40B4-BE49-F238E27FC236}">
                <a16:creationId xmlns:a16="http://schemas.microsoft.com/office/drawing/2014/main" id="{F9B5B9E6-F10B-38A8-1060-BD3B34F6123D}"/>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444194EA-3700-ED21-EEE8-2F53FF02EC47}"/>
              </a:ext>
            </a:extLst>
          </p:cNvPr>
          <p:cNvSpPr>
            <a:spLocks noGrp="1"/>
          </p:cNvSpPr>
          <p:nvPr>
            <p:ph type="sldNum" sz="quarter" idx="11"/>
          </p:nvPr>
        </p:nvSpPr>
        <p:spPr/>
        <p:txBody>
          <a:bodyPr/>
          <a:lstStyle/>
          <a:p>
            <a:fld id="{7AE61839-880C-8649-98DD-A1308C2AD748}" type="slidenum">
              <a:rPr lang="en-US" smtClean="0"/>
              <a:pPr/>
              <a:t>60</a:t>
            </a:fld>
            <a:endParaRPr lang="en-US" dirty="0"/>
          </a:p>
        </p:txBody>
      </p:sp>
    </p:spTree>
    <p:extLst>
      <p:ext uri="{BB962C8B-B14F-4D97-AF65-F5344CB8AC3E}">
        <p14:creationId xmlns:p14="http://schemas.microsoft.com/office/powerpoint/2010/main" val="783856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Job Descriptions and Salary Ranges</a:t>
            </a:r>
          </a:p>
        </p:txBody>
      </p:sp>
      <p:sp>
        <p:nvSpPr>
          <p:cNvPr id="3" name="Content Placeholder 2"/>
          <p:cNvSpPr>
            <a:spLocks noGrp="1"/>
          </p:cNvSpPr>
          <p:nvPr>
            <p:ph idx="1"/>
          </p:nvPr>
        </p:nvSpPr>
        <p:spPr>
          <a:xfrm>
            <a:off x="1102658" y="1200823"/>
            <a:ext cx="10540477" cy="4688988"/>
          </a:xfrm>
        </p:spPr>
        <p:txBody>
          <a:bodyPr/>
          <a:lstStyle/>
          <a:p>
            <a:r>
              <a:rPr lang="en-US" dirty="0"/>
              <a:t>Pros and cons</a:t>
            </a:r>
          </a:p>
          <a:p>
            <a:r>
              <a:rPr lang="en-US" dirty="0"/>
              <a:t>What is the trend?</a:t>
            </a:r>
          </a:p>
        </p:txBody>
      </p:sp>
      <p:sp>
        <p:nvSpPr>
          <p:cNvPr id="6" name="Footer Placeholder 5">
            <a:extLst>
              <a:ext uri="{FF2B5EF4-FFF2-40B4-BE49-F238E27FC236}">
                <a16:creationId xmlns:a16="http://schemas.microsoft.com/office/drawing/2014/main" id="{139D44B4-6F16-49FC-8BA5-E8780C61922C}"/>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CD6EC73F-5375-4148-B251-A242822D5DA3}"/>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61</a:t>
            </a:fld>
            <a:endParaRPr lang="en-US" dirty="0"/>
          </a:p>
        </p:txBody>
      </p:sp>
    </p:spTree>
    <p:extLst>
      <p:ext uri="{BB962C8B-B14F-4D97-AF65-F5344CB8AC3E}">
        <p14:creationId xmlns:p14="http://schemas.microsoft.com/office/powerpoint/2010/main" val="364964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DD0BBE-852F-48DE-824B-1F0E1CF071AB}"/>
              </a:ext>
            </a:extLst>
          </p:cNvPr>
          <p:cNvSpPr>
            <a:spLocks noGrp="1"/>
          </p:cNvSpPr>
          <p:nvPr>
            <p:ph idx="1"/>
          </p:nvPr>
        </p:nvSpPr>
        <p:spPr/>
        <p:txBody>
          <a:bodyPr>
            <a:normAutofit fontScale="85000" lnSpcReduction="10000"/>
          </a:bodyPr>
          <a:lstStyle/>
          <a:p>
            <a:r>
              <a:rPr lang="en-US" dirty="0"/>
              <a:t>Trends in Employee Motivation</a:t>
            </a:r>
          </a:p>
        </p:txBody>
      </p:sp>
      <p:sp>
        <p:nvSpPr>
          <p:cNvPr id="5" name="Content Placeholder 4">
            <a:extLst>
              <a:ext uri="{FF2B5EF4-FFF2-40B4-BE49-F238E27FC236}">
                <a16:creationId xmlns:a16="http://schemas.microsoft.com/office/drawing/2014/main" id="{52E801E0-5DBD-4A4B-90DE-7C6832668B18}"/>
              </a:ext>
            </a:extLst>
          </p:cNvPr>
          <p:cNvSpPr>
            <a:spLocks noGrp="1"/>
          </p:cNvSpPr>
          <p:nvPr>
            <p:ph idx="10"/>
          </p:nvPr>
        </p:nvSpPr>
        <p:spPr/>
        <p:txBody>
          <a:bodyPr/>
          <a:lstStyle/>
          <a:p>
            <a:r>
              <a:rPr lang="en-US" dirty="0"/>
              <a:t>Chapter 5</a:t>
            </a:r>
          </a:p>
        </p:txBody>
      </p:sp>
    </p:spTree>
    <p:extLst>
      <p:ext uri="{BB962C8B-B14F-4D97-AF65-F5344CB8AC3E}">
        <p14:creationId xmlns:p14="http://schemas.microsoft.com/office/powerpoint/2010/main" val="3067572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Learning Objectives</a:t>
            </a:r>
          </a:p>
        </p:txBody>
      </p:sp>
      <p:sp>
        <p:nvSpPr>
          <p:cNvPr id="3" name="Text Placeholder 2"/>
          <p:cNvSpPr>
            <a:spLocks noGrp="1"/>
          </p:cNvSpPr>
          <p:nvPr>
            <p:ph idx="1"/>
          </p:nvPr>
        </p:nvSpPr>
        <p:spPr>
          <a:xfrm>
            <a:off x="1102658" y="1200823"/>
            <a:ext cx="10540477" cy="4688988"/>
          </a:xfrm>
        </p:spPr>
        <p:txBody>
          <a:bodyPr/>
          <a:lstStyle/>
          <a:p>
            <a:r>
              <a:rPr lang="en-US" dirty="0"/>
              <a:t>Upon reviewing this chapter, the reader will be able to understand: </a:t>
            </a:r>
          </a:p>
          <a:p>
            <a:pPr lvl="1"/>
            <a:r>
              <a:rPr lang="en-US" dirty="0"/>
              <a:t>What causes employees to be motivated</a:t>
            </a:r>
          </a:p>
          <a:p>
            <a:pPr lvl="1"/>
            <a:r>
              <a:rPr lang="en-US" dirty="0"/>
              <a:t>How to structure an incentive system</a:t>
            </a:r>
          </a:p>
          <a:p>
            <a:pPr lvl="1"/>
            <a:r>
              <a:rPr lang="en-US" dirty="0"/>
              <a:t>How to organize the department for productivity</a:t>
            </a:r>
          </a:p>
          <a:p>
            <a:pPr lvl="1"/>
            <a:r>
              <a:rPr lang="en-US" dirty="0"/>
              <a:t>What to do with a problem employee</a:t>
            </a:r>
          </a:p>
          <a:p>
            <a:endParaRPr lang="en-US" dirty="0"/>
          </a:p>
        </p:txBody>
      </p:sp>
      <p:sp>
        <p:nvSpPr>
          <p:cNvPr id="4" name="Footer Placeholder 3">
            <a:extLst>
              <a:ext uri="{FF2B5EF4-FFF2-40B4-BE49-F238E27FC236}">
                <a16:creationId xmlns:a16="http://schemas.microsoft.com/office/drawing/2014/main" id="{824505E0-0FE1-4DB7-B2E9-69AE50995CED}"/>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D1712E4A-C3D9-4976-A517-8DCD25DD632D}"/>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63</a:t>
            </a:fld>
            <a:endParaRPr lang="en-US" dirty="0"/>
          </a:p>
        </p:txBody>
      </p:sp>
      <p:sp>
        <p:nvSpPr>
          <p:cNvPr id="8" name="Graphic 33">
            <a:extLst>
              <a:ext uri="{FF2B5EF4-FFF2-40B4-BE49-F238E27FC236}">
                <a16:creationId xmlns:a16="http://schemas.microsoft.com/office/drawing/2014/main" id="{55142A78-04A8-4233-9C4B-0E42F0B15297}"/>
              </a:ext>
            </a:extLst>
          </p:cNvPr>
          <p:cNvSpPr/>
          <p:nvPr/>
        </p:nvSpPr>
        <p:spPr>
          <a:xfrm>
            <a:off x="11266170" y="257953"/>
            <a:ext cx="613185" cy="565412"/>
          </a:xfrm>
          <a:custGeom>
            <a:avLst/>
            <a:gdLst>
              <a:gd name="connsiteX0" fmla="*/ 290560 w 472440"/>
              <a:gd name="connsiteY0" fmla="*/ 86430 h 472440"/>
              <a:gd name="connsiteX1" fmla="*/ 313382 w 472440"/>
              <a:gd name="connsiteY1" fmla="*/ 137503 h 472440"/>
              <a:gd name="connsiteX2" fmla="*/ 225438 w 472440"/>
              <a:gd name="connsiteY2" fmla="*/ 225447 h 472440"/>
              <a:gd name="connsiteX3" fmla="*/ 225438 w 472440"/>
              <a:gd name="connsiteY3" fmla="*/ 246993 h 472440"/>
              <a:gd name="connsiteX4" fmla="*/ 236210 w 472440"/>
              <a:gd name="connsiteY4" fmla="*/ 251460 h 472440"/>
              <a:gd name="connsiteX5" fmla="*/ 246983 w 472440"/>
              <a:gd name="connsiteY5" fmla="*/ 246993 h 472440"/>
              <a:gd name="connsiteX6" fmla="*/ 334928 w 472440"/>
              <a:gd name="connsiteY6" fmla="*/ 159048 h 472440"/>
              <a:gd name="connsiteX7" fmla="*/ 386001 w 472440"/>
              <a:gd name="connsiteY7" fmla="*/ 181870 h 472440"/>
              <a:gd name="connsiteX8" fmla="*/ 406041 w 472440"/>
              <a:gd name="connsiteY8" fmla="*/ 177146 h 472440"/>
              <a:gd name="connsiteX9" fmla="*/ 466687 w 472440"/>
              <a:gd name="connsiteY9" fmla="*/ 116500 h 472440"/>
              <a:gd name="connsiteX10" fmla="*/ 459029 w 472440"/>
              <a:gd name="connsiteY10" fmla="*/ 84077 h 472440"/>
              <a:gd name="connsiteX11" fmla="*/ 406013 w 472440"/>
              <a:gd name="connsiteY11" fmla="*/ 66408 h 472440"/>
              <a:gd name="connsiteX12" fmla="*/ 388344 w 472440"/>
              <a:gd name="connsiteY12" fmla="*/ 13402 h 472440"/>
              <a:gd name="connsiteX13" fmla="*/ 369722 w 472440"/>
              <a:gd name="connsiteY13" fmla="*/ 0 h 472440"/>
              <a:gd name="connsiteX14" fmla="*/ 355940 w 472440"/>
              <a:gd name="connsiteY14" fmla="*/ 5744 h 472440"/>
              <a:gd name="connsiteX15" fmla="*/ 295294 w 472440"/>
              <a:gd name="connsiteY15" fmla="*/ 66389 h 472440"/>
              <a:gd name="connsiteX16" fmla="*/ 290560 w 472440"/>
              <a:gd name="connsiteY16" fmla="*/ 86430 h 472440"/>
              <a:gd name="connsiteX17" fmla="*/ 365027 w 472440"/>
              <a:gd name="connsiteY17" fmla="*/ 39767 h 472440"/>
              <a:gd name="connsiteX18" fmla="*/ 377123 w 472440"/>
              <a:gd name="connsiteY18" fmla="*/ 76048 h 472440"/>
              <a:gd name="connsiteX19" fmla="*/ 381943 w 472440"/>
              <a:gd name="connsiteY19" fmla="*/ 90507 h 472440"/>
              <a:gd name="connsiteX20" fmla="*/ 396402 w 472440"/>
              <a:gd name="connsiteY20" fmla="*/ 95326 h 472440"/>
              <a:gd name="connsiteX21" fmla="*/ 432683 w 472440"/>
              <a:gd name="connsiteY21" fmla="*/ 107423 h 472440"/>
              <a:gd name="connsiteX22" fmla="*/ 389887 w 472440"/>
              <a:gd name="connsiteY22" fmla="*/ 150219 h 472440"/>
              <a:gd name="connsiteX23" fmla="*/ 343129 w 472440"/>
              <a:gd name="connsiteY23" fmla="*/ 129330 h 472440"/>
              <a:gd name="connsiteX24" fmla="*/ 322240 w 472440"/>
              <a:gd name="connsiteY24" fmla="*/ 82572 h 472440"/>
              <a:gd name="connsiteX25" fmla="*/ 365027 w 472440"/>
              <a:gd name="connsiteY25" fmla="*/ 39767 h 472440"/>
              <a:gd name="connsiteX26" fmla="*/ 461420 w 472440"/>
              <a:gd name="connsiteY26" fmla="*/ 164878 h 472440"/>
              <a:gd name="connsiteX27" fmla="*/ 436483 w 472440"/>
              <a:gd name="connsiteY27" fmla="*/ 189814 h 472440"/>
              <a:gd name="connsiteX28" fmla="*/ 441960 w 472440"/>
              <a:gd name="connsiteY28" fmla="*/ 236220 h 472440"/>
              <a:gd name="connsiteX29" fmla="*/ 236220 w 472440"/>
              <a:gd name="connsiteY29" fmla="*/ 441960 h 472440"/>
              <a:gd name="connsiteX30" fmla="*/ 30480 w 472440"/>
              <a:gd name="connsiteY30" fmla="*/ 236220 h 472440"/>
              <a:gd name="connsiteX31" fmla="*/ 236220 w 472440"/>
              <a:gd name="connsiteY31" fmla="*/ 30480 h 472440"/>
              <a:gd name="connsiteX32" fmla="*/ 282626 w 472440"/>
              <a:gd name="connsiteY32" fmla="*/ 35957 h 472440"/>
              <a:gd name="connsiteX33" fmla="*/ 307562 w 472440"/>
              <a:gd name="connsiteY33" fmla="*/ 11020 h 472440"/>
              <a:gd name="connsiteX34" fmla="*/ 236220 w 472440"/>
              <a:gd name="connsiteY34" fmla="*/ 0 h 472440"/>
              <a:gd name="connsiteX35" fmla="*/ 0 w 472440"/>
              <a:gd name="connsiteY35" fmla="*/ 236220 h 472440"/>
              <a:gd name="connsiteX36" fmla="*/ 236220 w 472440"/>
              <a:gd name="connsiteY36" fmla="*/ 472440 h 472440"/>
              <a:gd name="connsiteX37" fmla="*/ 472440 w 472440"/>
              <a:gd name="connsiteY37" fmla="*/ 236220 h 472440"/>
              <a:gd name="connsiteX38" fmla="*/ 461420 w 472440"/>
              <a:gd name="connsiteY38" fmla="*/ 164878 h 472440"/>
              <a:gd name="connsiteX39" fmla="*/ 261652 w 472440"/>
              <a:gd name="connsiteY39" fmla="*/ 96060 h 472440"/>
              <a:gd name="connsiteX40" fmla="*/ 259099 w 472440"/>
              <a:gd name="connsiteY40" fmla="*/ 82306 h 472440"/>
              <a:gd name="connsiteX41" fmla="*/ 236220 w 472440"/>
              <a:gd name="connsiteY41" fmla="*/ 80010 h 472440"/>
              <a:gd name="connsiteX42" fmla="*/ 80010 w 472440"/>
              <a:gd name="connsiteY42" fmla="*/ 236220 h 472440"/>
              <a:gd name="connsiteX43" fmla="*/ 236220 w 472440"/>
              <a:gd name="connsiteY43" fmla="*/ 392430 h 472440"/>
              <a:gd name="connsiteX44" fmla="*/ 392430 w 472440"/>
              <a:gd name="connsiteY44" fmla="*/ 236220 h 472440"/>
              <a:gd name="connsiteX45" fmla="*/ 390096 w 472440"/>
              <a:gd name="connsiteY45" fmla="*/ 213017 h 472440"/>
              <a:gd name="connsiteX46" fmla="*/ 376371 w 472440"/>
              <a:gd name="connsiteY46" fmla="*/ 210788 h 472440"/>
              <a:gd name="connsiteX47" fmla="*/ 356664 w 472440"/>
              <a:gd name="connsiteY47" fmla="*/ 202149 h 472440"/>
              <a:gd name="connsiteX48" fmla="*/ 361950 w 472440"/>
              <a:gd name="connsiteY48" fmla="*/ 236220 h 472440"/>
              <a:gd name="connsiteX49" fmla="*/ 236220 w 472440"/>
              <a:gd name="connsiteY49" fmla="*/ 361950 h 472440"/>
              <a:gd name="connsiteX50" fmla="*/ 110490 w 472440"/>
              <a:gd name="connsiteY50" fmla="*/ 236220 h 472440"/>
              <a:gd name="connsiteX51" fmla="*/ 236220 w 472440"/>
              <a:gd name="connsiteY51" fmla="*/ 110490 h 472440"/>
              <a:gd name="connsiteX52" fmla="*/ 270291 w 472440"/>
              <a:gd name="connsiteY52" fmla="*/ 115776 h 472440"/>
              <a:gd name="connsiteX53" fmla="*/ 261652 w 472440"/>
              <a:gd name="connsiteY53" fmla="*/ 96060 h 472440"/>
              <a:gd name="connsiteX54" fmla="*/ 236220 w 472440"/>
              <a:gd name="connsiteY54" fmla="*/ 160020 h 472440"/>
              <a:gd name="connsiteX55" fmla="*/ 160020 w 472440"/>
              <a:gd name="connsiteY55" fmla="*/ 236220 h 472440"/>
              <a:gd name="connsiteX56" fmla="*/ 236220 w 472440"/>
              <a:gd name="connsiteY56" fmla="*/ 312420 h 472440"/>
              <a:gd name="connsiteX57" fmla="*/ 312420 w 472440"/>
              <a:gd name="connsiteY57" fmla="*/ 236220 h 472440"/>
              <a:gd name="connsiteX58" fmla="*/ 311363 w 472440"/>
              <a:gd name="connsiteY58" fmla="*/ 225733 h 472440"/>
              <a:gd name="connsiteX59" fmla="*/ 268548 w 472440"/>
              <a:gd name="connsiteY59" fmla="*/ 268548 h 472440"/>
              <a:gd name="connsiteX60" fmla="*/ 268538 w 472440"/>
              <a:gd name="connsiteY60" fmla="*/ 268538 h 472440"/>
              <a:gd name="connsiteX61" fmla="*/ 236220 w 472440"/>
              <a:gd name="connsiteY61" fmla="*/ 281940 h 472440"/>
              <a:gd name="connsiteX62" fmla="*/ 190500 w 472440"/>
              <a:gd name="connsiteY62" fmla="*/ 236220 h 472440"/>
              <a:gd name="connsiteX63" fmla="*/ 203902 w 472440"/>
              <a:gd name="connsiteY63" fmla="*/ 203902 h 472440"/>
              <a:gd name="connsiteX64" fmla="*/ 203892 w 472440"/>
              <a:gd name="connsiteY64" fmla="*/ 203892 h 472440"/>
              <a:gd name="connsiteX65" fmla="*/ 246707 w 472440"/>
              <a:gd name="connsiteY65" fmla="*/ 161077 h 472440"/>
              <a:gd name="connsiteX66" fmla="*/ 236220 w 472440"/>
              <a:gd name="connsiteY66" fmla="*/ 1600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440" h="472440">
                <a:moveTo>
                  <a:pt x="290560" y="86430"/>
                </a:moveTo>
                <a:lnTo>
                  <a:pt x="313382" y="137503"/>
                </a:lnTo>
                <a:lnTo>
                  <a:pt x="225438" y="225447"/>
                </a:lnTo>
                <a:cubicBezTo>
                  <a:pt x="219485" y="231400"/>
                  <a:pt x="219485" y="241049"/>
                  <a:pt x="225438" y="246993"/>
                </a:cubicBezTo>
                <a:cubicBezTo>
                  <a:pt x="228410" y="249965"/>
                  <a:pt x="232315" y="251460"/>
                  <a:pt x="236210" y="251460"/>
                </a:cubicBezTo>
                <a:cubicBezTo>
                  <a:pt x="240106" y="251460"/>
                  <a:pt x="244011" y="249974"/>
                  <a:pt x="246983" y="246993"/>
                </a:cubicBezTo>
                <a:lnTo>
                  <a:pt x="334928" y="159048"/>
                </a:lnTo>
                <a:lnTo>
                  <a:pt x="386001" y="181870"/>
                </a:lnTo>
                <a:cubicBezTo>
                  <a:pt x="393037" y="184221"/>
                  <a:pt x="400796" y="182391"/>
                  <a:pt x="406041" y="177146"/>
                </a:cubicBezTo>
                <a:lnTo>
                  <a:pt x="466687" y="116500"/>
                </a:lnTo>
                <a:cubicBezTo>
                  <a:pt x="476974" y="106213"/>
                  <a:pt x="472840" y="88687"/>
                  <a:pt x="459029" y="84077"/>
                </a:cubicBezTo>
                <a:lnTo>
                  <a:pt x="406013" y="66408"/>
                </a:lnTo>
                <a:lnTo>
                  <a:pt x="388344" y="13402"/>
                </a:lnTo>
                <a:cubicBezTo>
                  <a:pt x="385505" y="4839"/>
                  <a:pt x="377704" y="0"/>
                  <a:pt x="369722" y="0"/>
                </a:cubicBezTo>
                <a:cubicBezTo>
                  <a:pt x="364827" y="0"/>
                  <a:pt x="359855" y="1829"/>
                  <a:pt x="355940" y="5744"/>
                </a:cubicBezTo>
                <a:lnTo>
                  <a:pt x="295294" y="66389"/>
                </a:lnTo>
                <a:cubicBezTo>
                  <a:pt x="290052" y="71636"/>
                  <a:pt x="288220" y="79392"/>
                  <a:pt x="290560" y="86430"/>
                </a:cubicBezTo>
                <a:close/>
                <a:moveTo>
                  <a:pt x="365027" y="39767"/>
                </a:moveTo>
                <a:lnTo>
                  <a:pt x="377123" y="76048"/>
                </a:lnTo>
                <a:lnTo>
                  <a:pt x="381943" y="90507"/>
                </a:lnTo>
                <a:lnTo>
                  <a:pt x="396402" y="95326"/>
                </a:lnTo>
                <a:lnTo>
                  <a:pt x="432683" y="107423"/>
                </a:lnTo>
                <a:lnTo>
                  <a:pt x="389887" y="150219"/>
                </a:lnTo>
                <a:lnTo>
                  <a:pt x="343129" y="129330"/>
                </a:lnTo>
                <a:lnTo>
                  <a:pt x="322240" y="82572"/>
                </a:lnTo>
                <a:lnTo>
                  <a:pt x="365027" y="39767"/>
                </a:lnTo>
                <a:close/>
                <a:moveTo>
                  <a:pt x="461420" y="164878"/>
                </a:moveTo>
                <a:lnTo>
                  <a:pt x="436483" y="189814"/>
                </a:lnTo>
                <a:cubicBezTo>
                  <a:pt x="439941" y="204759"/>
                  <a:pt x="441960" y="220247"/>
                  <a:pt x="441960" y="236220"/>
                </a:cubicBezTo>
                <a:cubicBezTo>
                  <a:pt x="441960" y="349663"/>
                  <a:pt x="349663" y="441960"/>
                  <a:pt x="236220" y="441960"/>
                </a:cubicBezTo>
                <a:cubicBezTo>
                  <a:pt x="122777" y="441960"/>
                  <a:pt x="30480" y="349663"/>
                  <a:pt x="30480" y="236220"/>
                </a:cubicBezTo>
                <a:cubicBezTo>
                  <a:pt x="30480" y="122777"/>
                  <a:pt x="122777" y="30480"/>
                  <a:pt x="236220" y="30480"/>
                </a:cubicBezTo>
                <a:cubicBezTo>
                  <a:pt x="252203" y="30480"/>
                  <a:pt x="267691" y="32490"/>
                  <a:pt x="282626" y="35957"/>
                </a:cubicBezTo>
                <a:lnTo>
                  <a:pt x="307562" y="11020"/>
                </a:lnTo>
                <a:cubicBezTo>
                  <a:pt x="284487" y="3711"/>
                  <a:pt x="260425" y="-6"/>
                  <a:pt x="236220" y="0"/>
                </a:cubicBezTo>
                <a:cubicBezTo>
                  <a:pt x="105756" y="0"/>
                  <a:pt x="0" y="105756"/>
                  <a:pt x="0" y="236220"/>
                </a:cubicBezTo>
                <a:cubicBezTo>
                  <a:pt x="0" y="366684"/>
                  <a:pt x="105756" y="472440"/>
                  <a:pt x="236220" y="472440"/>
                </a:cubicBezTo>
                <a:cubicBezTo>
                  <a:pt x="366684" y="472440"/>
                  <a:pt x="472440" y="366684"/>
                  <a:pt x="472440" y="236220"/>
                </a:cubicBezTo>
                <a:cubicBezTo>
                  <a:pt x="472440" y="211350"/>
                  <a:pt x="468544" y="187395"/>
                  <a:pt x="461420" y="164878"/>
                </a:cubicBezTo>
                <a:close/>
                <a:moveTo>
                  <a:pt x="261652" y="96060"/>
                </a:moveTo>
                <a:cubicBezTo>
                  <a:pt x="260168" y="91615"/>
                  <a:pt x="259309" y="86986"/>
                  <a:pt x="259099" y="82306"/>
                </a:cubicBezTo>
                <a:cubicBezTo>
                  <a:pt x="251574" y="81201"/>
                  <a:pt x="244059" y="80010"/>
                  <a:pt x="236220" y="80010"/>
                </a:cubicBezTo>
                <a:cubicBezTo>
                  <a:pt x="149876" y="80010"/>
                  <a:pt x="80010" y="149885"/>
                  <a:pt x="80010" y="236220"/>
                </a:cubicBezTo>
                <a:cubicBezTo>
                  <a:pt x="80010" y="322564"/>
                  <a:pt x="149885" y="392430"/>
                  <a:pt x="236220" y="392430"/>
                </a:cubicBezTo>
                <a:cubicBezTo>
                  <a:pt x="322564" y="392430"/>
                  <a:pt x="392430" y="322555"/>
                  <a:pt x="392430" y="236220"/>
                </a:cubicBezTo>
                <a:cubicBezTo>
                  <a:pt x="392430" y="228267"/>
                  <a:pt x="391239" y="220647"/>
                  <a:pt x="390096" y="213017"/>
                </a:cubicBezTo>
                <a:cubicBezTo>
                  <a:pt x="385439" y="212817"/>
                  <a:pt x="380800" y="212265"/>
                  <a:pt x="376371" y="210788"/>
                </a:cubicBezTo>
                <a:cubicBezTo>
                  <a:pt x="374352" y="210112"/>
                  <a:pt x="377342" y="211379"/>
                  <a:pt x="356664" y="202149"/>
                </a:cubicBezTo>
                <a:cubicBezTo>
                  <a:pt x="359759" y="213055"/>
                  <a:pt x="361950" y="224333"/>
                  <a:pt x="361950" y="236220"/>
                </a:cubicBezTo>
                <a:cubicBezTo>
                  <a:pt x="361950" y="305553"/>
                  <a:pt x="305552" y="361950"/>
                  <a:pt x="236220" y="361950"/>
                </a:cubicBezTo>
                <a:cubicBezTo>
                  <a:pt x="166888" y="361950"/>
                  <a:pt x="110490" y="305553"/>
                  <a:pt x="110490" y="236220"/>
                </a:cubicBezTo>
                <a:cubicBezTo>
                  <a:pt x="110490" y="166888"/>
                  <a:pt x="166888" y="110490"/>
                  <a:pt x="236220" y="110490"/>
                </a:cubicBezTo>
                <a:cubicBezTo>
                  <a:pt x="248107" y="110490"/>
                  <a:pt x="259385" y="112681"/>
                  <a:pt x="270291" y="115776"/>
                </a:cubicBezTo>
                <a:cubicBezTo>
                  <a:pt x="261061" y="95107"/>
                  <a:pt x="262328" y="98098"/>
                  <a:pt x="261652" y="96060"/>
                </a:cubicBezTo>
                <a:close/>
                <a:moveTo>
                  <a:pt x="236220" y="160020"/>
                </a:moveTo>
                <a:cubicBezTo>
                  <a:pt x="194205" y="160020"/>
                  <a:pt x="160020" y="194205"/>
                  <a:pt x="160020" y="236220"/>
                </a:cubicBezTo>
                <a:cubicBezTo>
                  <a:pt x="160020" y="278235"/>
                  <a:pt x="194205" y="312420"/>
                  <a:pt x="236220" y="312420"/>
                </a:cubicBezTo>
                <a:cubicBezTo>
                  <a:pt x="278235" y="312420"/>
                  <a:pt x="312420" y="278235"/>
                  <a:pt x="312420" y="236220"/>
                </a:cubicBezTo>
                <a:cubicBezTo>
                  <a:pt x="312420" y="232629"/>
                  <a:pt x="311839" y="229191"/>
                  <a:pt x="311363" y="225733"/>
                </a:cubicBezTo>
                <a:lnTo>
                  <a:pt x="268548" y="268548"/>
                </a:lnTo>
                <a:lnTo>
                  <a:pt x="268538" y="268538"/>
                </a:lnTo>
                <a:cubicBezTo>
                  <a:pt x="260252" y="276816"/>
                  <a:pt x="248822" y="281940"/>
                  <a:pt x="236220" y="281940"/>
                </a:cubicBezTo>
                <a:cubicBezTo>
                  <a:pt x="211007" y="281940"/>
                  <a:pt x="190500" y="261433"/>
                  <a:pt x="190500" y="236220"/>
                </a:cubicBezTo>
                <a:cubicBezTo>
                  <a:pt x="190500" y="223618"/>
                  <a:pt x="195624" y="212188"/>
                  <a:pt x="203902" y="203902"/>
                </a:cubicBezTo>
                <a:lnTo>
                  <a:pt x="203892" y="203892"/>
                </a:lnTo>
                <a:lnTo>
                  <a:pt x="246707" y="161077"/>
                </a:lnTo>
                <a:cubicBezTo>
                  <a:pt x="243249" y="160601"/>
                  <a:pt x="239811" y="160020"/>
                  <a:pt x="236220" y="160020"/>
                </a:cubicBezTo>
                <a:close/>
              </a:path>
            </a:pathLst>
          </a:custGeom>
          <a:solidFill>
            <a:srgbClr val="1E3E4E"/>
          </a:solidFill>
          <a:ln w="941" cap="flat">
            <a:noFill/>
            <a:prstDash val="solid"/>
            <a:miter/>
          </a:ln>
        </p:spPr>
        <p:txBody>
          <a:bodyPr rtlCol="0" anchor="ctr"/>
          <a:lstStyle/>
          <a:p>
            <a:endParaRPr lang="en-US" dirty="0"/>
          </a:p>
        </p:txBody>
      </p:sp>
    </p:spTree>
    <p:extLst>
      <p:ext uri="{BB962C8B-B14F-4D97-AF65-F5344CB8AC3E}">
        <p14:creationId xmlns:p14="http://schemas.microsoft.com/office/powerpoint/2010/main" val="35187970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Employee Motivation</a:t>
            </a:r>
          </a:p>
        </p:txBody>
      </p:sp>
      <p:sp>
        <p:nvSpPr>
          <p:cNvPr id="3" name="Text Placeholder 2"/>
          <p:cNvSpPr>
            <a:spLocks noGrp="1"/>
          </p:cNvSpPr>
          <p:nvPr>
            <p:ph idx="1"/>
          </p:nvPr>
        </p:nvSpPr>
        <p:spPr>
          <a:xfrm>
            <a:off x="1102658" y="1200823"/>
            <a:ext cx="10540477" cy="4688988"/>
          </a:xfrm>
        </p:spPr>
        <p:txBody>
          <a:bodyPr/>
          <a:lstStyle/>
          <a:p>
            <a:r>
              <a:rPr lang="en-US" dirty="0"/>
              <a:t>The old way:</a:t>
            </a:r>
          </a:p>
          <a:p>
            <a:pPr lvl="1"/>
            <a:r>
              <a:rPr lang="en-US" dirty="0"/>
              <a:t>Carrot and stick:</a:t>
            </a:r>
          </a:p>
          <a:p>
            <a:pPr lvl="2"/>
            <a:r>
              <a:rPr lang="en-US" dirty="0"/>
              <a:t>“You do good, you get a raise;</a:t>
            </a:r>
          </a:p>
          <a:p>
            <a:pPr lvl="2"/>
            <a:r>
              <a:rPr lang="en-US" dirty="0"/>
              <a:t>You do bad, you get fired”</a:t>
            </a:r>
          </a:p>
          <a:p>
            <a:r>
              <a:rPr lang="en-US" dirty="0"/>
              <a:t>The new way:</a:t>
            </a:r>
          </a:p>
          <a:p>
            <a:pPr lvl="1"/>
            <a:r>
              <a:rPr lang="en-US" dirty="0"/>
              <a:t>Still includes money at the lowest levels</a:t>
            </a:r>
          </a:p>
        </p:txBody>
      </p:sp>
      <p:sp>
        <p:nvSpPr>
          <p:cNvPr id="4" name="Footer Placeholder 3">
            <a:extLst>
              <a:ext uri="{FF2B5EF4-FFF2-40B4-BE49-F238E27FC236}">
                <a16:creationId xmlns:a16="http://schemas.microsoft.com/office/drawing/2014/main" id="{923C5E17-62F5-4034-B08E-6C7E26CB8667}"/>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BFCD6A10-AC68-4D6B-BDF0-BEDA621C4BA9}"/>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64</a:t>
            </a:fld>
            <a:endParaRPr lang="en-US" dirty="0"/>
          </a:p>
        </p:txBody>
      </p:sp>
    </p:spTree>
    <p:extLst>
      <p:ext uri="{BB962C8B-B14F-4D97-AF65-F5344CB8AC3E}">
        <p14:creationId xmlns:p14="http://schemas.microsoft.com/office/powerpoint/2010/main" val="669454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892A-9D11-D132-1C0D-E3BD8E51B15E}"/>
              </a:ext>
            </a:extLst>
          </p:cNvPr>
          <p:cNvSpPr>
            <a:spLocks noGrp="1"/>
          </p:cNvSpPr>
          <p:nvPr>
            <p:ph type="title"/>
          </p:nvPr>
        </p:nvSpPr>
        <p:spPr/>
        <p:txBody>
          <a:bodyPr/>
          <a:lstStyle/>
          <a:p>
            <a:r>
              <a:rPr lang="en-US" dirty="0"/>
              <a:t>Pandemic and Motivation</a:t>
            </a:r>
          </a:p>
        </p:txBody>
      </p:sp>
      <p:sp>
        <p:nvSpPr>
          <p:cNvPr id="3" name="Content Placeholder 2">
            <a:extLst>
              <a:ext uri="{FF2B5EF4-FFF2-40B4-BE49-F238E27FC236}">
                <a16:creationId xmlns:a16="http://schemas.microsoft.com/office/drawing/2014/main" id="{4D514F1C-9B2B-EBBD-4889-110609CFAF8A}"/>
              </a:ext>
            </a:extLst>
          </p:cNvPr>
          <p:cNvSpPr>
            <a:spLocks noGrp="1"/>
          </p:cNvSpPr>
          <p:nvPr>
            <p:ph idx="1"/>
          </p:nvPr>
        </p:nvSpPr>
        <p:spPr/>
        <p:txBody>
          <a:bodyPr/>
          <a:lstStyle/>
          <a:p>
            <a:r>
              <a:rPr lang="en-US" dirty="0"/>
              <a:t>Employees love to work from home</a:t>
            </a:r>
          </a:p>
          <a:p>
            <a:pPr lvl="1"/>
            <a:r>
              <a:rPr lang="en-US" dirty="0"/>
              <a:t>They discovered flexibility, autonomy, </a:t>
            </a:r>
          </a:p>
          <a:p>
            <a:r>
              <a:rPr lang="en-US" dirty="0"/>
              <a:t>Working at home situations do what to productivity</a:t>
            </a:r>
          </a:p>
          <a:p>
            <a:pPr lvl="1"/>
            <a:r>
              <a:rPr lang="en-US" dirty="0"/>
              <a:t>Increase?</a:t>
            </a:r>
          </a:p>
          <a:p>
            <a:pPr lvl="1"/>
            <a:r>
              <a:rPr lang="en-US" dirty="0"/>
              <a:t>Decrease?</a:t>
            </a:r>
          </a:p>
        </p:txBody>
      </p:sp>
      <p:sp>
        <p:nvSpPr>
          <p:cNvPr id="4" name="Footer Placeholder 3">
            <a:extLst>
              <a:ext uri="{FF2B5EF4-FFF2-40B4-BE49-F238E27FC236}">
                <a16:creationId xmlns:a16="http://schemas.microsoft.com/office/drawing/2014/main" id="{D4014E0B-36D6-9A5A-C368-013BFFA43CF5}"/>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B1652086-C61C-E49D-ADFD-EF5CC6A1FE11}"/>
              </a:ext>
            </a:extLst>
          </p:cNvPr>
          <p:cNvSpPr>
            <a:spLocks noGrp="1"/>
          </p:cNvSpPr>
          <p:nvPr>
            <p:ph type="sldNum" sz="quarter" idx="11"/>
          </p:nvPr>
        </p:nvSpPr>
        <p:spPr/>
        <p:txBody>
          <a:bodyPr/>
          <a:lstStyle/>
          <a:p>
            <a:fld id="{7AE61839-880C-8649-98DD-A1308C2AD748}" type="slidenum">
              <a:rPr lang="en-US" smtClean="0"/>
              <a:pPr/>
              <a:t>65</a:t>
            </a:fld>
            <a:endParaRPr lang="en-US" dirty="0"/>
          </a:p>
        </p:txBody>
      </p:sp>
    </p:spTree>
    <p:extLst>
      <p:ext uri="{BB962C8B-B14F-4D97-AF65-F5344CB8AC3E}">
        <p14:creationId xmlns:p14="http://schemas.microsoft.com/office/powerpoint/2010/main" val="2314256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D254-2A91-366C-CDDD-D8B36CB48912}"/>
              </a:ext>
            </a:extLst>
          </p:cNvPr>
          <p:cNvSpPr>
            <a:spLocks noGrp="1"/>
          </p:cNvSpPr>
          <p:nvPr>
            <p:ph type="title"/>
          </p:nvPr>
        </p:nvSpPr>
        <p:spPr/>
        <p:txBody>
          <a:bodyPr/>
          <a:lstStyle/>
          <a:p>
            <a:r>
              <a:rPr lang="en-US" dirty="0"/>
              <a:t>Compensation and Fairness</a:t>
            </a:r>
          </a:p>
        </p:txBody>
      </p:sp>
      <p:sp>
        <p:nvSpPr>
          <p:cNvPr id="3" name="Content Placeholder 2">
            <a:extLst>
              <a:ext uri="{FF2B5EF4-FFF2-40B4-BE49-F238E27FC236}">
                <a16:creationId xmlns:a16="http://schemas.microsoft.com/office/drawing/2014/main" id="{426F7FD1-0C41-5FA7-A73A-1ED857B0114F}"/>
              </a:ext>
            </a:extLst>
          </p:cNvPr>
          <p:cNvSpPr>
            <a:spLocks noGrp="1"/>
          </p:cNvSpPr>
          <p:nvPr>
            <p:ph idx="1"/>
          </p:nvPr>
        </p:nvSpPr>
        <p:spPr/>
        <p:txBody>
          <a:bodyPr/>
          <a:lstStyle/>
          <a:p>
            <a:r>
              <a:rPr lang="en-US" dirty="0"/>
              <a:t>Money is not the most important thing unless people connect it to how much the company values them. At this point it is more of an ego or acceptance need.</a:t>
            </a:r>
          </a:p>
        </p:txBody>
      </p:sp>
      <p:sp>
        <p:nvSpPr>
          <p:cNvPr id="4" name="Footer Placeholder 3">
            <a:extLst>
              <a:ext uri="{FF2B5EF4-FFF2-40B4-BE49-F238E27FC236}">
                <a16:creationId xmlns:a16="http://schemas.microsoft.com/office/drawing/2014/main" id="{C807A611-F247-FCE0-F566-7D73822DA965}"/>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168FF419-9DD6-EE7B-E034-2F29F2CF7BCC}"/>
              </a:ext>
            </a:extLst>
          </p:cNvPr>
          <p:cNvSpPr>
            <a:spLocks noGrp="1"/>
          </p:cNvSpPr>
          <p:nvPr>
            <p:ph type="sldNum" sz="quarter" idx="11"/>
          </p:nvPr>
        </p:nvSpPr>
        <p:spPr/>
        <p:txBody>
          <a:bodyPr/>
          <a:lstStyle/>
          <a:p>
            <a:fld id="{7AE61839-880C-8649-98DD-A1308C2AD748}" type="slidenum">
              <a:rPr lang="en-US" smtClean="0"/>
              <a:pPr/>
              <a:t>66</a:t>
            </a:fld>
            <a:endParaRPr lang="en-US" dirty="0"/>
          </a:p>
        </p:txBody>
      </p:sp>
    </p:spTree>
    <p:extLst>
      <p:ext uri="{BB962C8B-B14F-4D97-AF65-F5344CB8AC3E}">
        <p14:creationId xmlns:p14="http://schemas.microsoft.com/office/powerpoint/2010/main" val="554889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2735-476B-0429-34D5-6219AEE3F571}"/>
              </a:ext>
            </a:extLst>
          </p:cNvPr>
          <p:cNvSpPr>
            <a:spLocks noGrp="1"/>
          </p:cNvSpPr>
          <p:nvPr>
            <p:ph type="title"/>
          </p:nvPr>
        </p:nvSpPr>
        <p:spPr/>
        <p:txBody>
          <a:bodyPr/>
          <a:lstStyle/>
          <a:p>
            <a:r>
              <a:rPr lang="en-US" dirty="0"/>
              <a:t>Salary Administration and Cultures</a:t>
            </a:r>
          </a:p>
        </p:txBody>
      </p:sp>
      <p:sp>
        <p:nvSpPr>
          <p:cNvPr id="3" name="Content Placeholder 2">
            <a:extLst>
              <a:ext uri="{FF2B5EF4-FFF2-40B4-BE49-F238E27FC236}">
                <a16:creationId xmlns:a16="http://schemas.microsoft.com/office/drawing/2014/main" id="{57EB9FB3-6EAD-6386-9ABC-4AC1F7C0FC75}"/>
              </a:ext>
            </a:extLst>
          </p:cNvPr>
          <p:cNvSpPr>
            <a:spLocks noGrp="1"/>
          </p:cNvSpPr>
          <p:nvPr>
            <p:ph idx="1"/>
          </p:nvPr>
        </p:nvSpPr>
        <p:spPr/>
        <p:txBody>
          <a:bodyPr/>
          <a:lstStyle/>
          <a:p>
            <a:r>
              <a:rPr lang="en-US" dirty="0"/>
              <a:t>Power – set by the boss</a:t>
            </a:r>
          </a:p>
          <a:p>
            <a:r>
              <a:rPr lang="en-US" dirty="0"/>
              <a:t>Role – time in grade</a:t>
            </a:r>
          </a:p>
          <a:p>
            <a:r>
              <a:rPr lang="en-US" dirty="0"/>
              <a:t>Collaborative – Value to the organization</a:t>
            </a:r>
          </a:p>
        </p:txBody>
      </p:sp>
      <p:sp>
        <p:nvSpPr>
          <p:cNvPr id="4" name="Footer Placeholder 3">
            <a:extLst>
              <a:ext uri="{FF2B5EF4-FFF2-40B4-BE49-F238E27FC236}">
                <a16:creationId xmlns:a16="http://schemas.microsoft.com/office/drawing/2014/main" id="{10CC82D6-0883-BECC-EDD9-D28E814AB2A9}"/>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4ACD8BEC-C832-EDF1-22CB-DD8112BD140A}"/>
              </a:ext>
            </a:extLst>
          </p:cNvPr>
          <p:cNvSpPr>
            <a:spLocks noGrp="1"/>
          </p:cNvSpPr>
          <p:nvPr>
            <p:ph type="sldNum" sz="quarter" idx="11"/>
          </p:nvPr>
        </p:nvSpPr>
        <p:spPr/>
        <p:txBody>
          <a:bodyPr/>
          <a:lstStyle/>
          <a:p>
            <a:fld id="{7AE61839-880C-8649-98DD-A1308C2AD748}" type="slidenum">
              <a:rPr lang="en-US" smtClean="0"/>
              <a:pPr/>
              <a:t>67</a:t>
            </a:fld>
            <a:endParaRPr lang="en-US" dirty="0"/>
          </a:p>
        </p:txBody>
      </p:sp>
    </p:spTree>
    <p:extLst>
      <p:ext uri="{BB962C8B-B14F-4D97-AF65-F5344CB8AC3E}">
        <p14:creationId xmlns:p14="http://schemas.microsoft.com/office/powerpoint/2010/main" val="3915332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D0EE-4B20-BC4E-98BC-368696A5170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70D4DEF0-0279-81D4-F53F-8ADCB2E6D571}"/>
              </a:ext>
            </a:extLst>
          </p:cNvPr>
          <p:cNvSpPr>
            <a:spLocks noGrp="1"/>
          </p:cNvSpPr>
          <p:nvPr>
            <p:ph idx="1"/>
          </p:nvPr>
        </p:nvSpPr>
        <p:spPr/>
        <p:txBody>
          <a:bodyPr>
            <a:noAutofit/>
          </a:bodyPr>
          <a:lstStyle/>
          <a:p>
            <a:pPr marL="0" indent="0">
              <a:buNone/>
            </a:pPr>
            <a:r>
              <a:rPr lang="en-US" sz="2400" dirty="0"/>
              <a:t>Two women work in the same department for the same organization. Susan is 46 years old, has had 15 years’ experience in the organization, and has a master’s degree. She would be rated a “good” employee; however, sometimes fellow employees complain about her negative attitude. Her immediate supervisor says that she does an adequate job, but seldom volunteers for additional responsibility or work.</a:t>
            </a:r>
          </a:p>
          <a:p>
            <a:pPr marL="0" indent="0">
              <a:buNone/>
            </a:pPr>
            <a:r>
              <a:rPr lang="en-US" sz="2400" dirty="0"/>
              <a:t>Ann has essentially the same job as Susan. She is 30 years old, has an undergraduate degree, and has seven years’ experience with the organization. She would be described as an “excellent” employee with great support from everyone on the staff. They especially enjoy her positive attitude and willingness to pitch in and help. Her immediate supervisor praises her attitude as well as her productivity.</a:t>
            </a:r>
          </a:p>
          <a:p>
            <a:pPr marL="0" indent="0">
              <a:buNone/>
            </a:pPr>
            <a:r>
              <a:rPr lang="en-US" sz="2400" dirty="0"/>
              <a:t>In your opinion, who should be making a higher total compensation? How would you describe “fair” salary administration in this situation? </a:t>
            </a:r>
          </a:p>
        </p:txBody>
      </p:sp>
      <p:sp>
        <p:nvSpPr>
          <p:cNvPr id="4" name="Footer Placeholder 3">
            <a:extLst>
              <a:ext uri="{FF2B5EF4-FFF2-40B4-BE49-F238E27FC236}">
                <a16:creationId xmlns:a16="http://schemas.microsoft.com/office/drawing/2014/main" id="{46D58648-6A2A-8C36-FB00-61671E92D747}"/>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FA4674F2-CA4E-62BC-F731-2E7442E7B0F2}"/>
              </a:ext>
            </a:extLst>
          </p:cNvPr>
          <p:cNvSpPr>
            <a:spLocks noGrp="1"/>
          </p:cNvSpPr>
          <p:nvPr>
            <p:ph type="sldNum" sz="quarter" idx="11"/>
          </p:nvPr>
        </p:nvSpPr>
        <p:spPr/>
        <p:txBody>
          <a:bodyPr/>
          <a:lstStyle/>
          <a:p>
            <a:fld id="{7AE61839-880C-8649-98DD-A1308C2AD748}" type="slidenum">
              <a:rPr lang="en-US" smtClean="0"/>
              <a:pPr/>
              <a:t>68</a:t>
            </a:fld>
            <a:endParaRPr lang="en-US" dirty="0"/>
          </a:p>
        </p:txBody>
      </p:sp>
    </p:spTree>
    <p:extLst>
      <p:ext uri="{BB962C8B-B14F-4D97-AF65-F5344CB8AC3E}">
        <p14:creationId xmlns:p14="http://schemas.microsoft.com/office/powerpoint/2010/main" val="2844398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A662591-6953-4CBC-BDC5-1EAE007F0E85}"/>
              </a:ext>
            </a:extLst>
          </p:cNvPr>
          <p:cNvSpPr>
            <a:spLocks noGrp="1"/>
          </p:cNvSpPr>
          <p:nvPr>
            <p:ph type="ftr" sz="quarter" idx="10"/>
          </p:nvPr>
        </p:nvSpPr>
        <p:spPr>
          <a:xfrm>
            <a:off x="515815" y="6431710"/>
            <a:ext cx="1925459" cy="365125"/>
          </a:xfrm>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3538D4EE-0AD8-42D2-BE0A-16A67F92BFAD}"/>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69</a:t>
            </a:fld>
            <a:endParaRPr lang="en-US" dirty="0"/>
          </a:p>
        </p:txBody>
      </p:sp>
      <p:sp>
        <p:nvSpPr>
          <p:cNvPr id="2" name="Title 1"/>
          <p:cNvSpPr>
            <a:spLocks noGrp="1"/>
          </p:cNvSpPr>
          <p:nvPr>
            <p:ph type="title"/>
          </p:nvPr>
        </p:nvSpPr>
        <p:spPr>
          <a:xfrm>
            <a:off x="925830" y="337559"/>
            <a:ext cx="10744200" cy="565412"/>
          </a:xfrm>
        </p:spPr>
        <p:txBody>
          <a:bodyPr/>
          <a:lstStyle/>
          <a:p>
            <a:r>
              <a:rPr lang="en-US" dirty="0"/>
              <a:t>Gain Share Systems</a:t>
            </a:r>
          </a:p>
        </p:txBody>
      </p:sp>
      <p:pic>
        <p:nvPicPr>
          <p:cNvPr id="4" name="Picture 3"/>
          <p:cNvPicPr>
            <a:picLocks noChangeAspect="1"/>
          </p:cNvPicPr>
          <p:nvPr/>
        </p:nvPicPr>
        <p:blipFill>
          <a:blip r:embed="rId2"/>
          <a:stretch>
            <a:fillRect/>
          </a:stretch>
        </p:blipFill>
        <p:spPr>
          <a:xfrm>
            <a:off x="1943100" y="1181100"/>
            <a:ext cx="8305800" cy="4495800"/>
          </a:xfrm>
          <a:prstGeom prst="rect">
            <a:avLst/>
          </a:prstGeom>
        </p:spPr>
      </p:pic>
    </p:spTree>
    <p:extLst>
      <p:ext uri="{BB962C8B-B14F-4D97-AF65-F5344CB8AC3E}">
        <p14:creationId xmlns:p14="http://schemas.microsoft.com/office/powerpoint/2010/main" val="353875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Won’t Cover All</a:t>
            </a:r>
          </a:p>
        </p:txBody>
      </p:sp>
      <p:sp>
        <p:nvSpPr>
          <p:cNvPr id="3" name="Text Placeholder 2"/>
          <p:cNvSpPr>
            <a:spLocks noGrp="1"/>
          </p:cNvSpPr>
          <p:nvPr>
            <p:ph idx="1"/>
          </p:nvPr>
        </p:nvSpPr>
        <p:spPr/>
        <p:txBody>
          <a:bodyPr/>
          <a:lstStyle/>
          <a:p>
            <a:r>
              <a:rPr lang="en-US" dirty="0"/>
              <a:t>Far more material included in the materials than we can ever cover in an 4-hr. program</a:t>
            </a:r>
          </a:p>
          <a:p>
            <a:r>
              <a:rPr lang="en-US" dirty="0"/>
              <a:t>Great reference materials to take home</a:t>
            </a:r>
          </a:p>
          <a:p>
            <a:r>
              <a:rPr lang="en-US" dirty="0"/>
              <a:t>Speak up if you want to delve more deeply into any one area</a:t>
            </a:r>
          </a:p>
          <a:p>
            <a:pPr lvl="1"/>
            <a:r>
              <a:rPr lang="en-US" dirty="0"/>
              <a:t>Otherwise we will go through with flexibility according to discussion</a:t>
            </a:r>
          </a:p>
        </p:txBody>
      </p:sp>
      <p:sp>
        <p:nvSpPr>
          <p:cNvPr id="6" name="Footer Placeholder 5">
            <a:extLst>
              <a:ext uri="{FF2B5EF4-FFF2-40B4-BE49-F238E27FC236}">
                <a16:creationId xmlns:a16="http://schemas.microsoft.com/office/drawing/2014/main" id="{151EEAE1-FE7D-4FA9-9814-A3C058F912FF}"/>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178C2070-B676-4FDD-8DBD-B623436DC54D}"/>
              </a:ext>
            </a:extLst>
          </p:cNvPr>
          <p:cNvSpPr>
            <a:spLocks noGrp="1"/>
          </p:cNvSpPr>
          <p:nvPr>
            <p:ph type="sldNum" sz="quarter" idx="11"/>
          </p:nvPr>
        </p:nvSpPr>
        <p:spPr/>
        <p:txBody>
          <a:bodyPr/>
          <a:lstStyle/>
          <a:p>
            <a:fld id="{546F56E8-67C7-F84E-9739-0190A6DE6D35}" type="slidenum">
              <a:rPr lang="en-US" smtClean="0"/>
              <a:pPr/>
              <a:t>7</a:t>
            </a:fld>
            <a:endParaRPr lang="en-US" dirty="0"/>
          </a:p>
        </p:txBody>
      </p:sp>
    </p:spTree>
    <p:extLst>
      <p:ext uri="{BB962C8B-B14F-4D97-AF65-F5344CB8AC3E}">
        <p14:creationId xmlns:p14="http://schemas.microsoft.com/office/powerpoint/2010/main" val="2770043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“Drive” BY Henry Pink</a:t>
            </a:r>
          </a:p>
        </p:txBody>
      </p:sp>
      <p:sp>
        <p:nvSpPr>
          <p:cNvPr id="3" name="Text Placeholder 2"/>
          <p:cNvSpPr>
            <a:spLocks noGrp="1"/>
          </p:cNvSpPr>
          <p:nvPr>
            <p:ph idx="1"/>
          </p:nvPr>
        </p:nvSpPr>
        <p:spPr>
          <a:xfrm>
            <a:off x="1102658" y="1200823"/>
            <a:ext cx="10540477" cy="4688988"/>
          </a:xfrm>
        </p:spPr>
        <p:txBody>
          <a:bodyPr/>
          <a:lstStyle/>
          <a:p>
            <a:r>
              <a:rPr lang="en-US" dirty="0"/>
              <a:t>Autonomy</a:t>
            </a:r>
          </a:p>
          <a:p>
            <a:r>
              <a:rPr lang="en-US" dirty="0"/>
              <a:t>Mastery</a:t>
            </a:r>
          </a:p>
          <a:p>
            <a:r>
              <a:rPr lang="en-US" dirty="0"/>
              <a:t>Relevance</a:t>
            </a:r>
          </a:p>
          <a:p>
            <a:endParaRPr lang="en-US" dirty="0"/>
          </a:p>
          <a:p>
            <a:endParaRPr lang="en-US" dirty="0"/>
          </a:p>
        </p:txBody>
      </p:sp>
      <p:sp>
        <p:nvSpPr>
          <p:cNvPr id="4" name="Footer Placeholder 3">
            <a:extLst>
              <a:ext uri="{FF2B5EF4-FFF2-40B4-BE49-F238E27FC236}">
                <a16:creationId xmlns:a16="http://schemas.microsoft.com/office/drawing/2014/main" id="{8FC80F63-E24C-4B23-BEDF-94AAC0CECC1A}"/>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6733E9A0-0B5A-4426-A562-7411158D4C19}"/>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70</a:t>
            </a:fld>
            <a:endParaRPr lang="en-US" dirty="0"/>
          </a:p>
        </p:txBody>
      </p:sp>
    </p:spTree>
    <p:extLst>
      <p:ext uri="{BB962C8B-B14F-4D97-AF65-F5344CB8AC3E}">
        <p14:creationId xmlns:p14="http://schemas.microsoft.com/office/powerpoint/2010/main" val="2125349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A222-6FC0-E131-B05E-90CC0897E18D}"/>
              </a:ext>
            </a:extLst>
          </p:cNvPr>
          <p:cNvSpPr>
            <a:spLocks noGrp="1"/>
          </p:cNvSpPr>
          <p:nvPr>
            <p:ph type="title"/>
          </p:nvPr>
        </p:nvSpPr>
        <p:spPr/>
        <p:txBody>
          <a:bodyPr/>
          <a:lstStyle/>
          <a:p>
            <a:r>
              <a:rPr lang="en-US" dirty="0"/>
              <a:t>Autonomy</a:t>
            </a:r>
          </a:p>
        </p:txBody>
      </p:sp>
      <p:sp>
        <p:nvSpPr>
          <p:cNvPr id="3" name="Content Placeholder 2">
            <a:extLst>
              <a:ext uri="{FF2B5EF4-FFF2-40B4-BE49-F238E27FC236}">
                <a16:creationId xmlns:a16="http://schemas.microsoft.com/office/drawing/2014/main" id="{242DD264-9B22-D63C-53AB-BC0B10F0B7C8}"/>
              </a:ext>
            </a:extLst>
          </p:cNvPr>
          <p:cNvSpPr>
            <a:spLocks noGrp="1"/>
          </p:cNvSpPr>
          <p:nvPr>
            <p:ph idx="1"/>
          </p:nvPr>
        </p:nvSpPr>
        <p:spPr/>
        <p:txBody>
          <a:bodyPr/>
          <a:lstStyle/>
          <a:p>
            <a:r>
              <a:rPr lang="en-US" dirty="0"/>
              <a:t>Pay people to do work, not put in time</a:t>
            </a:r>
          </a:p>
          <a:p>
            <a:pPr lvl="1"/>
            <a:r>
              <a:rPr lang="en-US" dirty="0"/>
              <a:t>Central theme of google</a:t>
            </a:r>
          </a:p>
          <a:p>
            <a:r>
              <a:rPr lang="en-US" dirty="0"/>
              <a:t>Opposite of micromanagement</a:t>
            </a:r>
          </a:p>
          <a:p>
            <a:r>
              <a:rPr lang="en-US" dirty="0"/>
              <a:t>Working from home</a:t>
            </a:r>
          </a:p>
          <a:p>
            <a:pPr lvl="1"/>
            <a:r>
              <a:rPr lang="en-US" dirty="0"/>
              <a:t>No program is charting computer time</a:t>
            </a:r>
          </a:p>
          <a:p>
            <a:r>
              <a:rPr lang="en-US" dirty="0"/>
              <a:t>Metrics needed to follow results</a:t>
            </a:r>
          </a:p>
          <a:p>
            <a:endParaRPr lang="en-US" dirty="0"/>
          </a:p>
        </p:txBody>
      </p:sp>
      <p:sp>
        <p:nvSpPr>
          <p:cNvPr id="4" name="Footer Placeholder 3">
            <a:extLst>
              <a:ext uri="{FF2B5EF4-FFF2-40B4-BE49-F238E27FC236}">
                <a16:creationId xmlns:a16="http://schemas.microsoft.com/office/drawing/2014/main" id="{7BC02AF1-AECF-9840-6F5C-EE7E85A194BA}"/>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C20FE4B0-20BD-531A-12F2-FC2796BF96E4}"/>
              </a:ext>
            </a:extLst>
          </p:cNvPr>
          <p:cNvSpPr>
            <a:spLocks noGrp="1"/>
          </p:cNvSpPr>
          <p:nvPr>
            <p:ph type="sldNum" sz="quarter" idx="11"/>
          </p:nvPr>
        </p:nvSpPr>
        <p:spPr/>
        <p:txBody>
          <a:bodyPr/>
          <a:lstStyle/>
          <a:p>
            <a:fld id="{7AE61839-880C-8649-98DD-A1308C2AD748}" type="slidenum">
              <a:rPr lang="en-US" smtClean="0"/>
              <a:pPr/>
              <a:t>71</a:t>
            </a:fld>
            <a:endParaRPr lang="en-US" dirty="0"/>
          </a:p>
        </p:txBody>
      </p:sp>
    </p:spTree>
    <p:extLst>
      <p:ext uri="{BB962C8B-B14F-4D97-AF65-F5344CB8AC3E}">
        <p14:creationId xmlns:p14="http://schemas.microsoft.com/office/powerpoint/2010/main" val="2515253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83DD-1777-0009-1F27-9F8A54D0453F}"/>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374C6E21-7F43-0968-3C70-FE55B627BF44}"/>
              </a:ext>
            </a:extLst>
          </p:cNvPr>
          <p:cNvSpPr>
            <a:spLocks noGrp="1"/>
          </p:cNvSpPr>
          <p:nvPr>
            <p:ph idx="1"/>
          </p:nvPr>
        </p:nvSpPr>
        <p:spPr/>
        <p:txBody>
          <a:bodyPr/>
          <a:lstStyle/>
          <a:p>
            <a:r>
              <a:rPr lang="en-US" dirty="0"/>
              <a:t>Think of some ways to increase autonomy in your department</a:t>
            </a:r>
          </a:p>
        </p:txBody>
      </p:sp>
      <p:sp>
        <p:nvSpPr>
          <p:cNvPr id="4" name="Footer Placeholder 3">
            <a:extLst>
              <a:ext uri="{FF2B5EF4-FFF2-40B4-BE49-F238E27FC236}">
                <a16:creationId xmlns:a16="http://schemas.microsoft.com/office/drawing/2014/main" id="{19872A57-A6C7-8ACC-585A-11D909BFF302}"/>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82CF5C16-21D6-3866-7F37-7562E0F4F8FB}"/>
              </a:ext>
            </a:extLst>
          </p:cNvPr>
          <p:cNvSpPr>
            <a:spLocks noGrp="1"/>
          </p:cNvSpPr>
          <p:nvPr>
            <p:ph type="sldNum" sz="quarter" idx="11"/>
          </p:nvPr>
        </p:nvSpPr>
        <p:spPr/>
        <p:txBody>
          <a:bodyPr/>
          <a:lstStyle/>
          <a:p>
            <a:fld id="{7AE61839-880C-8649-98DD-A1308C2AD748}" type="slidenum">
              <a:rPr lang="en-US" smtClean="0"/>
              <a:pPr/>
              <a:t>72</a:t>
            </a:fld>
            <a:endParaRPr lang="en-US" dirty="0"/>
          </a:p>
        </p:txBody>
      </p:sp>
    </p:spTree>
    <p:extLst>
      <p:ext uri="{BB962C8B-B14F-4D97-AF65-F5344CB8AC3E}">
        <p14:creationId xmlns:p14="http://schemas.microsoft.com/office/powerpoint/2010/main" val="3244189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181A-D7F5-3FB0-CCCD-E57430DFE60D}"/>
              </a:ext>
            </a:extLst>
          </p:cNvPr>
          <p:cNvSpPr>
            <a:spLocks noGrp="1"/>
          </p:cNvSpPr>
          <p:nvPr>
            <p:ph type="title"/>
          </p:nvPr>
        </p:nvSpPr>
        <p:spPr/>
        <p:txBody>
          <a:bodyPr/>
          <a:lstStyle/>
          <a:p>
            <a:r>
              <a:rPr lang="en-US" dirty="0"/>
              <a:t>Mastery</a:t>
            </a:r>
          </a:p>
        </p:txBody>
      </p:sp>
      <p:sp>
        <p:nvSpPr>
          <p:cNvPr id="3" name="Content Placeholder 2">
            <a:extLst>
              <a:ext uri="{FF2B5EF4-FFF2-40B4-BE49-F238E27FC236}">
                <a16:creationId xmlns:a16="http://schemas.microsoft.com/office/drawing/2014/main" id="{8CDE9625-D659-2E7E-36AE-BEB99C18B6A5}"/>
              </a:ext>
            </a:extLst>
          </p:cNvPr>
          <p:cNvSpPr>
            <a:spLocks noGrp="1"/>
          </p:cNvSpPr>
          <p:nvPr>
            <p:ph idx="1"/>
          </p:nvPr>
        </p:nvSpPr>
        <p:spPr/>
        <p:txBody>
          <a:bodyPr/>
          <a:lstStyle/>
          <a:p>
            <a:r>
              <a:rPr lang="en-US" dirty="0"/>
              <a:t>People want to improve</a:t>
            </a:r>
          </a:p>
          <a:p>
            <a:pPr lvl="1"/>
            <a:r>
              <a:rPr lang="en-US" dirty="0"/>
              <a:t>Education</a:t>
            </a:r>
          </a:p>
          <a:p>
            <a:pPr lvl="1"/>
            <a:r>
              <a:rPr lang="en-US" dirty="0"/>
              <a:t>Read books</a:t>
            </a:r>
          </a:p>
          <a:p>
            <a:pPr lvl="1"/>
            <a:r>
              <a:rPr lang="en-US" dirty="0"/>
              <a:t>Creativity</a:t>
            </a:r>
          </a:p>
          <a:p>
            <a:pPr lvl="2"/>
            <a:r>
              <a:rPr lang="en-US" dirty="0"/>
              <a:t>Make mistakes</a:t>
            </a:r>
          </a:p>
          <a:p>
            <a:pPr lvl="1"/>
            <a:endParaRPr lang="en-US" dirty="0"/>
          </a:p>
        </p:txBody>
      </p:sp>
      <p:sp>
        <p:nvSpPr>
          <p:cNvPr id="4" name="Footer Placeholder 3">
            <a:extLst>
              <a:ext uri="{FF2B5EF4-FFF2-40B4-BE49-F238E27FC236}">
                <a16:creationId xmlns:a16="http://schemas.microsoft.com/office/drawing/2014/main" id="{35984B7C-BB5C-5243-588F-BDEC67097006}"/>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A551CC76-FD33-FF3F-9F8F-7649B470E564}"/>
              </a:ext>
            </a:extLst>
          </p:cNvPr>
          <p:cNvSpPr>
            <a:spLocks noGrp="1"/>
          </p:cNvSpPr>
          <p:nvPr>
            <p:ph type="sldNum" sz="quarter" idx="11"/>
          </p:nvPr>
        </p:nvSpPr>
        <p:spPr/>
        <p:txBody>
          <a:bodyPr/>
          <a:lstStyle/>
          <a:p>
            <a:fld id="{7AE61839-880C-8649-98DD-A1308C2AD748}" type="slidenum">
              <a:rPr lang="en-US" smtClean="0"/>
              <a:pPr/>
              <a:t>73</a:t>
            </a:fld>
            <a:endParaRPr lang="en-US" dirty="0"/>
          </a:p>
        </p:txBody>
      </p:sp>
    </p:spTree>
    <p:extLst>
      <p:ext uri="{BB962C8B-B14F-4D97-AF65-F5344CB8AC3E}">
        <p14:creationId xmlns:p14="http://schemas.microsoft.com/office/powerpoint/2010/main" val="1460847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166B-1E70-67AE-ABEA-1C442E6A7633}"/>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57060673-DA56-9067-832E-EF3CF893E1AA}"/>
              </a:ext>
            </a:extLst>
          </p:cNvPr>
          <p:cNvSpPr>
            <a:spLocks noGrp="1"/>
          </p:cNvSpPr>
          <p:nvPr>
            <p:ph idx="1"/>
          </p:nvPr>
        </p:nvSpPr>
        <p:spPr/>
        <p:txBody>
          <a:bodyPr/>
          <a:lstStyle/>
          <a:p>
            <a:r>
              <a:rPr lang="en-US" dirty="0"/>
              <a:t>What are some things that your company can do to increase mastery?</a:t>
            </a:r>
          </a:p>
        </p:txBody>
      </p:sp>
      <p:sp>
        <p:nvSpPr>
          <p:cNvPr id="4" name="Footer Placeholder 3">
            <a:extLst>
              <a:ext uri="{FF2B5EF4-FFF2-40B4-BE49-F238E27FC236}">
                <a16:creationId xmlns:a16="http://schemas.microsoft.com/office/drawing/2014/main" id="{9D083901-0004-3650-8FEB-EFEF51570F3A}"/>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23CA553E-7E6F-4AE5-4E4F-47A8E6269B15}"/>
              </a:ext>
            </a:extLst>
          </p:cNvPr>
          <p:cNvSpPr>
            <a:spLocks noGrp="1"/>
          </p:cNvSpPr>
          <p:nvPr>
            <p:ph type="sldNum" sz="quarter" idx="11"/>
          </p:nvPr>
        </p:nvSpPr>
        <p:spPr/>
        <p:txBody>
          <a:bodyPr/>
          <a:lstStyle/>
          <a:p>
            <a:fld id="{7AE61839-880C-8649-98DD-A1308C2AD748}" type="slidenum">
              <a:rPr lang="en-US" smtClean="0"/>
              <a:pPr/>
              <a:t>74</a:t>
            </a:fld>
            <a:endParaRPr lang="en-US" dirty="0"/>
          </a:p>
        </p:txBody>
      </p:sp>
    </p:spTree>
    <p:extLst>
      <p:ext uri="{BB962C8B-B14F-4D97-AF65-F5344CB8AC3E}">
        <p14:creationId xmlns:p14="http://schemas.microsoft.com/office/powerpoint/2010/main" val="667638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7DE3-0F55-4C03-0CF8-1E7AD2BF2644}"/>
              </a:ext>
            </a:extLst>
          </p:cNvPr>
          <p:cNvSpPr>
            <a:spLocks noGrp="1"/>
          </p:cNvSpPr>
          <p:nvPr>
            <p:ph type="title"/>
          </p:nvPr>
        </p:nvSpPr>
        <p:spPr/>
        <p:txBody>
          <a:bodyPr/>
          <a:lstStyle/>
          <a:p>
            <a:r>
              <a:rPr lang="en-US" dirty="0"/>
              <a:t>Relevance</a:t>
            </a:r>
          </a:p>
        </p:txBody>
      </p:sp>
      <p:sp>
        <p:nvSpPr>
          <p:cNvPr id="3" name="Content Placeholder 2">
            <a:extLst>
              <a:ext uri="{FF2B5EF4-FFF2-40B4-BE49-F238E27FC236}">
                <a16:creationId xmlns:a16="http://schemas.microsoft.com/office/drawing/2014/main" id="{C7E2B210-D849-BFC4-F6BA-CE2A15A538D2}"/>
              </a:ext>
            </a:extLst>
          </p:cNvPr>
          <p:cNvSpPr>
            <a:spLocks noGrp="1"/>
          </p:cNvSpPr>
          <p:nvPr>
            <p:ph idx="1"/>
          </p:nvPr>
        </p:nvSpPr>
        <p:spPr/>
        <p:txBody>
          <a:bodyPr/>
          <a:lstStyle/>
          <a:p>
            <a:r>
              <a:rPr lang="en-US" dirty="0"/>
              <a:t>What I do is important</a:t>
            </a:r>
          </a:p>
          <a:p>
            <a:pPr lvl="1"/>
            <a:r>
              <a:rPr lang="en-US" dirty="0"/>
              <a:t>Especially important to younger people</a:t>
            </a:r>
          </a:p>
          <a:p>
            <a:pPr lvl="1"/>
            <a:r>
              <a:rPr lang="en-US" dirty="0"/>
              <a:t>Allow employees company time for volunteer work</a:t>
            </a:r>
          </a:p>
          <a:p>
            <a:pPr lvl="1"/>
            <a:endParaRPr lang="en-US" dirty="0"/>
          </a:p>
        </p:txBody>
      </p:sp>
      <p:sp>
        <p:nvSpPr>
          <p:cNvPr id="4" name="Footer Placeholder 3">
            <a:extLst>
              <a:ext uri="{FF2B5EF4-FFF2-40B4-BE49-F238E27FC236}">
                <a16:creationId xmlns:a16="http://schemas.microsoft.com/office/drawing/2014/main" id="{123DE1AD-17DE-A7C0-54BC-36D047F5FD97}"/>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958FB419-9E71-12FC-EB9E-E700BB1FA492}"/>
              </a:ext>
            </a:extLst>
          </p:cNvPr>
          <p:cNvSpPr>
            <a:spLocks noGrp="1"/>
          </p:cNvSpPr>
          <p:nvPr>
            <p:ph type="sldNum" sz="quarter" idx="11"/>
          </p:nvPr>
        </p:nvSpPr>
        <p:spPr/>
        <p:txBody>
          <a:bodyPr/>
          <a:lstStyle/>
          <a:p>
            <a:fld id="{7AE61839-880C-8649-98DD-A1308C2AD748}" type="slidenum">
              <a:rPr lang="en-US" smtClean="0"/>
              <a:pPr/>
              <a:t>75</a:t>
            </a:fld>
            <a:endParaRPr lang="en-US" dirty="0"/>
          </a:p>
        </p:txBody>
      </p:sp>
    </p:spTree>
    <p:extLst>
      <p:ext uri="{BB962C8B-B14F-4D97-AF65-F5344CB8AC3E}">
        <p14:creationId xmlns:p14="http://schemas.microsoft.com/office/powerpoint/2010/main" val="3144388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5EC4-7950-519E-84FE-4AD4B95717D3}"/>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76A24DC5-8CE0-3997-C12C-17DC222F9F16}"/>
              </a:ext>
            </a:extLst>
          </p:cNvPr>
          <p:cNvSpPr>
            <a:spLocks noGrp="1"/>
          </p:cNvSpPr>
          <p:nvPr>
            <p:ph idx="1"/>
          </p:nvPr>
        </p:nvSpPr>
        <p:spPr/>
        <p:txBody>
          <a:bodyPr/>
          <a:lstStyle/>
          <a:p>
            <a:r>
              <a:rPr lang="en-US" dirty="0"/>
              <a:t>What policies can be put in place in your company to increase relevance?</a:t>
            </a:r>
          </a:p>
        </p:txBody>
      </p:sp>
      <p:sp>
        <p:nvSpPr>
          <p:cNvPr id="4" name="Footer Placeholder 3">
            <a:extLst>
              <a:ext uri="{FF2B5EF4-FFF2-40B4-BE49-F238E27FC236}">
                <a16:creationId xmlns:a16="http://schemas.microsoft.com/office/drawing/2014/main" id="{7E117562-A4D2-BC1E-FC5B-78FBF5D66B52}"/>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8A399B3C-CAD4-D308-8E49-0ADE3CF7BFB2}"/>
              </a:ext>
            </a:extLst>
          </p:cNvPr>
          <p:cNvSpPr>
            <a:spLocks noGrp="1"/>
          </p:cNvSpPr>
          <p:nvPr>
            <p:ph type="sldNum" sz="quarter" idx="11"/>
          </p:nvPr>
        </p:nvSpPr>
        <p:spPr/>
        <p:txBody>
          <a:bodyPr/>
          <a:lstStyle/>
          <a:p>
            <a:fld id="{7AE61839-880C-8649-98DD-A1308C2AD748}" type="slidenum">
              <a:rPr lang="en-US" smtClean="0"/>
              <a:pPr/>
              <a:t>76</a:t>
            </a:fld>
            <a:endParaRPr lang="en-US" dirty="0"/>
          </a:p>
        </p:txBody>
      </p:sp>
    </p:spTree>
    <p:extLst>
      <p:ext uri="{BB962C8B-B14F-4D97-AF65-F5344CB8AC3E}">
        <p14:creationId xmlns:p14="http://schemas.microsoft.com/office/powerpoint/2010/main" val="3705992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B27C-D522-FC6F-AEAC-2ABAA918B8AD}"/>
              </a:ext>
            </a:extLst>
          </p:cNvPr>
          <p:cNvSpPr>
            <a:spLocks noGrp="1"/>
          </p:cNvSpPr>
          <p:nvPr>
            <p:ph type="title"/>
          </p:nvPr>
        </p:nvSpPr>
        <p:spPr/>
        <p:txBody>
          <a:bodyPr/>
          <a:lstStyle/>
          <a:p>
            <a:r>
              <a:rPr lang="en-US" dirty="0"/>
              <a:t>Empowerment</a:t>
            </a:r>
          </a:p>
        </p:txBody>
      </p:sp>
      <p:sp>
        <p:nvSpPr>
          <p:cNvPr id="3" name="Content Placeholder 2">
            <a:extLst>
              <a:ext uri="{FF2B5EF4-FFF2-40B4-BE49-F238E27FC236}">
                <a16:creationId xmlns:a16="http://schemas.microsoft.com/office/drawing/2014/main" id="{CE5B17E0-A6FD-D25B-29E4-CB0FEB041870}"/>
              </a:ext>
            </a:extLst>
          </p:cNvPr>
          <p:cNvSpPr>
            <a:spLocks noGrp="1"/>
          </p:cNvSpPr>
          <p:nvPr>
            <p:ph idx="1"/>
          </p:nvPr>
        </p:nvSpPr>
        <p:spPr/>
        <p:txBody>
          <a:bodyPr>
            <a:normAutofit/>
          </a:bodyPr>
          <a:lstStyle/>
          <a:p>
            <a:r>
              <a:rPr lang="en-US" dirty="0">
                <a:effectLst/>
                <a:ea typeface="Times New Roman" panose="02020603050405020304" pitchFamily="18" charset="0"/>
              </a:rPr>
              <a:t>Empowerment is defined as the giving or delegation of power or authority</a:t>
            </a:r>
            <a:r>
              <a:rPr lang="en-US" dirty="0">
                <a:effectLst/>
              </a:rPr>
              <a:t> </a:t>
            </a:r>
          </a:p>
          <a:p>
            <a:endParaRPr lang="en-US" dirty="0"/>
          </a:p>
          <a:p>
            <a:r>
              <a:rPr lang="en-US" dirty="0"/>
              <a:t>Empowerment and culture</a:t>
            </a:r>
          </a:p>
          <a:p>
            <a:pPr lvl="1"/>
            <a:r>
              <a:rPr lang="en-US" dirty="0"/>
              <a:t>Power</a:t>
            </a:r>
          </a:p>
          <a:p>
            <a:pPr lvl="1"/>
            <a:r>
              <a:rPr lang="en-US" dirty="0"/>
              <a:t>Role</a:t>
            </a:r>
          </a:p>
          <a:p>
            <a:pPr lvl="1"/>
            <a:r>
              <a:rPr lang="en-US" dirty="0"/>
              <a:t>Collaborative</a:t>
            </a:r>
          </a:p>
        </p:txBody>
      </p:sp>
      <p:sp>
        <p:nvSpPr>
          <p:cNvPr id="4" name="Footer Placeholder 3">
            <a:extLst>
              <a:ext uri="{FF2B5EF4-FFF2-40B4-BE49-F238E27FC236}">
                <a16:creationId xmlns:a16="http://schemas.microsoft.com/office/drawing/2014/main" id="{D5A29879-930A-362D-5E2F-E4144FE20F99}"/>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EBEA0C64-9205-9782-27D3-E1581393685C}"/>
              </a:ext>
            </a:extLst>
          </p:cNvPr>
          <p:cNvSpPr>
            <a:spLocks noGrp="1"/>
          </p:cNvSpPr>
          <p:nvPr>
            <p:ph type="sldNum" sz="quarter" idx="11"/>
          </p:nvPr>
        </p:nvSpPr>
        <p:spPr/>
        <p:txBody>
          <a:bodyPr/>
          <a:lstStyle/>
          <a:p>
            <a:fld id="{7AE61839-880C-8649-98DD-A1308C2AD748}" type="slidenum">
              <a:rPr lang="en-US" smtClean="0"/>
              <a:pPr/>
              <a:t>77</a:t>
            </a:fld>
            <a:endParaRPr lang="en-US" dirty="0"/>
          </a:p>
        </p:txBody>
      </p:sp>
    </p:spTree>
    <p:extLst>
      <p:ext uri="{BB962C8B-B14F-4D97-AF65-F5344CB8AC3E}">
        <p14:creationId xmlns:p14="http://schemas.microsoft.com/office/powerpoint/2010/main" val="3832159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6084-86B0-DE5F-81F7-C8C3B4D88041}"/>
              </a:ext>
            </a:extLst>
          </p:cNvPr>
          <p:cNvSpPr>
            <a:spLocks noGrp="1"/>
          </p:cNvSpPr>
          <p:nvPr>
            <p:ph type="title"/>
          </p:nvPr>
        </p:nvSpPr>
        <p:spPr/>
        <p:txBody>
          <a:bodyPr/>
          <a:lstStyle/>
          <a:p>
            <a:r>
              <a:rPr lang="en-US" dirty="0"/>
              <a:t>Respect</a:t>
            </a:r>
          </a:p>
        </p:txBody>
      </p:sp>
      <p:sp>
        <p:nvSpPr>
          <p:cNvPr id="3" name="Content Placeholder 2">
            <a:extLst>
              <a:ext uri="{FF2B5EF4-FFF2-40B4-BE49-F238E27FC236}">
                <a16:creationId xmlns:a16="http://schemas.microsoft.com/office/drawing/2014/main" id="{E783D168-6B39-C107-E683-E3F3762C5C7D}"/>
              </a:ext>
            </a:extLst>
          </p:cNvPr>
          <p:cNvSpPr>
            <a:spLocks noGrp="1"/>
          </p:cNvSpPr>
          <p:nvPr>
            <p:ph idx="1"/>
          </p:nvPr>
        </p:nvSpPr>
        <p:spPr/>
        <p:txBody>
          <a:bodyPr/>
          <a:lstStyle/>
          <a:p>
            <a:r>
              <a:rPr lang="en-US" dirty="0"/>
              <a:t>Employees DEMAND respect</a:t>
            </a:r>
          </a:p>
          <a:p>
            <a:pPr lvl="1"/>
            <a:r>
              <a:rPr lang="en-US" dirty="0"/>
              <a:t>Otherwise, they will go elsewhere</a:t>
            </a:r>
          </a:p>
          <a:p>
            <a:r>
              <a:rPr lang="en-US" dirty="0"/>
              <a:t>Respect and customer service</a:t>
            </a:r>
          </a:p>
        </p:txBody>
      </p:sp>
      <p:sp>
        <p:nvSpPr>
          <p:cNvPr id="4" name="Footer Placeholder 3">
            <a:extLst>
              <a:ext uri="{FF2B5EF4-FFF2-40B4-BE49-F238E27FC236}">
                <a16:creationId xmlns:a16="http://schemas.microsoft.com/office/drawing/2014/main" id="{931C8F57-CD4C-E19F-2E00-CC915A8634A7}"/>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6D249C6F-D988-C780-9814-7E28B55522C7}"/>
              </a:ext>
            </a:extLst>
          </p:cNvPr>
          <p:cNvSpPr>
            <a:spLocks noGrp="1"/>
          </p:cNvSpPr>
          <p:nvPr>
            <p:ph type="sldNum" sz="quarter" idx="11"/>
          </p:nvPr>
        </p:nvSpPr>
        <p:spPr/>
        <p:txBody>
          <a:bodyPr/>
          <a:lstStyle/>
          <a:p>
            <a:fld id="{7AE61839-880C-8649-98DD-A1308C2AD748}" type="slidenum">
              <a:rPr lang="en-US" smtClean="0"/>
              <a:pPr/>
              <a:t>78</a:t>
            </a:fld>
            <a:endParaRPr lang="en-US" dirty="0"/>
          </a:p>
        </p:txBody>
      </p:sp>
    </p:spTree>
    <p:extLst>
      <p:ext uri="{BB962C8B-B14F-4D97-AF65-F5344CB8AC3E}">
        <p14:creationId xmlns:p14="http://schemas.microsoft.com/office/powerpoint/2010/main" val="780451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What Employees Desire</a:t>
            </a:r>
          </a:p>
        </p:txBody>
      </p:sp>
      <p:sp>
        <p:nvSpPr>
          <p:cNvPr id="3" name="Text Placeholder 2"/>
          <p:cNvSpPr>
            <a:spLocks noGrp="1"/>
          </p:cNvSpPr>
          <p:nvPr>
            <p:ph idx="1"/>
          </p:nvPr>
        </p:nvSpPr>
        <p:spPr>
          <a:xfrm>
            <a:off x="1102658" y="1200823"/>
            <a:ext cx="10540477" cy="4688988"/>
          </a:xfrm>
        </p:spPr>
        <p:txBody>
          <a:bodyPr/>
          <a:lstStyle/>
          <a:p>
            <a:r>
              <a:rPr lang="en-US" dirty="0"/>
              <a:t>Honest feedback</a:t>
            </a:r>
          </a:p>
          <a:p>
            <a:r>
              <a:rPr lang="en-US" dirty="0"/>
              <a:t>Caring for employees</a:t>
            </a:r>
          </a:p>
          <a:p>
            <a:r>
              <a:rPr lang="en-US" dirty="0"/>
              <a:t>Support</a:t>
            </a:r>
          </a:p>
          <a:p>
            <a:r>
              <a:rPr lang="en-US" dirty="0"/>
              <a:t>Collaboration</a:t>
            </a:r>
          </a:p>
          <a:p>
            <a:r>
              <a:rPr lang="en-US" dirty="0"/>
              <a:t>Caring for the individual</a:t>
            </a:r>
          </a:p>
          <a:p>
            <a:endParaRPr lang="en-US" dirty="0"/>
          </a:p>
          <a:p>
            <a:endParaRPr lang="en-US" dirty="0"/>
          </a:p>
        </p:txBody>
      </p:sp>
      <p:sp>
        <p:nvSpPr>
          <p:cNvPr id="4" name="Footer Placeholder 3">
            <a:extLst>
              <a:ext uri="{FF2B5EF4-FFF2-40B4-BE49-F238E27FC236}">
                <a16:creationId xmlns:a16="http://schemas.microsoft.com/office/drawing/2014/main" id="{80006475-1B95-4094-B8F7-A33C0CD4C58C}"/>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3E488CA3-205B-4860-92FA-CA8173EA37FF}"/>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79</a:t>
            </a:fld>
            <a:endParaRPr lang="en-US" dirty="0"/>
          </a:p>
        </p:txBody>
      </p:sp>
    </p:spTree>
    <p:extLst>
      <p:ext uri="{BB962C8B-B14F-4D97-AF65-F5344CB8AC3E}">
        <p14:creationId xmlns:p14="http://schemas.microsoft.com/office/powerpoint/2010/main" val="318957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70A3-9E3F-7725-E1C7-A5DD810DC062}"/>
              </a:ext>
            </a:extLst>
          </p:cNvPr>
          <p:cNvSpPr>
            <a:spLocks noGrp="1"/>
          </p:cNvSpPr>
          <p:nvPr>
            <p:ph type="title"/>
          </p:nvPr>
        </p:nvSpPr>
        <p:spPr/>
        <p:txBody>
          <a:bodyPr/>
          <a:lstStyle/>
          <a:p>
            <a:r>
              <a:rPr lang="en-US" dirty="0"/>
              <a:t>It’s All About Change</a:t>
            </a:r>
          </a:p>
        </p:txBody>
      </p:sp>
      <p:sp>
        <p:nvSpPr>
          <p:cNvPr id="3" name="Content Placeholder 2">
            <a:extLst>
              <a:ext uri="{FF2B5EF4-FFF2-40B4-BE49-F238E27FC236}">
                <a16:creationId xmlns:a16="http://schemas.microsoft.com/office/drawing/2014/main" id="{E94DA515-667C-6960-5B78-3FD45705D967}"/>
              </a:ext>
            </a:extLst>
          </p:cNvPr>
          <p:cNvSpPr>
            <a:spLocks noGrp="1"/>
          </p:cNvSpPr>
          <p:nvPr>
            <p:ph idx="1"/>
          </p:nvPr>
        </p:nvSpPr>
        <p:spPr/>
        <p:txBody>
          <a:bodyPr/>
          <a:lstStyle/>
          <a:p>
            <a:r>
              <a:rPr lang="en-US" dirty="0"/>
              <a:t>Is your organization changing as fast as the world around it?</a:t>
            </a:r>
          </a:p>
          <a:p>
            <a:pPr lvl="1"/>
            <a:r>
              <a:rPr lang="en-US" dirty="0"/>
              <a:t>If not, it will fail or be bought out by another who is changing</a:t>
            </a:r>
          </a:p>
          <a:p>
            <a:r>
              <a:rPr lang="en-US" dirty="0"/>
              <a:t>Changes in</a:t>
            </a:r>
          </a:p>
          <a:p>
            <a:pPr lvl="1"/>
            <a:r>
              <a:rPr lang="en-US" dirty="0"/>
              <a:t>Economy</a:t>
            </a:r>
          </a:p>
          <a:p>
            <a:pPr lvl="1"/>
            <a:r>
              <a:rPr lang="en-US" dirty="0"/>
              <a:t>Organizations</a:t>
            </a:r>
          </a:p>
          <a:p>
            <a:pPr lvl="1"/>
            <a:r>
              <a:rPr lang="en-US" dirty="0"/>
              <a:t>Society</a:t>
            </a:r>
          </a:p>
          <a:p>
            <a:pPr lvl="1"/>
            <a:r>
              <a:rPr lang="en-US" dirty="0"/>
              <a:t>Employees</a:t>
            </a:r>
          </a:p>
          <a:p>
            <a:pPr lvl="1"/>
            <a:endParaRPr lang="en-US" dirty="0"/>
          </a:p>
          <a:p>
            <a:pPr lvl="1"/>
            <a:endParaRPr lang="en-US" dirty="0"/>
          </a:p>
        </p:txBody>
      </p:sp>
      <p:sp>
        <p:nvSpPr>
          <p:cNvPr id="4" name="Footer Placeholder 3">
            <a:extLst>
              <a:ext uri="{FF2B5EF4-FFF2-40B4-BE49-F238E27FC236}">
                <a16:creationId xmlns:a16="http://schemas.microsoft.com/office/drawing/2014/main" id="{907B4ECC-5128-CE19-88F8-FD8F4FB75DDB}"/>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9EADB93E-6243-BAB7-DE4B-8109E82FD171}"/>
              </a:ext>
            </a:extLst>
          </p:cNvPr>
          <p:cNvSpPr>
            <a:spLocks noGrp="1"/>
          </p:cNvSpPr>
          <p:nvPr>
            <p:ph type="sldNum" sz="quarter" idx="11"/>
          </p:nvPr>
        </p:nvSpPr>
        <p:spPr/>
        <p:txBody>
          <a:bodyPr/>
          <a:lstStyle/>
          <a:p>
            <a:fld id="{7AE61839-880C-8649-98DD-A1308C2AD748}" type="slidenum">
              <a:rPr lang="en-US" smtClean="0"/>
              <a:pPr/>
              <a:t>8</a:t>
            </a:fld>
            <a:endParaRPr lang="en-US" dirty="0"/>
          </a:p>
        </p:txBody>
      </p:sp>
    </p:spTree>
    <p:extLst>
      <p:ext uri="{BB962C8B-B14F-4D97-AF65-F5344CB8AC3E}">
        <p14:creationId xmlns:p14="http://schemas.microsoft.com/office/powerpoint/2010/main" val="60113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Problem Ownership</a:t>
            </a:r>
          </a:p>
        </p:txBody>
      </p:sp>
      <p:sp>
        <p:nvSpPr>
          <p:cNvPr id="3" name="Text Placeholder 2"/>
          <p:cNvSpPr>
            <a:spLocks noGrp="1"/>
          </p:cNvSpPr>
          <p:nvPr>
            <p:ph idx="1"/>
          </p:nvPr>
        </p:nvSpPr>
        <p:spPr>
          <a:xfrm>
            <a:off x="1102658" y="1200823"/>
            <a:ext cx="10540477" cy="4688988"/>
          </a:xfrm>
        </p:spPr>
        <p:txBody>
          <a:bodyPr/>
          <a:lstStyle/>
          <a:p>
            <a:r>
              <a:rPr lang="en-US" dirty="0"/>
              <a:t>What really is the problem?</a:t>
            </a:r>
          </a:p>
          <a:p>
            <a:r>
              <a:rPr lang="en-US" dirty="0"/>
              <a:t>How to present the problem:</a:t>
            </a:r>
          </a:p>
          <a:p>
            <a:pPr lvl="1"/>
            <a:r>
              <a:rPr lang="en-US" dirty="0"/>
              <a:t>I messages vs. you messages</a:t>
            </a:r>
          </a:p>
        </p:txBody>
      </p:sp>
      <p:sp>
        <p:nvSpPr>
          <p:cNvPr id="4" name="Footer Placeholder 3">
            <a:extLst>
              <a:ext uri="{FF2B5EF4-FFF2-40B4-BE49-F238E27FC236}">
                <a16:creationId xmlns:a16="http://schemas.microsoft.com/office/drawing/2014/main" id="{07E7E062-21CF-49E7-A607-08D835D71021}"/>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71130543-822C-4DBC-AF35-D6BD093FDAA3}"/>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80</a:t>
            </a:fld>
            <a:endParaRPr lang="en-US" dirty="0"/>
          </a:p>
        </p:txBody>
      </p:sp>
    </p:spTree>
    <p:extLst>
      <p:ext uri="{BB962C8B-B14F-4D97-AF65-F5344CB8AC3E}">
        <p14:creationId xmlns:p14="http://schemas.microsoft.com/office/powerpoint/2010/main" val="30113807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Employees</a:t>
            </a:r>
          </a:p>
        </p:txBody>
      </p:sp>
      <p:sp>
        <p:nvSpPr>
          <p:cNvPr id="3" name="Text Placeholder 2"/>
          <p:cNvSpPr>
            <a:spLocks noGrp="1"/>
          </p:cNvSpPr>
          <p:nvPr>
            <p:ph idx="1"/>
          </p:nvPr>
        </p:nvSpPr>
        <p:spPr/>
        <p:txBody>
          <a:bodyPr/>
          <a:lstStyle/>
          <a:p>
            <a:r>
              <a:rPr lang="en-US" dirty="0"/>
              <a:t>We primarily terminate because employees are unwilling to change behavior </a:t>
            </a:r>
          </a:p>
          <a:p>
            <a:pPr lvl="1"/>
            <a:r>
              <a:rPr lang="en-US" dirty="0"/>
              <a:t>Set it up so they fire themselves:</a:t>
            </a:r>
          </a:p>
          <a:p>
            <a:pPr lvl="2"/>
            <a:r>
              <a:rPr lang="en-US" dirty="0"/>
              <a:t>“Tom, if you repeat this behavior one more time, you are making a decision to terminate your relationship with this company. I will not be terminating you, you will be terminating yourself due to your decision. Do you understand?”</a:t>
            </a:r>
          </a:p>
          <a:p>
            <a:endParaRPr lang="en-US" dirty="0"/>
          </a:p>
        </p:txBody>
      </p:sp>
      <p:sp>
        <p:nvSpPr>
          <p:cNvPr id="4" name="Footer Placeholder 3">
            <a:extLst>
              <a:ext uri="{FF2B5EF4-FFF2-40B4-BE49-F238E27FC236}">
                <a16:creationId xmlns:a16="http://schemas.microsoft.com/office/drawing/2014/main" id="{F81A692F-41FD-45E5-93E2-01F9A38E70FF}"/>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45D24D02-D5B8-4CFF-A2B6-87344E09AA52}"/>
              </a:ext>
            </a:extLst>
          </p:cNvPr>
          <p:cNvSpPr>
            <a:spLocks noGrp="1"/>
          </p:cNvSpPr>
          <p:nvPr>
            <p:ph type="sldNum" sz="quarter" idx="11"/>
          </p:nvPr>
        </p:nvSpPr>
        <p:spPr/>
        <p:txBody>
          <a:bodyPr/>
          <a:lstStyle/>
          <a:p>
            <a:fld id="{546F56E8-67C7-F84E-9739-0190A6DE6D35}" type="slidenum">
              <a:rPr lang="en-US" smtClean="0"/>
              <a:pPr/>
              <a:t>81</a:t>
            </a:fld>
            <a:endParaRPr lang="en-US" dirty="0"/>
          </a:p>
        </p:txBody>
      </p:sp>
    </p:spTree>
    <p:extLst>
      <p:ext uri="{BB962C8B-B14F-4D97-AF65-F5344CB8AC3E}">
        <p14:creationId xmlns:p14="http://schemas.microsoft.com/office/powerpoint/2010/main" val="6168175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2CC0DC-8BBA-4830-8D1B-6E98CF0E8EF1}"/>
              </a:ext>
            </a:extLst>
          </p:cNvPr>
          <p:cNvSpPr>
            <a:spLocks noGrp="1"/>
          </p:cNvSpPr>
          <p:nvPr>
            <p:ph idx="1"/>
          </p:nvPr>
        </p:nvSpPr>
        <p:spPr/>
        <p:txBody>
          <a:bodyPr/>
          <a:lstStyle/>
          <a:p>
            <a:r>
              <a:rPr lang="en-US" dirty="0"/>
              <a:t>Economic Update</a:t>
            </a:r>
          </a:p>
        </p:txBody>
      </p:sp>
      <p:sp>
        <p:nvSpPr>
          <p:cNvPr id="5" name="Content Placeholder 4">
            <a:extLst>
              <a:ext uri="{FF2B5EF4-FFF2-40B4-BE49-F238E27FC236}">
                <a16:creationId xmlns:a16="http://schemas.microsoft.com/office/drawing/2014/main" id="{17C62C28-011E-4AF9-9323-507A3E4FC2BB}"/>
              </a:ext>
            </a:extLst>
          </p:cNvPr>
          <p:cNvSpPr>
            <a:spLocks noGrp="1"/>
          </p:cNvSpPr>
          <p:nvPr>
            <p:ph idx="10"/>
          </p:nvPr>
        </p:nvSpPr>
        <p:spPr/>
        <p:txBody>
          <a:bodyPr/>
          <a:lstStyle/>
          <a:p>
            <a:r>
              <a:rPr lang="en-US" dirty="0"/>
              <a:t>Chapter 6</a:t>
            </a:r>
          </a:p>
        </p:txBody>
      </p:sp>
    </p:spTree>
    <p:extLst>
      <p:ext uri="{BB962C8B-B14F-4D97-AF65-F5344CB8AC3E}">
        <p14:creationId xmlns:p14="http://schemas.microsoft.com/office/powerpoint/2010/main" val="3811498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25830" y="337559"/>
            <a:ext cx="10744200" cy="565412"/>
          </a:xfrm>
        </p:spPr>
        <p:txBody>
          <a:bodyPr/>
          <a:lstStyle/>
          <a:p>
            <a:r>
              <a:rPr lang="en-US" dirty="0"/>
              <a:t>Learning Objectives</a:t>
            </a:r>
          </a:p>
        </p:txBody>
      </p:sp>
      <p:sp>
        <p:nvSpPr>
          <p:cNvPr id="3" name="Text Placeholder 2"/>
          <p:cNvSpPr>
            <a:spLocks noGrp="1"/>
          </p:cNvSpPr>
          <p:nvPr>
            <p:ph idx="1"/>
          </p:nvPr>
        </p:nvSpPr>
        <p:spPr>
          <a:xfrm>
            <a:off x="1102658" y="1200823"/>
            <a:ext cx="10540477" cy="4688988"/>
          </a:xfrm>
        </p:spPr>
        <p:txBody>
          <a:bodyPr/>
          <a:lstStyle/>
          <a:p>
            <a:r>
              <a:rPr lang="en-US" dirty="0"/>
              <a:t>Upon completing this chapter, the reader will be able to:</a:t>
            </a:r>
          </a:p>
          <a:p>
            <a:pPr lvl="1"/>
            <a:r>
              <a:rPr lang="en-US" dirty="0"/>
              <a:t>Recognize key emerging economic trends</a:t>
            </a:r>
          </a:p>
          <a:p>
            <a:pPr lvl="1"/>
            <a:r>
              <a:rPr lang="en-US" dirty="0"/>
              <a:t>See how micro and macroeconomics work together</a:t>
            </a:r>
          </a:p>
          <a:p>
            <a:pPr lvl="1"/>
            <a:r>
              <a:rPr lang="en-US" dirty="0"/>
              <a:t>Understand how new things like the cloud and social media affect our organizations</a:t>
            </a:r>
          </a:p>
          <a:p>
            <a:pPr lvl="1"/>
            <a:r>
              <a:rPr lang="en-US" dirty="0"/>
              <a:t>Better predict what may happen to our business</a:t>
            </a:r>
          </a:p>
          <a:p>
            <a:endParaRPr lang="en-US" dirty="0"/>
          </a:p>
        </p:txBody>
      </p:sp>
      <p:sp>
        <p:nvSpPr>
          <p:cNvPr id="2" name="Footer Placeholder 1">
            <a:extLst>
              <a:ext uri="{FF2B5EF4-FFF2-40B4-BE49-F238E27FC236}">
                <a16:creationId xmlns:a16="http://schemas.microsoft.com/office/drawing/2014/main" id="{10B0A5C0-D7D3-4D5F-8E9C-388F71F3C018}"/>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4" name="Slide Number Placeholder 3">
            <a:extLst>
              <a:ext uri="{FF2B5EF4-FFF2-40B4-BE49-F238E27FC236}">
                <a16:creationId xmlns:a16="http://schemas.microsoft.com/office/drawing/2014/main" id="{52400C40-C7BE-4BBE-A8D3-3B191C9B711A}"/>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83</a:t>
            </a:fld>
            <a:endParaRPr lang="en-US" dirty="0"/>
          </a:p>
        </p:txBody>
      </p:sp>
      <p:sp>
        <p:nvSpPr>
          <p:cNvPr id="7" name="Graphic 33">
            <a:extLst>
              <a:ext uri="{FF2B5EF4-FFF2-40B4-BE49-F238E27FC236}">
                <a16:creationId xmlns:a16="http://schemas.microsoft.com/office/drawing/2014/main" id="{C2FE2CA6-BF66-4E21-9F97-BD8269E5BECE}"/>
              </a:ext>
            </a:extLst>
          </p:cNvPr>
          <p:cNvSpPr/>
          <p:nvPr/>
        </p:nvSpPr>
        <p:spPr>
          <a:xfrm>
            <a:off x="11266170" y="257953"/>
            <a:ext cx="613185" cy="565412"/>
          </a:xfrm>
          <a:custGeom>
            <a:avLst/>
            <a:gdLst>
              <a:gd name="connsiteX0" fmla="*/ 290560 w 472440"/>
              <a:gd name="connsiteY0" fmla="*/ 86430 h 472440"/>
              <a:gd name="connsiteX1" fmla="*/ 313382 w 472440"/>
              <a:gd name="connsiteY1" fmla="*/ 137503 h 472440"/>
              <a:gd name="connsiteX2" fmla="*/ 225438 w 472440"/>
              <a:gd name="connsiteY2" fmla="*/ 225447 h 472440"/>
              <a:gd name="connsiteX3" fmla="*/ 225438 w 472440"/>
              <a:gd name="connsiteY3" fmla="*/ 246993 h 472440"/>
              <a:gd name="connsiteX4" fmla="*/ 236210 w 472440"/>
              <a:gd name="connsiteY4" fmla="*/ 251460 h 472440"/>
              <a:gd name="connsiteX5" fmla="*/ 246983 w 472440"/>
              <a:gd name="connsiteY5" fmla="*/ 246993 h 472440"/>
              <a:gd name="connsiteX6" fmla="*/ 334928 w 472440"/>
              <a:gd name="connsiteY6" fmla="*/ 159048 h 472440"/>
              <a:gd name="connsiteX7" fmla="*/ 386001 w 472440"/>
              <a:gd name="connsiteY7" fmla="*/ 181870 h 472440"/>
              <a:gd name="connsiteX8" fmla="*/ 406041 w 472440"/>
              <a:gd name="connsiteY8" fmla="*/ 177146 h 472440"/>
              <a:gd name="connsiteX9" fmla="*/ 466687 w 472440"/>
              <a:gd name="connsiteY9" fmla="*/ 116500 h 472440"/>
              <a:gd name="connsiteX10" fmla="*/ 459029 w 472440"/>
              <a:gd name="connsiteY10" fmla="*/ 84077 h 472440"/>
              <a:gd name="connsiteX11" fmla="*/ 406013 w 472440"/>
              <a:gd name="connsiteY11" fmla="*/ 66408 h 472440"/>
              <a:gd name="connsiteX12" fmla="*/ 388344 w 472440"/>
              <a:gd name="connsiteY12" fmla="*/ 13402 h 472440"/>
              <a:gd name="connsiteX13" fmla="*/ 369722 w 472440"/>
              <a:gd name="connsiteY13" fmla="*/ 0 h 472440"/>
              <a:gd name="connsiteX14" fmla="*/ 355940 w 472440"/>
              <a:gd name="connsiteY14" fmla="*/ 5744 h 472440"/>
              <a:gd name="connsiteX15" fmla="*/ 295294 w 472440"/>
              <a:gd name="connsiteY15" fmla="*/ 66389 h 472440"/>
              <a:gd name="connsiteX16" fmla="*/ 290560 w 472440"/>
              <a:gd name="connsiteY16" fmla="*/ 86430 h 472440"/>
              <a:gd name="connsiteX17" fmla="*/ 365027 w 472440"/>
              <a:gd name="connsiteY17" fmla="*/ 39767 h 472440"/>
              <a:gd name="connsiteX18" fmla="*/ 377123 w 472440"/>
              <a:gd name="connsiteY18" fmla="*/ 76048 h 472440"/>
              <a:gd name="connsiteX19" fmla="*/ 381943 w 472440"/>
              <a:gd name="connsiteY19" fmla="*/ 90507 h 472440"/>
              <a:gd name="connsiteX20" fmla="*/ 396402 w 472440"/>
              <a:gd name="connsiteY20" fmla="*/ 95326 h 472440"/>
              <a:gd name="connsiteX21" fmla="*/ 432683 w 472440"/>
              <a:gd name="connsiteY21" fmla="*/ 107423 h 472440"/>
              <a:gd name="connsiteX22" fmla="*/ 389887 w 472440"/>
              <a:gd name="connsiteY22" fmla="*/ 150219 h 472440"/>
              <a:gd name="connsiteX23" fmla="*/ 343129 w 472440"/>
              <a:gd name="connsiteY23" fmla="*/ 129330 h 472440"/>
              <a:gd name="connsiteX24" fmla="*/ 322240 w 472440"/>
              <a:gd name="connsiteY24" fmla="*/ 82572 h 472440"/>
              <a:gd name="connsiteX25" fmla="*/ 365027 w 472440"/>
              <a:gd name="connsiteY25" fmla="*/ 39767 h 472440"/>
              <a:gd name="connsiteX26" fmla="*/ 461420 w 472440"/>
              <a:gd name="connsiteY26" fmla="*/ 164878 h 472440"/>
              <a:gd name="connsiteX27" fmla="*/ 436483 w 472440"/>
              <a:gd name="connsiteY27" fmla="*/ 189814 h 472440"/>
              <a:gd name="connsiteX28" fmla="*/ 441960 w 472440"/>
              <a:gd name="connsiteY28" fmla="*/ 236220 h 472440"/>
              <a:gd name="connsiteX29" fmla="*/ 236220 w 472440"/>
              <a:gd name="connsiteY29" fmla="*/ 441960 h 472440"/>
              <a:gd name="connsiteX30" fmla="*/ 30480 w 472440"/>
              <a:gd name="connsiteY30" fmla="*/ 236220 h 472440"/>
              <a:gd name="connsiteX31" fmla="*/ 236220 w 472440"/>
              <a:gd name="connsiteY31" fmla="*/ 30480 h 472440"/>
              <a:gd name="connsiteX32" fmla="*/ 282626 w 472440"/>
              <a:gd name="connsiteY32" fmla="*/ 35957 h 472440"/>
              <a:gd name="connsiteX33" fmla="*/ 307562 w 472440"/>
              <a:gd name="connsiteY33" fmla="*/ 11020 h 472440"/>
              <a:gd name="connsiteX34" fmla="*/ 236220 w 472440"/>
              <a:gd name="connsiteY34" fmla="*/ 0 h 472440"/>
              <a:gd name="connsiteX35" fmla="*/ 0 w 472440"/>
              <a:gd name="connsiteY35" fmla="*/ 236220 h 472440"/>
              <a:gd name="connsiteX36" fmla="*/ 236220 w 472440"/>
              <a:gd name="connsiteY36" fmla="*/ 472440 h 472440"/>
              <a:gd name="connsiteX37" fmla="*/ 472440 w 472440"/>
              <a:gd name="connsiteY37" fmla="*/ 236220 h 472440"/>
              <a:gd name="connsiteX38" fmla="*/ 461420 w 472440"/>
              <a:gd name="connsiteY38" fmla="*/ 164878 h 472440"/>
              <a:gd name="connsiteX39" fmla="*/ 261652 w 472440"/>
              <a:gd name="connsiteY39" fmla="*/ 96060 h 472440"/>
              <a:gd name="connsiteX40" fmla="*/ 259099 w 472440"/>
              <a:gd name="connsiteY40" fmla="*/ 82306 h 472440"/>
              <a:gd name="connsiteX41" fmla="*/ 236220 w 472440"/>
              <a:gd name="connsiteY41" fmla="*/ 80010 h 472440"/>
              <a:gd name="connsiteX42" fmla="*/ 80010 w 472440"/>
              <a:gd name="connsiteY42" fmla="*/ 236220 h 472440"/>
              <a:gd name="connsiteX43" fmla="*/ 236220 w 472440"/>
              <a:gd name="connsiteY43" fmla="*/ 392430 h 472440"/>
              <a:gd name="connsiteX44" fmla="*/ 392430 w 472440"/>
              <a:gd name="connsiteY44" fmla="*/ 236220 h 472440"/>
              <a:gd name="connsiteX45" fmla="*/ 390096 w 472440"/>
              <a:gd name="connsiteY45" fmla="*/ 213017 h 472440"/>
              <a:gd name="connsiteX46" fmla="*/ 376371 w 472440"/>
              <a:gd name="connsiteY46" fmla="*/ 210788 h 472440"/>
              <a:gd name="connsiteX47" fmla="*/ 356664 w 472440"/>
              <a:gd name="connsiteY47" fmla="*/ 202149 h 472440"/>
              <a:gd name="connsiteX48" fmla="*/ 361950 w 472440"/>
              <a:gd name="connsiteY48" fmla="*/ 236220 h 472440"/>
              <a:gd name="connsiteX49" fmla="*/ 236220 w 472440"/>
              <a:gd name="connsiteY49" fmla="*/ 361950 h 472440"/>
              <a:gd name="connsiteX50" fmla="*/ 110490 w 472440"/>
              <a:gd name="connsiteY50" fmla="*/ 236220 h 472440"/>
              <a:gd name="connsiteX51" fmla="*/ 236220 w 472440"/>
              <a:gd name="connsiteY51" fmla="*/ 110490 h 472440"/>
              <a:gd name="connsiteX52" fmla="*/ 270291 w 472440"/>
              <a:gd name="connsiteY52" fmla="*/ 115776 h 472440"/>
              <a:gd name="connsiteX53" fmla="*/ 261652 w 472440"/>
              <a:gd name="connsiteY53" fmla="*/ 96060 h 472440"/>
              <a:gd name="connsiteX54" fmla="*/ 236220 w 472440"/>
              <a:gd name="connsiteY54" fmla="*/ 160020 h 472440"/>
              <a:gd name="connsiteX55" fmla="*/ 160020 w 472440"/>
              <a:gd name="connsiteY55" fmla="*/ 236220 h 472440"/>
              <a:gd name="connsiteX56" fmla="*/ 236220 w 472440"/>
              <a:gd name="connsiteY56" fmla="*/ 312420 h 472440"/>
              <a:gd name="connsiteX57" fmla="*/ 312420 w 472440"/>
              <a:gd name="connsiteY57" fmla="*/ 236220 h 472440"/>
              <a:gd name="connsiteX58" fmla="*/ 311363 w 472440"/>
              <a:gd name="connsiteY58" fmla="*/ 225733 h 472440"/>
              <a:gd name="connsiteX59" fmla="*/ 268548 w 472440"/>
              <a:gd name="connsiteY59" fmla="*/ 268548 h 472440"/>
              <a:gd name="connsiteX60" fmla="*/ 268538 w 472440"/>
              <a:gd name="connsiteY60" fmla="*/ 268538 h 472440"/>
              <a:gd name="connsiteX61" fmla="*/ 236220 w 472440"/>
              <a:gd name="connsiteY61" fmla="*/ 281940 h 472440"/>
              <a:gd name="connsiteX62" fmla="*/ 190500 w 472440"/>
              <a:gd name="connsiteY62" fmla="*/ 236220 h 472440"/>
              <a:gd name="connsiteX63" fmla="*/ 203902 w 472440"/>
              <a:gd name="connsiteY63" fmla="*/ 203902 h 472440"/>
              <a:gd name="connsiteX64" fmla="*/ 203892 w 472440"/>
              <a:gd name="connsiteY64" fmla="*/ 203892 h 472440"/>
              <a:gd name="connsiteX65" fmla="*/ 246707 w 472440"/>
              <a:gd name="connsiteY65" fmla="*/ 161077 h 472440"/>
              <a:gd name="connsiteX66" fmla="*/ 236220 w 472440"/>
              <a:gd name="connsiteY66" fmla="*/ 1600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440" h="472440">
                <a:moveTo>
                  <a:pt x="290560" y="86430"/>
                </a:moveTo>
                <a:lnTo>
                  <a:pt x="313382" y="137503"/>
                </a:lnTo>
                <a:lnTo>
                  <a:pt x="225438" y="225447"/>
                </a:lnTo>
                <a:cubicBezTo>
                  <a:pt x="219485" y="231400"/>
                  <a:pt x="219485" y="241049"/>
                  <a:pt x="225438" y="246993"/>
                </a:cubicBezTo>
                <a:cubicBezTo>
                  <a:pt x="228410" y="249965"/>
                  <a:pt x="232315" y="251460"/>
                  <a:pt x="236210" y="251460"/>
                </a:cubicBezTo>
                <a:cubicBezTo>
                  <a:pt x="240106" y="251460"/>
                  <a:pt x="244011" y="249974"/>
                  <a:pt x="246983" y="246993"/>
                </a:cubicBezTo>
                <a:lnTo>
                  <a:pt x="334928" y="159048"/>
                </a:lnTo>
                <a:lnTo>
                  <a:pt x="386001" y="181870"/>
                </a:lnTo>
                <a:cubicBezTo>
                  <a:pt x="393037" y="184221"/>
                  <a:pt x="400796" y="182391"/>
                  <a:pt x="406041" y="177146"/>
                </a:cubicBezTo>
                <a:lnTo>
                  <a:pt x="466687" y="116500"/>
                </a:lnTo>
                <a:cubicBezTo>
                  <a:pt x="476974" y="106213"/>
                  <a:pt x="472840" y="88687"/>
                  <a:pt x="459029" y="84077"/>
                </a:cubicBezTo>
                <a:lnTo>
                  <a:pt x="406013" y="66408"/>
                </a:lnTo>
                <a:lnTo>
                  <a:pt x="388344" y="13402"/>
                </a:lnTo>
                <a:cubicBezTo>
                  <a:pt x="385505" y="4839"/>
                  <a:pt x="377704" y="0"/>
                  <a:pt x="369722" y="0"/>
                </a:cubicBezTo>
                <a:cubicBezTo>
                  <a:pt x="364827" y="0"/>
                  <a:pt x="359855" y="1829"/>
                  <a:pt x="355940" y="5744"/>
                </a:cubicBezTo>
                <a:lnTo>
                  <a:pt x="295294" y="66389"/>
                </a:lnTo>
                <a:cubicBezTo>
                  <a:pt x="290052" y="71636"/>
                  <a:pt x="288220" y="79392"/>
                  <a:pt x="290560" y="86430"/>
                </a:cubicBezTo>
                <a:close/>
                <a:moveTo>
                  <a:pt x="365027" y="39767"/>
                </a:moveTo>
                <a:lnTo>
                  <a:pt x="377123" y="76048"/>
                </a:lnTo>
                <a:lnTo>
                  <a:pt x="381943" y="90507"/>
                </a:lnTo>
                <a:lnTo>
                  <a:pt x="396402" y="95326"/>
                </a:lnTo>
                <a:lnTo>
                  <a:pt x="432683" y="107423"/>
                </a:lnTo>
                <a:lnTo>
                  <a:pt x="389887" y="150219"/>
                </a:lnTo>
                <a:lnTo>
                  <a:pt x="343129" y="129330"/>
                </a:lnTo>
                <a:lnTo>
                  <a:pt x="322240" y="82572"/>
                </a:lnTo>
                <a:lnTo>
                  <a:pt x="365027" y="39767"/>
                </a:lnTo>
                <a:close/>
                <a:moveTo>
                  <a:pt x="461420" y="164878"/>
                </a:moveTo>
                <a:lnTo>
                  <a:pt x="436483" y="189814"/>
                </a:lnTo>
                <a:cubicBezTo>
                  <a:pt x="439941" y="204759"/>
                  <a:pt x="441960" y="220247"/>
                  <a:pt x="441960" y="236220"/>
                </a:cubicBezTo>
                <a:cubicBezTo>
                  <a:pt x="441960" y="349663"/>
                  <a:pt x="349663" y="441960"/>
                  <a:pt x="236220" y="441960"/>
                </a:cubicBezTo>
                <a:cubicBezTo>
                  <a:pt x="122777" y="441960"/>
                  <a:pt x="30480" y="349663"/>
                  <a:pt x="30480" y="236220"/>
                </a:cubicBezTo>
                <a:cubicBezTo>
                  <a:pt x="30480" y="122777"/>
                  <a:pt x="122777" y="30480"/>
                  <a:pt x="236220" y="30480"/>
                </a:cubicBezTo>
                <a:cubicBezTo>
                  <a:pt x="252203" y="30480"/>
                  <a:pt x="267691" y="32490"/>
                  <a:pt x="282626" y="35957"/>
                </a:cubicBezTo>
                <a:lnTo>
                  <a:pt x="307562" y="11020"/>
                </a:lnTo>
                <a:cubicBezTo>
                  <a:pt x="284487" y="3711"/>
                  <a:pt x="260425" y="-6"/>
                  <a:pt x="236220" y="0"/>
                </a:cubicBezTo>
                <a:cubicBezTo>
                  <a:pt x="105756" y="0"/>
                  <a:pt x="0" y="105756"/>
                  <a:pt x="0" y="236220"/>
                </a:cubicBezTo>
                <a:cubicBezTo>
                  <a:pt x="0" y="366684"/>
                  <a:pt x="105756" y="472440"/>
                  <a:pt x="236220" y="472440"/>
                </a:cubicBezTo>
                <a:cubicBezTo>
                  <a:pt x="366684" y="472440"/>
                  <a:pt x="472440" y="366684"/>
                  <a:pt x="472440" y="236220"/>
                </a:cubicBezTo>
                <a:cubicBezTo>
                  <a:pt x="472440" y="211350"/>
                  <a:pt x="468544" y="187395"/>
                  <a:pt x="461420" y="164878"/>
                </a:cubicBezTo>
                <a:close/>
                <a:moveTo>
                  <a:pt x="261652" y="96060"/>
                </a:moveTo>
                <a:cubicBezTo>
                  <a:pt x="260168" y="91615"/>
                  <a:pt x="259309" y="86986"/>
                  <a:pt x="259099" y="82306"/>
                </a:cubicBezTo>
                <a:cubicBezTo>
                  <a:pt x="251574" y="81201"/>
                  <a:pt x="244059" y="80010"/>
                  <a:pt x="236220" y="80010"/>
                </a:cubicBezTo>
                <a:cubicBezTo>
                  <a:pt x="149876" y="80010"/>
                  <a:pt x="80010" y="149885"/>
                  <a:pt x="80010" y="236220"/>
                </a:cubicBezTo>
                <a:cubicBezTo>
                  <a:pt x="80010" y="322564"/>
                  <a:pt x="149885" y="392430"/>
                  <a:pt x="236220" y="392430"/>
                </a:cubicBezTo>
                <a:cubicBezTo>
                  <a:pt x="322564" y="392430"/>
                  <a:pt x="392430" y="322555"/>
                  <a:pt x="392430" y="236220"/>
                </a:cubicBezTo>
                <a:cubicBezTo>
                  <a:pt x="392430" y="228267"/>
                  <a:pt x="391239" y="220647"/>
                  <a:pt x="390096" y="213017"/>
                </a:cubicBezTo>
                <a:cubicBezTo>
                  <a:pt x="385439" y="212817"/>
                  <a:pt x="380800" y="212265"/>
                  <a:pt x="376371" y="210788"/>
                </a:cubicBezTo>
                <a:cubicBezTo>
                  <a:pt x="374352" y="210112"/>
                  <a:pt x="377342" y="211379"/>
                  <a:pt x="356664" y="202149"/>
                </a:cubicBezTo>
                <a:cubicBezTo>
                  <a:pt x="359759" y="213055"/>
                  <a:pt x="361950" y="224333"/>
                  <a:pt x="361950" y="236220"/>
                </a:cubicBezTo>
                <a:cubicBezTo>
                  <a:pt x="361950" y="305553"/>
                  <a:pt x="305552" y="361950"/>
                  <a:pt x="236220" y="361950"/>
                </a:cubicBezTo>
                <a:cubicBezTo>
                  <a:pt x="166888" y="361950"/>
                  <a:pt x="110490" y="305553"/>
                  <a:pt x="110490" y="236220"/>
                </a:cubicBezTo>
                <a:cubicBezTo>
                  <a:pt x="110490" y="166888"/>
                  <a:pt x="166888" y="110490"/>
                  <a:pt x="236220" y="110490"/>
                </a:cubicBezTo>
                <a:cubicBezTo>
                  <a:pt x="248107" y="110490"/>
                  <a:pt x="259385" y="112681"/>
                  <a:pt x="270291" y="115776"/>
                </a:cubicBezTo>
                <a:cubicBezTo>
                  <a:pt x="261061" y="95107"/>
                  <a:pt x="262328" y="98098"/>
                  <a:pt x="261652" y="96060"/>
                </a:cubicBezTo>
                <a:close/>
                <a:moveTo>
                  <a:pt x="236220" y="160020"/>
                </a:moveTo>
                <a:cubicBezTo>
                  <a:pt x="194205" y="160020"/>
                  <a:pt x="160020" y="194205"/>
                  <a:pt x="160020" y="236220"/>
                </a:cubicBezTo>
                <a:cubicBezTo>
                  <a:pt x="160020" y="278235"/>
                  <a:pt x="194205" y="312420"/>
                  <a:pt x="236220" y="312420"/>
                </a:cubicBezTo>
                <a:cubicBezTo>
                  <a:pt x="278235" y="312420"/>
                  <a:pt x="312420" y="278235"/>
                  <a:pt x="312420" y="236220"/>
                </a:cubicBezTo>
                <a:cubicBezTo>
                  <a:pt x="312420" y="232629"/>
                  <a:pt x="311839" y="229191"/>
                  <a:pt x="311363" y="225733"/>
                </a:cubicBezTo>
                <a:lnTo>
                  <a:pt x="268548" y="268548"/>
                </a:lnTo>
                <a:lnTo>
                  <a:pt x="268538" y="268538"/>
                </a:lnTo>
                <a:cubicBezTo>
                  <a:pt x="260252" y="276816"/>
                  <a:pt x="248822" y="281940"/>
                  <a:pt x="236220" y="281940"/>
                </a:cubicBezTo>
                <a:cubicBezTo>
                  <a:pt x="211007" y="281940"/>
                  <a:pt x="190500" y="261433"/>
                  <a:pt x="190500" y="236220"/>
                </a:cubicBezTo>
                <a:cubicBezTo>
                  <a:pt x="190500" y="223618"/>
                  <a:pt x="195624" y="212188"/>
                  <a:pt x="203902" y="203902"/>
                </a:cubicBezTo>
                <a:lnTo>
                  <a:pt x="203892" y="203892"/>
                </a:lnTo>
                <a:lnTo>
                  <a:pt x="246707" y="161077"/>
                </a:lnTo>
                <a:cubicBezTo>
                  <a:pt x="243249" y="160601"/>
                  <a:pt x="239811" y="160020"/>
                  <a:pt x="236220" y="160020"/>
                </a:cubicBezTo>
                <a:close/>
              </a:path>
            </a:pathLst>
          </a:custGeom>
          <a:solidFill>
            <a:srgbClr val="1E3E4E"/>
          </a:solidFill>
          <a:ln w="941" cap="flat">
            <a:noFill/>
            <a:prstDash val="solid"/>
            <a:miter/>
          </a:ln>
        </p:spPr>
        <p:txBody>
          <a:bodyPr rtlCol="0" anchor="ctr"/>
          <a:lstStyle/>
          <a:p>
            <a:endParaRPr lang="en-US" dirty="0"/>
          </a:p>
        </p:txBody>
      </p:sp>
    </p:spTree>
    <p:extLst>
      <p:ext uri="{BB962C8B-B14F-4D97-AF65-F5344CB8AC3E}">
        <p14:creationId xmlns:p14="http://schemas.microsoft.com/office/powerpoint/2010/main" val="2892973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FFD6-47EC-A66C-C24B-2912A18CACF6}"/>
              </a:ext>
            </a:extLst>
          </p:cNvPr>
          <p:cNvSpPr>
            <a:spLocks noGrp="1"/>
          </p:cNvSpPr>
          <p:nvPr>
            <p:ph type="title"/>
          </p:nvPr>
        </p:nvSpPr>
        <p:spPr/>
        <p:txBody>
          <a:bodyPr/>
          <a:lstStyle/>
          <a:p>
            <a:r>
              <a:rPr lang="en-US" dirty="0"/>
              <a:t>Why Economics Is Important To You</a:t>
            </a:r>
          </a:p>
        </p:txBody>
      </p:sp>
      <p:sp>
        <p:nvSpPr>
          <p:cNvPr id="3" name="Content Placeholder 2">
            <a:extLst>
              <a:ext uri="{FF2B5EF4-FFF2-40B4-BE49-F238E27FC236}">
                <a16:creationId xmlns:a16="http://schemas.microsoft.com/office/drawing/2014/main" id="{AE692660-3066-59A5-43C5-F2CECC5C1339}"/>
              </a:ext>
            </a:extLst>
          </p:cNvPr>
          <p:cNvSpPr>
            <a:spLocks noGrp="1"/>
          </p:cNvSpPr>
          <p:nvPr>
            <p:ph idx="1"/>
          </p:nvPr>
        </p:nvSpPr>
        <p:spPr/>
        <p:txBody>
          <a:bodyPr/>
          <a:lstStyle/>
          <a:p>
            <a:r>
              <a:rPr lang="en-US" dirty="0"/>
              <a:t>You are the numbers person therefore</a:t>
            </a:r>
          </a:p>
          <a:p>
            <a:r>
              <a:rPr lang="en-US" dirty="0"/>
              <a:t>You are the company economist</a:t>
            </a:r>
          </a:p>
          <a:p>
            <a:endParaRPr lang="en-US" dirty="0"/>
          </a:p>
        </p:txBody>
      </p:sp>
      <p:sp>
        <p:nvSpPr>
          <p:cNvPr id="4" name="Footer Placeholder 3">
            <a:extLst>
              <a:ext uri="{FF2B5EF4-FFF2-40B4-BE49-F238E27FC236}">
                <a16:creationId xmlns:a16="http://schemas.microsoft.com/office/drawing/2014/main" id="{BCA00E37-1A08-AEAC-6B10-E6E3239D5650}"/>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224E8C89-E108-2452-2E07-2AAF98D546AB}"/>
              </a:ext>
            </a:extLst>
          </p:cNvPr>
          <p:cNvSpPr>
            <a:spLocks noGrp="1"/>
          </p:cNvSpPr>
          <p:nvPr>
            <p:ph type="sldNum" sz="quarter" idx="11"/>
          </p:nvPr>
        </p:nvSpPr>
        <p:spPr/>
        <p:txBody>
          <a:bodyPr/>
          <a:lstStyle/>
          <a:p>
            <a:fld id="{7AE61839-880C-8649-98DD-A1308C2AD748}" type="slidenum">
              <a:rPr lang="en-US" smtClean="0"/>
              <a:pPr/>
              <a:t>84</a:t>
            </a:fld>
            <a:endParaRPr lang="en-US" dirty="0"/>
          </a:p>
        </p:txBody>
      </p:sp>
    </p:spTree>
    <p:extLst>
      <p:ext uri="{BB962C8B-B14F-4D97-AF65-F5344CB8AC3E}">
        <p14:creationId xmlns:p14="http://schemas.microsoft.com/office/powerpoint/2010/main" val="20129012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1DD9-DCDA-5719-AF80-D35685C87F8F}"/>
              </a:ext>
            </a:extLst>
          </p:cNvPr>
          <p:cNvSpPr>
            <a:spLocks noGrp="1"/>
          </p:cNvSpPr>
          <p:nvPr>
            <p:ph type="title"/>
          </p:nvPr>
        </p:nvSpPr>
        <p:spPr>
          <a:xfrm>
            <a:off x="3694846" y="2863588"/>
            <a:ext cx="4802308" cy="565412"/>
          </a:xfrm>
        </p:spPr>
        <p:txBody>
          <a:bodyPr/>
          <a:lstStyle/>
          <a:p>
            <a:r>
              <a:rPr lang="en-US" sz="5400" dirty="0"/>
              <a:t>Microeconomics</a:t>
            </a:r>
          </a:p>
        </p:txBody>
      </p:sp>
      <p:sp>
        <p:nvSpPr>
          <p:cNvPr id="4" name="Footer Placeholder 3">
            <a:extLst>
              <a:ext uri="{FF2B5EF4-FFF2-40B4-BE49-F238E27FC236}">
                <a16:creationId xmlns:a16="http://schemas.microsoft.com/office/drawing/2014/main" id="{298D47E2-6C19-2139-23C3-8C4E3ADAF5BF}"/>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0C22D320-5CB6-0422-12C0-C5BAC11B3F7C}"/>
              </a:ext>
            </a:extLst>
          </p:cNvPr>
          <p:cNvSpPr>
            <a:spLocks noGrp="1"/>
          </p:cNvSpPr>
          <p:nvPr>
            <p:ph type="sldNum" sz="quarter" idx="11"/>
          </p:nvPr>
        </p:nvSpPr>
        <p:spPr/>
        <p:txBody>
          <a:bodyPr/>
          <a:lstStyle/>
          <a:p>
            <a:fld id="{7AE61839-880C-8649-98DD-A1308C2AD748}" type="slidenum">
              <a:rPr lang="en-US" smtClean="0"/>
              <a:pPr/>
              <a:t>85</a:t>
            </a:fld>
            <a:endParaRPr lang="en-US" dirty="0"/>
          </a:p>
        </p:txBody>
      </p:sp>
    </p:spTree>
    <p:extLst>
      <p:ext uri="{BB962C8B-B14F-4D97-AF65-F5344CB8AC3E}">
        <p14:creationId xmlns:p14="http://schemas.microsoft.com/office/powerpoint/2010/main" val="16991080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Economic Trends</a:t>
            </a:r>
          </a:p>
        </p:txBody>
      </p:sp>
      <p:sp>
        <p:nvSpPr>
          <p:cNvPr id="3" name="Text Placeholder 2"/>
          <p:cNvSpPr>
            <a:spLocks noGrp="1"/>
          </p:cNvSpPr>
          <p:nvPr>
            <p:ph idx="1"/>
          </p:nvPr>
        </p:nvSpPr>
        <p:spPr/>
        <p:txBody>
          <a:bodyPr/>
          <a:lstStyle/>
          <a:p>
            <a:r>
              <a:rPr lang="en-US" dirty="0"/>
              <a:t>Globalization</a:t>
            </a:r>
          </a:p>
          <a:p>
            <a:r>
              <a:rPr lang="en-US" dirty="0"/>
              <a:t>Industrial to knowledge economy</a:t>
            </a:r>
          </a:p>
          <a:p>
            <a:r>
              <a:rPr lang="en-US" dirty="0"/>
              <a:t>The connected economy</a:t>
            </a:r>
          </a:p>
          <a:p>
            <a:r>
              <a:rPr lang="en-US" dirty="0"/>
              <a:t>Non-employee employees</a:t>
            </a:r>
          </a:p>
          <a:p>
            <a:r>
              <a:rPr lang="en-US" dirty="0"/>
              <a:t>Retail to the Web</a:t>
            </a:r>
          </a:p>
          <a:p>
            <a:r>
              <a:rPr lang="en-US" dirty="0"/>
              <a:t>Technology to the cloud</a:t>
            </a:r>
          </a:p>
          <a:p>
            <a:endParaRPr lang="en-US" dirty="0"/>
          </a:p>
          <a:p>
            <a:pPr lvl="1"/>
            <a:endParaRPr lang="en-US" dirty="0"/>
          </a:p>
        </p:txBody>
      </p:sp>
      <p:sp>
        <p:nvSpPr>
          <p:cNvPr id="4" name="Footer Placeholder 3">
            <a:extLst>
              <a:ext uri="{FF2B5EF4-FFF2-40B4-BE49-F238E27FC236}">
                <a16:creationId xmlns:a16="http://schemas.microsoft.com/office/drawing/2014/main" id="{A490B0C7-21B7-4F93-8014-1EFE7B07F0B3}"/>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5D20C76F-E5CE-45B5-A40C-D3BEB5AD0CBF}"/>
              </a:ext>
            </a:extLst>
          </p:cNvPr>
          <p:cNvSpPr>
            <a:spLocks noGrp="1"/>
          </p:cNvSpPr>
          <p:nvPr>
            <p:ph type="sldNum" sz="quarter" idx="11"/>
          </p:nvPr>
        </p:nvSpPr>
        <p:spPr/>
        <p:txBody>
          <a:bodyPr/>
          <a:lstStyle/>
          <a:p>
            <a:fld id="{546F56E8-67C7-F84E-9739-0190A6DE6D35}" type="slidenum">
              <a:rPr lang="en-US" smtClean="0"/>
              <a:pPr/>
              <a:t>86</a:t>
            </a:fld>
            <a:endParaRPr lang="en-US" dirty="0"/>
          </a:p>
        </p:txBody>
      </p:sp>
    </p:spTree>
    <p:extLst>
      <p:ext uri="{BB962C8B-B14F-4D97-AF65-F5344CB8AC3E}">
        <p14:creationId xmlns:p14="http://schemas.microsoft.com/office/powerpoint/2010/main" val="197697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Microeconomics and Trends</a:t>
            </a:r>
          </a:p>
        </p:txBody>
      </p:sp>
      <p:sp>
        <p:nvSpPr>
          <p:cNvPr id="3" name="Text Placeholder 2"/>
          <p:cNvSpPr>
            <a:spLocks noGrp="1"/>
          </p:cNvSpPr>
          <p:nvPr>
            <p:ph idx="1"/>
          </p:nvPr>
        </p:nvSpPr>
        <p:spPr/>
        <p:txBody>
          <a:bodyPr/>
          <a:lstStyle/>
          <a:p>
            <a:r>
              <a:rPr lang="en-US" dirty="0"/>
              <a:t>Elements of production changing:</a:t>
            </a:r>
          </a:p>
          <a:p>
            <a:pPr lvl="1"/>
            <a:r>
              <a:rPr lang="en-US" dirty="0"/>
              <a:t>We need creative people</a:t>
            </a:r>
          </a:p>
          <a:p>
            <a:r>
              <a:rPr lang="en-US" dirty="0"/>
              <a:t>Spoiled customers</a:t>
            </a:r>
          </a:p>
          <a:p>
            <a:r>
              <a:rPr lang="en-US" dirty="0"/>
              <a:t>Hyper competition</a:t>
            </a:r>
          </a:p>
        </p:txBody>
      </p:sp>
      <p:sp>
        <p:nvSpPr>
          <p:cNvPr id="4" name="Footer Placeholder 3">
            <a:extLst>
              <a:ext uri="{FF2B5EF4-FFF2-40B4-BE49-F238E27FC236}">
                <a16:creationId xmlns:a16="http://schemas.microsoft.com/office/drawing/2014/main" id="{486B6535-6DDB-45C0-B8A1-5B4C49D22EDF}"/>
              </a:ext>
            </a:extLst>
          </p:cNvPr>
          <p:cNvSpPr>
            <a:spLocks noGrp="1"/>
          </p:cNvSpPr>
          <p:nvPr>
            <p:ph type="ftr" sz="quarter" idx="10"/>
          </p:nvPr>
        </p:nvSpPr>
        <p:spPr/>
        <p:txBody>
          <a:bodyPr/>
          <a:lstStyle/>
          <a:p>
            <a:r>
              <a:rPr lang="en-US"/>
              <a:t>© Surgent | TCF4/24/V1</a:t>
            </a:r>
            <a:endParaRPr lang="en-US" dirty="0"/>
          </a:p>
        </p:txBody>
      </p:sp>
      <p:sp>
        <p:nvSpPr>
          <p:cNvPr id="7" name="Slide Number Placeholder 6">
            <a:extLst>
              <a:ext uri="{FF2B5EF4-FFF2-40B4-BE49-F238E27FC236}">
                <a16:creationId xmlns:a16="http://schemas.microsoft.com/office/drawing/2014/main" id="{3E7E0ED6-CB62-4DA0-A77F-1820BACDA0AB}"/>
              </a:ext>
            </a:extLst>
          </p:cNvPr>
          <p:cNvSpPr>
            <a:spLocks noGrp="1"/>
          </p:cNvSpPr>
          <p:nvPr>
            <p:ph type="sldNum" sz="quarter" idx="11"/>
          </p:nvPr>
        </p:nvSpPr>
        <p:spPr/>
        <p:txBody>
          <a:bodyPr/>
          <a:lstStyle/>
          <a:p>
            <a:fld id="{546F56E8-67C7-F84E-9739-0190A6DE6D35}" type="slidenum">
              <a:rPr lang="en-US" smtClean="0"/>
              <a:pPr/>
              <a:t>87</a:t>
            </a:fld>
            <a:endParaRPr lang="en-US" dirty="0"/>
          </a:p>
        </p:txBody>
      </p:sp>
    </p:spTree>
    <p:extLst>
      <p:ext uri="{BB962C8B-B14F-4D97-AF65-F5344CB8AC3E}">
        <p14:creationId xmlns:p14="http://schemas.microsoft.com/office/powerpoint/2010/main" val="4126848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B156-E200-78BC-506E-91837E0D48A9}"/>
              </a:ext>
            </a:extLst>
          </p:cNvPr>
          <p:cNvSpPr>
            <a:spLocks noGrp="1"/>
          </p:cNvSpPr>
          <p:nvPr>
            <p:ph type="title"/>
          </p:nvPr>
        </p:nvSpPr>
        <p:spPr/>
        <p:txBody>
          <a:bodyPr/>
          <a:lstStyle/>
          <a:p>
            <a:r>
              <a:rPr lang="en-US" dirty="0"/>
              <a:t>Disintermediation</a:t>
            </a:r>
          </a:p>
        </p:txBody>
      </p:sp>
      <p:sp>
        <p:nvSpPr>
          <p:cNvPr id="3" name="Content Placeholder 2">
            <a:extLst>
              <a:ext uri="{FF2B5EF4-FFF2-40B4-BE49-F238E27FC236}">
                <a16:creationId xmlns:a16="http://schemas.microsoft.com/office/drawing/2014/main" id="{FBE30B22-652F-E904-E323-388556922293}"/>
              </a:ext>
            </a:extLst>
          </p:cNvPr>
          <p:cNvSpPr>
            <a:spLocks noGrp="1"/>
          </p:cNvSpPr>
          <p:nvPr>
            <p:ph idx="1"/>
          </p:nvPr>
        </p:nvSpPr>
        <p:spPr/>
        <p:txBody>
          <a:bodyPr/>
          <a:lstStyle/>
          <a:p>
            <a:r>
              <a:rPr lang="en-US" dirty="0"/>
              <a:t>Cutting out the middleman</a:t>
            </a:r>
          </a:p>
          <a:p>
            <a:r>
              <a:rPr lang="en-US" dirty="0"/>
              <a:t>Examples</a:t>
            </a:r>
          </a:p>
          <a:p>
            <a:pPr lvl="1"/>
            <a:r>
              <a:rPr lang="en-US" dirty="0"/>
              <a:t>Manufacturer directly to the customer</a:t>
            </a:r>
          </a:p>
          <a:p>
            <a:pPr lvl="1"/>
            <a:r>
              <a:rPr lang="en-US" dirty="0"/>
              <a:t>On-line education</a:t>
            </a:r>
          </a:p>
          <a:p>
            <a:r>
              <a:rPr lang="en-US" dirty="0"/>
              <a:t>Internet if usually the vehicle used</a:t>
            </a:r>
          </a:p>
        </p:txBody>
      </p:sp>
      <p:sp>
        <p:nvSpPr>
          <p:cNvPr id="4" name="Footer Placeholder 3">
            <a:extLst>
              <a:ext uri="{FF2B5EF4-FFF2-40B4-BE49-F238E27FC236}">
                <a16:creationId xmlns:a16="http://schemas.microsoft.com/office/drawing/2014/main" id="{1D5AD4BC-C9D4-753E-1CAB-7A3C29809AF5}"/>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5F579505-2416-5FD4-8EF6-328739CF0520}"/>
              </a:ext>
            </a:extLst>
          </p:cNvPr>
          <p:cNvSpPr>
            <a:spLocks noGrp="1"/>
          </p:cNvSpPr>
          <p:nvPr>
            <p:ph type="sldNum" sz="quarter" idx="11"/>
          </p:nvPr>
        </p:nvSpPr>
        <p:spPr/>
        <p:txBody>
          <a:bodyPr/>
          <a:lstStyle/>
          <a:p>
            <a:fld id="{7AE61839-880C-8649-98DD-A1308C2AD748}" type="slidenum">
              <a:rPr lang="en-US" smtClean="0"/>
              <a:pPr/>
              <a:t>88</a:t>
            </a:fld>
            <a:endParaRPr lang="en-US" dirty="0"/>
          </a:p>
        </p:txBody>
      </p:sp>
    </p:spTree>
    <p:extLst>
      <p:ext uri="{BB962C8B-B14F-4D97-AF65-F5344CB8AC3E}">
        <p14:creationId xmlns:p14="http://schemas.microsoft.com/office/powerpoint/2010/main" val="3700774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8879-28C8-4E17-AA5A-B4CE88288144}"/>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D42121CB-F49A-32CF-75E8-97ED1A4F3D60}"/>
              </a:ext>
            </a:extLst>
          </p:cNvPr>
          <p:cNvSpPr>
            <a:spLocks noGrp="1"/>
          </p:cNvSpPr>
          <p:nvPr>
            <p:ph idx="1"/>
          </p:nvPr>
        </p:nvSpPr>
        <p:spPr/>
        <p:txBody>
          <a:bodyPr/>
          <a:lstStyle/>
          <a:p>
            <a:r>
              <a:rPr lang="en-US" dirty="0"/>
              <a:t>How might disintermediation affect your organization?</a:t>
            </a:r>
          </a:p>
          <a:p>
            <a:endParaRPr lang="en-US" dirty="0"/>
          </a:p>
          <a:p>
            <a:r>
              <a:rPr lang="en-US" dirty="0"/>
              <a:t>Are there any ways that you can become the one doing the disintermediation?</a:t>
            </a:r>
          </a:p>
          <a:p>
            <a:endParaRPr lang="en-US" dirty="0"/>
          </a:p>
          <a:p>
            <a:endParaRPr lang="en-US" dirty="0"/>
          </a:p>
        </p:txBody>
      </p:sp>
      <p:sp>
        <p:nvSpPr>
          <p:cNvPr id="4" name="Footer Placeholder 3">
            <a:extLst>
              <a:ext uri="{FF2B5EF4-FFF2-40B4-BE49-F238E27FC236}">
                <a16:creationId xmlns:a16="http://schemas.microsoft.com/office/drawing/2014/main" id="{42181B10-FBBE-4220-6D23-7204B572E2A5}"/>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B85AAC0E-1309-3DD5-72A8-D4E316BACDB1}"/>
              </a:ext>
            </a:extLst>
          </p:cNvPr>
          <p:cNvSpPr>
            <a:spLocks noGrp="1"/>
          </p:cNvSpPr>
          <p:nvPr>
            <p:ph type="sldNum" sz="quarter" idx="11"/>
          </p:nvPr>
        </p:nvSpPr>
        <p:spPr/>
        <p:txBody>
          <a:bodyPr/>
          <a:lstStyle/>
          <a:p>
            <a:fld id="{7AE61839-880C-8649-98DD-A1308C2AD748}" type="slidenum">
              <a:rPr lang="en-US" smtClean="0"/>
              <a:pPr/>
              <a:t>89</a:t>
            </a:fld>
            <a:endParaRPr lang="en-US" dirty="0"/>
          </a:p>
        </p:txBody>
      </p:sp>
    </p:spTree>
    <p:extLst>
      <p:ext uri="{BB962C8B-B14F-4D97-AF65-F5344CB8AC3E}">
        <p14:creationId xmlns:p14="http://schemas.microsoft.com/office/powerpoint/2010/main" val="348960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6A5E-64B7-97C1-0222-9296638C4F60}"/>
              </a:ext>
            </a:extLst>
          </p:cNvPr>
          <p:cNvSpPr>
            <a:spLocks noGrp="1"/>
          </p:cNvSpPr>
          <p:nvPr>
            <p:ph type="title"/>
          </p:nvPr>
        </p:nvSpPr>
        <p:spPr/>
        <p:txBody>
          <a:bodyPr/>
          <a:lstStyle/>
          <a:p>
            <a:r>
              <a:rPr lang="en-US" dirty="0"/>
              <a:t>Program in Two Parts</a:t>
            </a:r>
          </a:p>
        </p:txBody>
      </p:sp>
      <p:sp>
        <p:nvSpPr>
          <p:cNvPr id="3" name="Content Placeholder 2">
            <a:extLst>
              <a:ext uri="{FF2B5EF4-FFF2-40B4-BE49-F238E27FC236}">
                <a16:creationId xmlns:a16="http://schemas.microsoft.com/office/drawing/2014/main" id="{7C337852-EEA6-7E17-80F6-CAA9F6BB592D}"/>
              </a:ext>
            </a:extLst>
          </p:cNvPr>
          <p:cNvSpPr>
            <a:spLocks noGrp="1"/>
          </p:cNvSpPr>
          <p:nvPr>
            <p:ph idx="1"/>
          </p:nvPr>
        </p:nvSpPr>
        <p:spPr/>
        <p:txBody>
          <a:bodyPr/>
          <a:lstStyle/>
          <a:p>
            <a:r>
              <a:rPr lang="en-US" dirty="0"/>
              <a:t>The job of the finance professional</a:t>
            </a:r>
          </a:p>
          <a:p>
            <a:pPr lvl="1"/>
            <a:r>
              <a:rPr lang="en-US" dirty="0"/>
              <a:t>Leadership</a:t>
            </a:r>
          </a:p>
          <a:p>
            <a:pPr lvl="1"/>
            <a:r>
              <a:rPr lang="en-US" dirty="0"/>
              <a:t>Knowing technical issues</a:t>
            </a:r>
          </a:p>
          <a:p>
            <a:pPr lvl="1"/>
            <a:endParaRPr lang="en-US" dirty="0"/>
          </a:p>
          <a:p>
            <a:pPr lvl="1"/>
            <a:r>
              <a:rPr lang="en-US" dirty="0"/>
              <a:t>Which is more important?</a:t>
            </a:r>
          </a:p>
          <a:p>
            <a:pPr lvl="1"/>
            <a:r>
              <a:rPr lang="en-US" dirty="0"/>
              <a:t>This will be primarily about leadership issues </a:t>
            </a:r>
          </a:p>
          <a:p>
            <a:pPr lvl="2"/>
            <a:r>
              <a:rPr lang="en-US" dirty="0"/>
              <a:t>Along with an economic update</a:t>
            </a:r>
          </a:p>
        </p:txBody>
      </p:sp>
      <p:sp>
        <p:nvSpPr>
          <p:cNvPr id="4" name="Footer Placeholder 3">
            <a:extLst>
              <a:ext uri="{FF2B5EF4-FFF2-40B4-BE49-F238E27FC236}">
                <a16:creationId xmlns:a16="http://schemas.microsoft.com/office/drawing/2014/main" id="{95EFCE56-DB31-D398-062A-83BE4035B1CA}"/>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BBE7C1A5-F806-48E2-1893-325C63842495}"/>
              </a:ext>
            </a:extLst>
          </p:cNvPr>
          <p:cNvSpPr>
            <a:spLocks noGrp="1"/>
          </p:cNvSpPr>
          <p:nvPr>
            <p:ph type="sldNum" sz="quarter" idx="11"/>
          </p:nvPr>
        </p:nvSpPr>
        <p:spPr/>
        <p:txBody>
          <a:bodyPr/>
          <a:lstStyle/>
          <a:p>
            <a:fld id="{7AE61839-880C-8649-98DD-A1308C2AD748}" type="slidenum">
              <a:rPr lang="en-US" smtClean="0"/>
              <a:pPr/>
              <a:t>9</a:t>
            </a:fld>
            <a:endParaRPr lang="en-US" dirty="0"/>
          </a:p>
        </p:txBody>
      </p:sp>
    </p:spTree>
    <p:extLst>
      <p:ext uri="{BB962C8B-B14F-4D97-AF65-F5344CB8AC3E}">
        <p14:creationId xmlns:p14="http://schemas.microsoft.com/office/powerpoint/2010/main" val="35612460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272E-518B-DF4C-C6BA-5AC071990A2A}"/>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E9286AF1-39EB-6875-8503-D99AF7503E6B}"/>
              </a:ext>
            </a:extLst>
          </p:cNvPr>
          <p:cNvSpPr>
            <a:spLocks noGrp="1"/>
          </p:cNvSpPr>
          <p:nvPr>
            <p:ph idx="1"/>
          </p:nvPr>
        </p:nvSpPr>
        <p:spPr/>
        <p:txBody>
          <a:bodyPr/>
          <a:lstStyle/>
          <a:p>
            <a:r>
              <a:rPr lang="en-US" dirty="0"/>
              <a:t>What trends can/will affect your organization</a:t>
            </a:r>
          </a:p>
        </p:txBody>
      </p:sp>
      <p:sp>
        <p:nvSpPr>
          <p:cNvPr id="4" name="Footer Placeholder 3">
            <a:extLst>
              <a:ext uri="{FF2B5EF4-FFF2-40B4-BE49-F238E27FC236}">
                <a16:creationId xmlns:a16="http://schemas.microsoft.com/office/drawing/2014/main" id="{2C69C607-5AC2-FEEA-8185-C41FAF38F2AC}"/>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940CE461-3CBD-63B5-5F70-9C6747B92475}"/>
              </a:ext>
            </a:extLst>
          </p:cNvPr>
          <p:cNvSpPr>
            <a:spLocks noGrp="1"/>
          </p:cNvSpPr>
          <p:nvPr>
            <p:ph type="sldNum" sz="quarter" idx="11"/>
          </p:nvPr>
        </p:nvSpPr>
        <p:spPr/>
        <p:txBody>
          <a:bodyPr/>
          <a:lstStyle/>
          <a:p>
            <a:fld id="{7AE61839-880C-8649-98DD-A1308C2AD748}" type="slidenum">
              <a:rPr lang="en-US" smtClean="0"/>
              <a:pPr/>
              <a:t>90</a:t>
            </a:fld>
            <a:endParaRPr lang="en-US" dirty="0"/>
          </a:p>
        </p:txBody>
      </p:sp>
    </p:spTree>
    <p:extLst>
      <p:ext uri="{BB962C8B-B14F-4D97-AF65-F5344CB8AC3E}">
        <p14:creationId xmlns:p14="http://schemas.microsoft.com/office/powerpoint/2010/main" val="3759558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748E27-EC2D-75DF-002E-A07C9524BC19}"/>
              </a:ext>
            </a:extLst>
          </p:cNvPr>
          <p:cNvSpPr>
            <a:spLocks noGrp="1"/>
          </p:cNvSpPr>
          <p:nvPr>
            <p:ph type="ftr" sz="quarter" idx="10"/>
          </p:nvPr>
        </p:nvSpPr>
        <p:spPr/>
        <p:txBody>
          <a:bodyPr/>
          <a:lstStyle/>
          <a:p>
            <a:r>
              <a:rPr lang="en-US"/>
              <a:t>© Surgent | TCF4/24/V1</a:t>
            </a:r>
            <a:endParaRPr lang="en-US" dirty="0"/>
          </a:p>
        </p:txBody>
      </p:sp>
      <p:sp>
        <p:nvSpPr>
          <p:cNvPr id="3" name="Slide Number Placeholder 2">
            <a:extLst>
              <a:ext uri="{FF2B5EF4-FFF2-40B4-BE49-F238E27FC236}">
                <a16:creationId xmlns:a16="http://schemas.microsoft.com/office/drawing/2014/main" id="{279754C3-045F-3947-5BCD-B09D047CE2AB}"/>
              </a:ext>
            </a:extLst>
          </p:cNvPr>
          <p:cNvSpPr>
            <a:spLocks noGrp="1"/>
          </p:cNvSpPr>
          <p:nvPr>
            <p:ph type="sldNum" sz="quarter" idx="11"/>
          </p:nvPr>
        </p:nvSpPr>
        <p:spPr/>
        <p:txBody>
          <a:bodyPr/>
          <a:lstStyle/>
          <a:p>
            <a:fld id="{7AE61839-880C-8649-98DD-A1308C2AD748}" type="slidenum">
              <a:rPr lang="en-US" smtClean="0"/>
              <a:pPr/>
              <a:t>91</a:t>
            </a:fld>
            <a:endParaRPr lang="en-US" dirty="0"/>
          </a:p>
        </p:txBody>
      </p:sp>
      <p:sp>
        <p:nvSpPr>
          <p:cNvPr id="4" name="Title 3">
            <a:extLst>
              <a:ext uri="{FF2B5EF4-FFF2-40B4-BE49-F238E27FC236}">
                <a16:creationId xmlns:a16="http://schemas.microsoft.com/office/drawing/2014/main" id="{25254536-9613-FF54-7C2E-6DD128B4ABF0}"/>
              </a:ext>
            </a:extLst>
          </p:cNvPr>
          <p:cNvSpPr>
            <a:spLocks noGrp="1"/>
          </p:cNvSpPr>
          <p:nvPr>
            <p:ph type="title"/>
          </p:nvPr>
        </p:nvSpPr>
        <p:spPr>
          <a:xfrm>
            <a:off x="3568722" y="3045986"/>
            <a:ext cx="5054556" cy="766028"/>
          </a:xfrm>
        </p:spPr>
        <p:txBody>
          <a:bodyPr/>
          <a:lstStyle/>
          <a:p>
            <a:r>
              <a:rPr lang="en-US" sz="5400" dirty="0"/>
              <a:t>Macroeconomics</a:t>
            </a:r>
          </a:p>
        </p:txBody>
      </p:sp>
    </p:spTree>
    <p:extLst>
      <p:ext uri="{BB962C8B-B14F-4D97-AF65-F5344CB8AC3E}">
        <p14:creationId xmlns:p14="http://schemas.microsoft.com/office/powerpoint/2010/main" val="20065133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9E48-39A2-43B9-F1B3-A884954AAEB9}"/>
              </a:ext>
            </a:extLst>
          </p:cNvPr>
          <p:cNvSpPr>
            <a:spLocks noGrp="1"/>
          </p:cNvSpPr>
          <p:nvPr>
            <p:ph type="title"/>
          </p:nvPr>
        </p:nvSpPr>
        <p:spPr/>
        <p:txBody>
          <a:bodyPr/>
          <a:lstStyle/>
          <a:p>
            <a:r>
              <a:rPr lang="en-US" dirty="0"/>
              <a:t>Money Supply</a:t>
            </a:r>
          </a:p>
        </p:txBody>
      </p:sp>
      <p:sp>
        <p:nvSpPr>
          <p:cNvPr id="3" name="Content Placeholder 2">
            <a:extLst>
              <a:ext uri="{FF2B5EF4-FFF2-40B4-BE49-F238E27FC236}">
                <a16:creationId xmlns:a16="http://schemas.microsoft.com/office/drawing/2014/main" id="{41F6F3C0-BD41-7794-FC5D-8E010D359BA4}"/>
              </a:ext>
            </a:extLst>
          </p:cNvPr>
          <p:cNvSpPr>
            <a:spLocks noGrp="1"/>
          </p:cNvSpPr>
          <p:nvPr>
            <p:ph idx="1"/>
          </p:nvPr>
        </p:nvSpPr>
        <p:spPr/>
        <p:txBody>
          <a:bodyPr/>
          <a:lstStyle/>
          <a:p>
            <a:r>
              <a:rPr lang="en-US" dirty="0"/>
              <a:t>Must remain in balance to growth in GDP</a:t>
            </a:r>
          </a:p>
          <a:p>
            <a:pPr lvl="1"/>
            <a:r>
              <a:rPr lang="en-US" dirty="0"/>
              <a:t>Too much money = inflation</a:t>
            </a:r>
          </a:p>
          <a:p>
            <a:pPr lvl="1"/>
            <a:r>
              <a:rPr lang="en-US" dirty="0"/>
              <a:t>Too little money = lack of growth</a:t>
            </a:r>
          </a:p>
          <a:p>
            <a:pPr lvl="1"/>
            <a:endParaRPr lang="en-US" dirty="0"/>
          </a:p>
          <a:p>
            <a:r>
              <a:rPr lang="en-US" dirty="0"/>
              <a:t>Definition of money</a:t>
            </a:r>
          </a:p>
          <a:p>
            <a:pPr lvl="1"/>
            <a:r>
              <a:rPr lang="en-US" dirty="0"/>
              <a:t>Medium of exchange or store of value</a:t>
            </a:r>
          </a:p>
          <a:p>
            <a:pPr lvl="1"/>
            <a:r>
              <a:rPr lang="en-US" dirty="0"/>
              <a:t>For regulatory purposes</a:t>
            </a:r>
          </a:p>
          <a:p>
            <a:pPr lvl="2"/>
            <a:r>
              <a:rPr lang="en-US" dirty="0"/>
              <a:t>Cash and currency + demand deposits in commercial banks</a:t>
            </a:r>
          </a:p>
          <a:p>
            <a:pPr lvl="1"/>
            <a:endParaRPr lang="en-US" dirty="0"/>
          </a:p>
        </p:txBody>
      </p:sp>
      <p:sp>
        <p:nvSpPr>
          <p:cNvPr id="4" name="Footer Placeholder 3">
            <a:extLst>
              <a:ext uri="{FF2B5EF4-FFF2-40B4-BE49-F238E27FC236}">
                <a16:creationId xmlns:a16="http://schemas.microsoft.com/office/drawing/2014/main" id="{73F641B5-34A7-746D-12F2-9F89B466FB1E}"/>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77350A0F-7553-70B7-6C40-5692511EA581}"/>
              </a:ext>
            </a:extLst>
          </p:cNvPr>
          <p:cNvSpPr>
            <a:spLocks noGrp="1"/>
          </p:cNvSpPr>
          <p:nvPr>
            <p:ph type="sldNum" sz="quarter" idx="11"/>
          </p:nvPr>
        </p:nvSpPr>
        <p:spPr/>
        <p:txBody>
          <a:bodyPr/>
          <a:lstStyle/>
          <a:p>
            <a:fld id="{7AE61839-880C-8649-98DD-A1308C2AD748}" type="slidenum">
              <a:rPr lang="en-US" smtClean="0"/>
              <a:pPr/>
              <a:t>92</a:t>
            </a:fld>
            <a:endParaRPr lang="en-US" dirty="0"/>
          </a:p>
        </p:txBody>
      </p:sp>
    </p:spTree>
    <p:extLst>
      <p:ext uri="{BB962C8B-B14F-4D97-AF65-F5344CB8AC3E}">
        <p14:creationId xmlns:p14="http://schemas.microsoft.com/office/powerpoint/2010/main" val="15348237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C726-429D-4C07-7D00-68694B22B812}"/>
              </a:ext>
            </a:extLst>
          </p:cNvPr>
          <p:cNvSpPr>
            <a:spLocks noGrp="1"/>
          </p:cNvSpPr>
          <p:nvPr>
            <p:ph type="title"/>
          </p:nvPr>
        </p:nvSpPr>
        <p:spPr/>
        <p:txBody>
          <a:bodyPr/>
          <a:lstStyle/>
          <a:p>
            <a:r>
              <a:rPr lang="en-US" dirty="0"/>
              <a:t>How is Money Created?</a:t>
            </a:r>
          </a:p>
        </p:txBody>
      </p:sp>
      <p:sp>
        <p:nvSpPr>
          <p:cNvPr id="3" name="Content Placeholder 2">
            <a:extLst>
              <a:ext uri="{FF2B5EF4-FFF2-40B4-BE49-F238E27FC236}">
                <a16:creationId xmlns:a16="http://schemas.microsoft.com/office/drawing/2014/main" id="{DC944BD5-38D7-3249-E360-1F70F682F0B4}"/>
              </a:ext>
            </a:extLst>
          </p:cNvPr>
          <p:cNvSpPr>
            <a:spLocks noGrp="1"/>
          </p:cNvSpPr>
          <p:nvPr>
            <p:ph idx="1"/>
          </p:nvPr>
        </p:nvSpPr>
        <p:spPr/>
        <p:txBody>
          <a:bodyPr/>
          <a:lstStyle/>
          <a:p>
            <a:r>
              <a:rPr lang="en-US" dirty="0"/>
              <a:t>Government spends more than it takes in</a:t>
            </a:r>
          </a:p>
          <a:p>
            <a:pPr lvl="1"/>
            <a:r>
              <a:rPr lang="en-US" dirty="0"/>
              <a:t>Deficit spending</a:t>
            </a:r>
          </a:p>
          <a:p>
            <a:endParaRPr lang="en-US" dirty="0"/>
          </a:p>
          <a:p>
            <a:r>
              <a:rPr lang="en-US" dirty="0"/>
              <a:t>Banking system</a:t>
            </a:r>
          </a:p>
          <a:p>
            <a:pPr lvl="1"/>
            <a:r>
              <a:rPr lang="en-US" dirty="0"/>
              <a:t>When a loan is made, money supply increases</a:t>
            </a:r>
          </a:p>
          <a:p>
            <a:pPr lvl="1"/>
            <a:r>
              <a:rPr lang="en-US" dirty="0"/>
              <a:t>When a loan is repaid, money supply declines</a:t>
            </a:r>
          </a:p>
        </p:txBody>
      </p:sp>
      <p:sp>
        <p:nvSpPr>
          <p:cNvPr id="4" name="Footer Placeholder 3">
            <a:extLst>
              <a:ext uri="{FF2B5EF4-FFF2-40B4-BE49-F238E27FC236}">
                <a16:creationId xmlns:a16="http://schemas.microsoft.com/office/drawing/2014/main" id="{E29349FF-606A-8793-1BD7-341AF32B605B}"/>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48737351-9264-3037-E360-77CA08B00EE3}"/>
              </a:ext>
            </a:extLst>
          </p:cNvPr>
          <p:cNvSpPr>
            <a:spLocks noGrp="1"/>
          </p:cNvSpPr>
          <p:nvPr>
            <p:ph type="sldNum" sz="quarter" idx="11"/>
          </p:nvPr>
        </p:nvSpPr>
        <p:spPr/>
        <p:txBody>
          <a:bodyPr/>
          <a:lstStyle/>
          <a:p>
            <a:fld id="{7AE61839-880C-8649-98DD-A1308C2AD748}" type="slidenum">
              <a:rPr lang="en-US" smtClean="0"/>
              <a:pPr/>
              <a:t>93</a:t>
            </a:fld>
            <a:endParaRPr lang="en-US" dirty="0"/>
          </a:p>
        </p:txBody>
      </p:sp>
    </p:spTree>
    <p:extLst>
      <p:ext uri="{BB962C8B-B14F-4D97-AF65-F5344CB8AC3E}">
        <p14:creationId xmlns:p14="http://schemas.microsoft.com/office/powerpoint/2010/main" val="30391768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30" y="337559"/>
            <a:ext cx="10744200" cy="565412"/>
          </a:xfrm>
        </p:spPr>
        <p:txBody>
          <a:bodyPr/>
          <a:lstStyle/>
          <a:p>
            <a:r>
              <a:rPr lang="en-US" dirty="0"/>
              <a:t>Fiscal Policy</a:t>
            </a:r>
          </a:p>
        </p:txBody>
      </p:sp>
      <p:sp>
        <p:nvSpPr>
          <p:cNvPr id="3" name="Text Placeholder 2"/>
          <p:cNvSpPr>
            <a:spLocks noGrp="1"/>
          </p:cNvSpPr>
          <p:nvPr>
            <p:ph idx="1"/>
          </p:nvPr>
        </p:nvSpPr>
        <p:spPr>
          <a:xfrm>
            <a:off x="1102658" y="1200823"/>
            <a:ext cx="10540477" cy="4688988"/>
          </a:xfrm>
        </p:spPr>
        <p:txBody>
          <a:bodyPr/>
          <a:lstStyle/>
          <a:p>
            <a:pPr marL="0" indent="0">
              <a:buNone/>
            </a:pPr>
            <a:endParaRPr lang="en-US" dirty="0"/>
          </a:p>
          <a:p>
            <a:endParaRPr lang="en-US" dirty="0"/>
          </a:p>
        </p:txBody>
      </p:sp>
      <p:sp>
        <p:nvSpPr>
          <p:cNvPr id="5" name="Footer Placeholder 4">
            <a:extLst>
              <a:ext uri="{FF2B5EF4-FFF2-40B4-BE49-F238E27FC236}">
                <a16:creationId xmlns:a16="http://schemas.microsoft.com/office/drawing/2014/main" id="{67139652-F6E5-4E0F-B51F-8BED33C28A96}"/>
              </a:ext>
            </a:extLst>
          </p:cNvPr>
          <p:cNvSpPr>
            <a:spLocks noGrp="1"/>
          </p:cNvSpPr>
          <p:nvPr>
            <p:ph type="ftr" sz="quarter" idx="10"/>
          </p:nvPr>
        </p:nvSpPr>
        <p:spPr>
          <a:xfrm>
            <a:off x="515816" y="6431710"/>
            <a:ext cx="1934086" cy="365125"/>
          </a:xfrm>
        </p:spPr>
        <p:txBody>
          <a:bodyPr/>
          <a:lstStyle/>
          <a:p>
            <a:r>
              <a:rPr lang="en-US"/>
              <a:t>© Surgent | TCF4/24/V1</a:t>
            </a:r>
            <a:endParaRPr lang="en-US" dirty="0"/>
          </a:p>
        </p:txBody>
      </p:sp>
      <p:sp>
        <p:nvSpPr>
          <p:cNvPr id="8" name="Slide Number Placeholder 7">
            <a:extLst>
              <a:ext uri="{FF2B5EF4-FFF2-40B4-BE49-F238E27FC236}">
                <a16:creationId xmlns:a16="http://schemas.microsoft.com/office/drawing/2014/main" id="{BF4E71F1-7B96-4598-BAD4-352236DF7F02}"/>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94</a:t>
            </a:fld>
            <a:endParaRPr lang="en-US" dirty="0"/>
          </a:p>
        </p:txBody>
      </p:sp>
      <p:pic>
        <p:nvPicPr>
          <p:cNvPr id="4" name="Picture 3" descr="Macintosh HD:Users:art:Dropbox:CFO/controller book:Book:fiscal policy.jpg"/>
          <p:cNvPicPr/>
          <p:nvPr/>
        </p:nvPicPr>
        <p:blipFill>
          <a:blip r:embed="rId2">
            <a:extLst>
              <a:ext uri="{28A0092B-C50C-407E-A947-70E740481C1C}">
                <a14:useLocalDpi xmlns:a14="http://schemas.microsoft.com/office/drawing/2010/main" val="0"/>
              </a:ext>
            </a:extLst>
          </a:blip>
          <a:srcRect/>
          <a:stretch>
            <a:fillRect/>
          </a:stretch>
        </p:blipFill>
        <p:spPr bwMode="auto">
          <a:xfrm>
            <a:off x="3418254" y="2362200"/>
            <a:ext cx="5355492" cy="3578860"/>
          </a:xfrm>
          <a:prstGeom prst="rect">
            <a:avLst/>
          </a:prstGeom>
          <a:noFill/>
          <a:ln>
            <a:noFill/>
          </a:ln>
        </p:spPr>
      </p:pic>
    </p:spTree>
    <p:extLst>
      <p:ext uri="{BB962C8B-B14F-4D97-AF65-F5344CB8AC3E}">
        <p14:creationId xmlns:p14="http://schemas.microsoft.com/office/powerpoint/2010/main" val="37819697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25E1-19AF-799E-3B36-6965B7DCD08D}"/>
              </a:ext>
            </a:extLst>
          </p:cNvPr>
          <p:cNvSpPr>
            <a:spLocks noGrp="1"/>
          </p:cNvSpPr>
          <p:nvPr>
            <p:ph type="title"/>
          </p:nvPr>
        </p:nvSpPr>
        <p:spPr/>
        <p:txBody>
          <a:bodyPr/>
          <a:lstStyle/>
          <a:p>
            <a:r>
              <a:rPr lang="en-US" dirty="0"/>
              <a:t>Monetary Policy</a:t>
            </a:r>
          </a:p>
        </p:txBody>
      </p:sp>
      <p:sp>
        <p:nvSpPr>
          <p:cNvPr id="3" name="Content Placeholder 2">
            <a:extLst>
              <a:ext uri="{FF2B5EF4-FFF2-40B4-BE49-F238E27FC236}">
                <a16:creationId xmlns:a16="http://schemas.microsoft.com/office/drawing/2014/main" id="{78D8B749-CBEA-3315-7134-872A568606F8}"/>
              </a:ext>
            </a:extLst>
          </p:cNvPr>
          <p:cNvSpPr>
            <a:spLocks noGrp="1"/>
          </p:cNvSpPr>
          <p:nvPr>
            <p:ph idx="1"/>
          </p:nvPr>
        </p:nvSpPr>
        <p:spPr/>
        <p:txBody>
          <a:bodyPr/>
          <a:lstStyle/>
          <a:p>
            <a:r>
              <a:rPr lang="en-US" dirty="0"/>
              <a:t>Controlling the amount of new money that the banks can create</a:t>
            </a:r>
          </a:p>
          <a:p>
            <a:pPr lvl="1"/>
            <a:r>
              <a:rPr lang="en-US" dirty="0"/>
              <a:t>Discount rate</a:t>
            </a:r>
          </a:p>
          <a:p>
            <a:pPr lvl="2"/>
            <a:r>
              <a:rPr lang="en-US" dirty="0"/>
              <a:t>Fed funds rate</a:t>
            </a:r>
          </a:p>
          <a:p>
            <a:pPr lvl="1"/>
            <a:r>
              <a:rPr lang="en-US" dirty="0"/>
              <a:t>Reserve requirements</a:t>
            </a:r>
          </a:p>
          <a:p>
            <a:pPr lvl="1"/>
            <a:r>
              <a:rPr lang="en-US" dirty="0"/>
              <a:t>Open market operations</a:t>
            </a:r>
          </a:p>
        </p:txBody>
      </p:sp>
      <p:sp>
        <p:nvSpPr>
          <p:cNvPr id="4" name="Footer Placeholder 3">
            <a:extLst>
              <a:ext uri="{FF2B5EF4-FFF2-40B4-BE49-F238E27FC236}">
                <a16:creationId xmlns:a16="http://schemas.microsoft.com/office/drawing/2014/main" id="{A8DF169D-9123-7971-D91D-B6A1B19B2ADF}"/>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1BE71795-2A23-5BC2-87A9-4D8A2E008E88}"/>
              </a:ext>
            </a:extLst>
          </p:cNvPr>
          <p:cNvSpPr>
            <a:spLocks noGrp="1"/>
          </p:cNvSpPr>
          <p:nvPr>
            <p:ph type="sldNum" sz="quarter" idx="11"/>
          </p:nvPr>
        </p:nvSpPr>
        <p:spPr/>
        <p:txBody>
          <a:bodyPr/>
          <a:lstStyle/>
          <a:p>
            <a:fld id="{7AE61839-880C-8649-98DD-A1308C2AD748}" type="slidenum">
              <a:rPr lang="en-US" smtClean="0"/>
              <a:pPr/>
              <a:t>95</a:t>
            </a:fld>
            <a:endParaRPr lang="en-US" dirty="0"/>
          </a:p>
        </p:txBody>
      </p:sp>
    </p:spTree>
    <p:extLst>
      <p:ext uri="{BB962C8B-B14F-4D97-AF65-F5344CB8AC3E}">
        <p14:creationId xmlns:p14="http://schemas.microsoft.com/office/powerpoint/2010/main" val="4026673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16BF71-1CC3-4489-96C3-01E6D035FDF2}"/>
              </a:ext>
            </a:extLst>
          </p:cNvPr>
          <p:cNvSpPr>
            <a:spLocks noGrp="1"/>
          </p:cNvSpPr>
          <p:nvPr>
            <p:ph type="ftr" sz="quarter" idx="10"/>
          </p:nvPr>
        </p:nvSpPr>
        <p:spPr>
          <a:xfrm>
            <a:off x="515815" y="6431710"/>
            <a:ext cx="1925459" cy="365125"/>
          </a:xfrm>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4F57DEED-BBFB-469A-9C46-A3B2F9C63B08}"/>
              </a:ext>
            </a:extLst>
          </p:cNvPr>
          <p:cNvSpPr>
            <a:spLocks noGrp="1"/>
          </p:cNvSpPr>
          <p:nvPr>
            <p:ph type="sldNum" sz="quarter" idx="11"/>
          </p:nvPr>
        </p:nvSpPr>
        <p:spPr>
          <a:xfrm>
            <a:off x="0" y="6431710"/>
            <a:ext cx="515815" cy="365125"/>
          </a:xfrm>
        </p:spPr>
        <p:txBody>
          <a:bodyPr/>
          <a:lstStyle/>
          <a:p>
            <a:fld id="{546F56E8-67C7-F84E-9739-0190A6DE6D35}" type="slidenum">
              <a:rPr lang="en-US" smtClean="0"/>
              <a:pPr/>
              <a:t>96</a:t>
            </a:fld>
            <a:endParaRPr lang="en-US" dirty="0"/>
          </a:p>
        </p:txBody>
      </p:sp>
      <p:sp>
        <p:nvSpPr>
          <p:cNvPr id="2" name="Title 1"/>
          <p:cNvSpPr>
            <a:spLocks noGrp="1"/>
          </p:cNvSpPr>
          <p:nvPr>
            <p:ph type="title"/>
          </p:nvPr>
        </p:nvSpPr>
        <p:spPr>
          <a:xfrm>
            <a:off x="925830" y="337559"/>
            <a:ext cx="10744200" cy="565412"/>
          </a:xfrm>
        </p:spPr>
        <p:txBody>
          <a:bodyPr/>
          <a:lstStyle/>
          <a:p>
            <a:r>
              <a:rPr lang="en-US" dirty="0"/>
              <a:t>Monetary Policy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38400" y="1447801"/>
            <a:ext cx="7315200" cy="3700463"/>
          </a:xfrm>
          <a:prstGeom prst="rect">
            <a:avLst/>
          </a:prstGeom>
        </p:spPr>
      </p:pic>
    </p:spTree>
    <p:extLst>
      <p:ext uri="{BB962C8B-B14F-4D97-AF65-F5344CB8AC3E}">
        <p14:creationId xmlns:p14="http://schemas.microsoft.com/office/powerpoint/2010/main" val="39419241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F654-ECFA-996A-F6C3-7BF3F4C21B7E}"/>
              </a:ext>
            </a:extLst>
          </p:cNvPr>
          <p:cNvSpPr>
            <a:spLocks noGrp="1"/>
          </p:cNvSpPr>
          <p:nvPr>
            <p:ph type="title"/>
          </p:nvPr>
        </p:nvSpPr>
        <p:spPr/>
        <p:txBody>
          <a:bodyPr/>
          <a:lstStyle/>
          <a:p>
            <a:r>
              <a:rPr lang="en-US" dirty="0"/>
              <a:t>What’s Happening Now</a:t>
            </a:r>
          </a:p>
        </p:txBody>
      </p:sp>
      <p:sp>
        <p:nvSpPr>
          <p:cNvPr id="3" name="Content Placeholder 2">
            <a:extLst>
              <a:ext uri="{FF2B5EF4-FFF2-40B4-BE49-F238E27FC236}">
                <a16:creationId xmlns:a16="http://schemas.microsoft.com/office/drawing/2014/main" id="{DD4E56EB-6FD2-C446-0E03-4636C95D7046}"/>
              </a:ext>
            </a:extLst>
          </p:cNvPr>
          <p:cNvSpPr>
            <a:spLocks noGrp="1"/>
          </p:cNvSpPr>
          <p:nvPr>
            <p:ph idx="1"/>
          </p:nvPr>
        </p:nvSpPr>
        <p:spPr/>
        <p:txBody>
          <a:bodyPr/>
          <a:lstStyle/>
          <a:p>
            <a:r>
              <a:rPr lang="en-US" dirty="0"/>
              <a:t>Prior to pandemic, things in balance</a:t>
            </a:r>
          </a:p>
          <a:p>
            <a:r>
              <a:rPr lang="en-US" dirty="0"/>
              <a:t>Pandemic</a:t>
            </a:r>
          </a:p>
          <a:p>
            <a:pPr lvl="1"/>
            <a:r>
              <a:rPr lang="en-US" dirty="0"/>
              <a:t>Government closed much of the economy</a:t>
            </a:r>
          </a:p>
          <a:p>
            <a:pPr lvl="1"/>
            <a:r>
              <a:rPr lang="en-US" dirty="0"/>
              <a:t>A lot of deficit spending to offset</a:t>
            </a:r>
          </a:p>
          <a:p>
            <a:pPr lvl="2"/>
            <a:r>
              <a:rPr lang="en-US" dirty="0"/>
              <a:t>Probably went too far</a:t>
            </a:r>
          </a:p>
          <a:p>
            <a:r>
              <a:rPr lang="en-US" dirty="0"/>
              <a:t>Fiscal policy allowed money supply to grow too fast</a:t>
            </a:r>
          </a:p>
          <a:p>
            <a:pPr lvl="1"/>
            <a:r>
              <a:rPr lang="en-US" dirty="0"/>
              <a:t>Inflation resulted</a:t>
            </a:r>
          </a:p>
          <a:p>
            <a:r>
              <a:rPr lang="en-US" dirty="0"/>
              <a:t>Fed increasing interest rates to try and bring down money supply growth</a:t>
            </a:r>
          </a:p>
          <a:p>
            <a:pPr lvl="1"/>
            <a:r>
              <a:rPr lang="en-US" dirty="0"/>
              <a:t>Conflict between monetary and fiscal policy</a:t>
            </a:r>
          </a:p>
        </p:txBody>
      </p:sp>
      <p:sp>
        <p:nvSpPr>
          <p:cNvPr id="4" name="Footer Placeholder 3">
            <a:extLst>
              <a:ext uri="{FF2B5EF4-FFF2-40B4-BE49-F238E27FC236}">
                <a16:creationId xmlns:a16="http://schemas.microsoft.com/office/drawing/2014/main" id="{7097354B-A419-034A-18C1-D37EA8A1B845}"/>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951FBCEC-E524-DCBE-7A50-900373DADAE6}"/>
              </a:ext>
            </a:extLst>
          </p:cNvPr>
          <p:cNvSpPr>
            <a:spLocks noGrp="1"/>
          </p:cNvSpPr>
          <p:nvPr>
            <p:ph type="sldNum" sz="quarter" idx="11"/>
          </p:nvPr>
        </p:nvSpPr>
        <p:spPr/>
        <p:txBody>
          <a:bodyPr/>
          <a:lstStyle/>
          <a:p>
            <a:fld id="{7AE61839-880C-8649-98DD-A1308C2AD748}" type="slidenum">
              <a:rPr lang="en-US" smtClean="0"/>
              <a:pPr/>
              <a:t>97</a:t>
            </a:fld>
            <a:endParaRPr lang="en-US" dirty="0"/>
          </a:p>
        </p:txBody>
      </p:sp>
    </p:spTree>
    <p:extLst>
      <p:ext uri="{BB962C8B-B14F-4D97-AF65-F5344CB8AC3E}">
        <p14:creationId xmlns:p14="http://schemas.microsoft.com/office/powerpoint/2010/main" val="2731131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3E30-A9F6-3A35-C1D8-FCA8BB694443}"/>
              </a:ext>
            </a:extLst>
          </p:cNvPr>
          <p:cNvSpPr>
            <a:spLocks noGrp="1"/>
          </p:cNvSpPr>
          <p:nvPr>
            <p:ph type="title"/>
          </p:nvPr>
        </p:nvSpPr>
        <p:spPr/>
        <p:txBody>
          <a:bodyPr/>
          <a:lstStyle/>
          <a:p>
            <a:r>
              <a:rPr lang="en-US" dirty="0"/>
              <a:t>Economic Predictions</a:t>
            </a:r>
          </a:p>
        </p:txBody>
      </p:sp>
      <p:sp>
        <p:nvSpPr>
          <p:cNvPr id="3" name="Content Placeholder 2">
            <a:extLst>
              <a:ext uri="{FF2B5EF4-FFF2-40B4-BE49-F238E27FC236}">
                <a16:creationId xmlns:a16="http://schemas.microsoft.com/office/drawing/2014/main" id="{3FB29DDE-F4C2-8616-70C0-871084E23394}"/>
              </a:ext>
            </a:extLst>
          </p:cNvPr>
          <p:cNvSpPr>
            <a:spLocks noGrp="1"/>
          </p:cNvSpPr>
          <p:nvPr>
            <p:ph idx="1"/>
          </p:nvPr>
        </p:nvSpPr>
        <p:spPr/>
        <p:txBody>
          <a:bodyPr/>
          <a:lstStyle/>
          <a:p>
            <a:r>
              <a:rPr lang="en-US" dirty="0"/>
              <a:t>Views of many economists as well as the author</a:t>
            </a:r>
          </a:p>
          <a:p>
            <a:endParaRPr lang="en-US" dirty="0"/>
          </a:p>
          <a:p>
            <a:r>
              <a:rPr lang="en-US" dirty="0"/>
              <a:t>Economic growth</a:t>
            </a:r>
          </a:p>
          <a:p>
            <a:pPr lvl="1"/>
            <a:r>
              <a:rPr lang="en-US" dirty="0"/>
              <a:t>Some indicators up, others down</a:t>
            </a:r>
          </a:p>
          <a:p>
            <a:pPr lvl="1"/>
            <a:r>
              <a:rPr lang="en-US" dirty="0"/>
              <a:t>Prediction is continued slowing of GDP and housing</a:t>
            </a:r>
          </a:p>
          <a:p>
            <a:pPr lvl="2"/>
            <a:r>
              <a:rPr lang="en-US" dirty="0"/>
              <a:t>Probably continuing into employment</a:t>
            </a:r>
          </a:p>
          <a:p>
            <a:pPr lvl="1"/>
            <a:r>
              <a:rPr lang="en-US" dirty="0"/>
              <a:t>Fed is hoping for a “soft landing,” may </a:t>
            </a:r>
            <a:r>
              <a:rPr lang="en-US"/>
              <a:t>pull it off</a:t>
            </a:r>
            <a:endParaRPr lang="en-US" dirty="0"/>
          </a:p>
          <a:p>
            <a:r>
              <a:rPr lang="en-US" dirty="0"/>
              <a:t>Interest rates</a:t>
            </a:r>
          </a:p>
          <a:p>
            <a:pPr lvl="1"/>
            <a:r>
              <a:rPr lang="en-US" dirty="0"/>
              <a:t>Continue up a little more and then drop as economy falters</a:t>
            </a:r>
          </a:p>
        </p:txBody>
      </p:sp>
      <p:sp>
        <p:nvSpPr>
          <p:cNvPr id="4" name="Footer Placeholder 3">
            <a:extLst>
              <a:ext uri="{FF2B5EF4-FFF2-40B4-BE49-F238E27FC236}">
                <a16:creationId xmlns:a16="http://schemas.microsoft.com/office/drawing/2014/main" id="{DD35ECEF-4B47-3E02-C12B-A5006A089656}"/>
              </a:ext>
            </a:extLst>
          </p:cNvPr>
          <p:cNvSpPr>
            <a:spLocks noGrp="1"/>
          </p:cNvSpPr>
          <p:nvPr>
            <p:ph type="ftr" sz="quarter" idx="10"/>
          </p:nvPr>
        </p:nvSpPr>
        <p:spPr/>
        <p:txBody>
          <a:bodyPr/>
          <a:lstStyle/>
          <a:p>
            <a:r>
              <a:rPr lang="en-US"/>
              <a:t>© Surgent | TCF4/24/V1</a:t>
            </a:r>
            <a:endParaRPr lang="en-US" dirty="0"/>
          </a:p>
        </p:txBody>
      </p:sp>
      <p:sp>
        <p:nvSpPr>
          <p:cNvPr id="5" name="Slide Number Placeholder 4">
            <a:extLst>
              <a:ext uri="{FF2B5EF4-FFF2-40B4-BE49-F238E27FC236}">
                <a16:creationId xmlns:a16="http://schemas.microsoft.com/office/drawing/2014/main" id="{815A94E1-9578-3F6B-E9DC-DCE4041AF25A}"/>
              </a:ext>
            </a:extLst>
          </p:cNvPr>
          <p:cNvSpPr>
            <a:spLocks noGrp="1"/>
          </p:cNvSpPr>
          <p:nvPr>
            <p:ph type="sldNum" sz="quarter" idx="11"/>
          </p:nvPr>
        </p:nvSpPr>
        <p:spPr/>
        <p:txBody>
          <a:bodyPr/>
          <a:lstStyle/>
          <a:p>
            <a:fld id="{7AE61839-880C-8649-98DD-A1308C2AD748}" type="slidenum">
              <a:rPr lang="en-US" smtClean="0"/>
              <a:pPr/>
              <a:t>98</a:t>
            </a:fld>
            <a:endParaRPr lang="en-US" dirty="0"/>
          </a:p>
        </p:txBody>
      </p:sp>
    </p:spTree>
    <p:extLst>
      <p:ext uri="{BB962C8B-B14F-4D97-AF65-F5344CB8AC3E}">
        <p14:creationId xmlns:p14="http://schemas.microsoft.com/office/powerpoint/2010/main" val="29750884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3" name="Footer Placeholder 2">
            <a:extLst>
              <a:ext uri="{FF2B5EF4-FFF2-40B4-BE49-F238E27FC236}">
                <a16:creationId xmlns:a16="http://schemas.microsoft.com/office/drawing/2014/main" id="{96BC881E-1BC2-464B-8D46-AC3C12437008}"/>
              </a:ext>
            </a:extLst>
          </p:cNvPr>
          <p:cNvSpPr>
            <a:spLocks noGrp="1"/>
          </p:cNvSpPr>
          <p:nvPr>
            <p:ph type="ftr" sz="quarter" idx="10"/>
          </p:nvPr>
        </p:nvSpPr>
        <p:spPr/>
        <p:txBody>
          <a:bodyPr/>
          <a:lstStyle/>
          <a:p>
            <a:r>
              <a:rPr lang="en-US"/>
              <a:t>© Surgent | TCF4/24/V1</a:t>
            </a:r>
            <a:endParaRPr lang="en-US" dirty="0"/>
          </a:p>
        </p:txBody>
      </p:sp>
      <p:sp>
        <p:nvSpPr>
          <p:cNvPr id="4" name="Slide Number Placeholder 3">
            <a:extLst>
              <a:ext uri="{FF2B5EF4-FFF2-40B4-BE49-F238E27FC236}">
                <a16:creationId xmlns:a16="http://schemas.microsoft.com/office/drawing/2014/main" id="{17826D4F-6CAE-4412-AC5B-03B67DE18C7B}"/>
              </a:ext>
            </a:extLst>
          </p:cNvPr>
          <p:cNvSpPr>
            <a:spLocks noGrp="1"/>
          </p:cNvSpPr>
          <p:nvPr>
            <p:ph type="sldNum" sz="quarter" idx="11"/>
          </p:nvPr>
        </p:nvSpPr>
        <p:spPr/>
        <p:txBody>
          <a:bodyPr/>
          <a:lstStyle/>
          <a:p>
            <a:fld id="{7AE61839-880C-8649-98DD-A1308C2AD748}" type="slidenum">
              <a:rPr lang="en-US" smtClean="0"/>
              <a:pPr/>
              <a:t>99</a:t>
            </a:fld>
            <a:endParaRPr lang="en-US" dirty="0"/>
          </a:p>
        </p:txBody>
      </p:sp>
    </p:spTree>
    <p:extLst>
      <p:ext uri="{BB962C8B-B14F-4D97-AF65-F5344CB8AC3E}">
        <p14:creationId xmlns:p14="http://schemas.microsoft.com/office/powerpoint/2010/main" val="3713259206"/>
      </p:ext>
    </p:extLst>
  </p:cSld>
  <p:clrMapOvr>
    <a:masterClrMapping/>
  </p:clrMapOvr>
</p:sld>
</file>

<file path=ppt/theme/theme1.xml><?xml version="1.0" encoding="utf-8"?>
<a:theme xmlns:a="http://schemas.openxmlformats.org/drawingml/2006/main" name="Surgent Default Color Scheme">
  <a:themeElements>
    <a:clrScheme name="Surgent Primary Palette">
      <a:dk1>
        <a:srgbClr val="1E3E4E"/>
      </a:dk1>
      <a:lt1>
        <a:srgbClr val="FFFFFF"/>
      </a:lt1>
      <a:dk2>
        <a:srgbClr val="3E5B70"/>
      </a:dk2>
      <a:lt2>
        <a:srgbClr val="E7E6E6"/>
      </a:lt2>
      <a:accent1>
        <a:srgbClr val="007A9C"/>
      </a:accent1>
      <a:accent2>
        <a:srgbClr val="2F9BA0"/>
      </a:accent2>
      <a:accent3>
        <a:srgbClr val="00A678"/>
      </a:accent3>
      <a:accent4>
        <a:srgbClr val="ED6D53"/>
      </a:accent4>
      <a:accent5>
        <a:srgbClr val="F1656B"/>
      </a:accent5>
      <a:accent6>
        <a:srgbClr val="BAC1C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ternate Color Chart 1">
        <a:dk1>
          <a:srgbClr val="1E3E4E"/>
        </a:dk1>
        <a:lt1>
          <a:srgbClr val="FFFFFF"/>
        </a:lt1>
        <a:dk2>
          <a:srgbClr val="3E5B70"/>
        </a:dk2>
        <a:lt2>
          <a:srgbClr val="E7E6E6"/>
        </a:lt2>
        <a:accent1>
          <a:srgbClr val="2F9BA0"/>
        </a:accent1>
        <a:accent2>
          <a:srgbClr val="7ECECB"/>
        </a:accent2>
        <a:accent3>
          <a:srgbClr val="B3E0DE"/>
        </a:accent3>
        <a:accent4>
          <a:srgbClr val="B0DBBB"/>
        </a:accent4>
        <a:accent5>
          <a:srgbClr val="80C99E"/>
        </a:accent5>
        <a:accent6>
          <a:srgbClr val="FED6A4"/>
        </a:accent6>
        <a:hlink>
          <a:srgbClr val="0563C1"/>
        </a:hlink>
        <a:folHlink>
          <a:srgbClr val="954F72"/>
        </a:folHlink>
      </a:clrScheme>
    </a:extraClrScheme>
    <a:extraClrScheme>
      <a:clrScheme name="Alternate Color Chart 2">
        <a:dk1>
          <a:srgbClr val="1E3E4E"/>
        </a:dk1>
        <a:lt1>
          <a:srgbClr val="FFFFFF"/>
        </a:lt1>
        <a:dk2>
          <a:srgbClr val="3E5B70"/>
        </a:dk2>
        <a:lt2>
          <a:srgbClr val="E7E6E6"/>
        </a:lt2>
        <a:accent1>
          <a:srgbClr val="327999"/>
        </a:accent1>
        <a:accent2>
          <a:srgbClr val="7ECECB"/>
        </a:accent2>
        <a:accent3>
          <a:srgbClr val="80C99E"/>
        </a:accent3>
        <a:accent4>
          <a:srgbClr val="FEC87D"/>
        </a:accent4>
        <a:accent5>
          <a:srgbClr val="F09263"/>
        </a:accent5>
        <a:accent6>
          <a:srgbClr val="F27682"/>
        </a:accent6>
        <a:hlink>
          <a:srgbClr val="0563C1"/>
        </a:hlink>
        <a:folHlink>
          <a:srgbClr val="954F72"/>
        </a:folHlink>
      </a:clrScheme>
    </a:extraClrScheme>
  </a:extraClrSchemeLst>
  <a:custClrLst>
    <a:custClr name="Yellow">
      <a:srgbClr val="FEC87D"/>
    </a:custClr>
    <a:custClr name="LightTeal">
      <a:srgbClr val="7ECECB"/>
    </a:custClr>
    <a:custClr name="LightOrange">
      <a:srgbClr val="F09263"/>
    </a:custClr>
    <a:custClr name="LightGreen">
      <a:srgbClr val="80C99E"/>
    </a:custClr>
    <a:custClr name="LightRed">
      <a:srgbClr val="F27682"/>
    </a:custClr>
    <a:custClr name="LightBlue">
      <a:srgbClr val="5796B2"/>
    </a:custClr>
    <a:custClr name="LightYellow">
      <a:srgbClr val="FED6A4"/>
    </a:custClr>
    <a:custClr name="PaleTeal">
      <a:srgbClr val="B3E0DE"/>
    </a:custClr>
    <a:custClr name="PaleOrange">
      <a:srgbClr val="F2B78F"/>
    </a:custClr>
    <a:custClr name="PaleGreen">
      <a:srgbClr val="ACE5BD"/>
    </a:custClr>
    <a:custClr name="PaleRed">
      <a:srgbClr val="EF9595"/>
    </a:custClr>
    <a:custClr name="PaleBlue">
      <a:srgbClr val="8BC1D6"/>
    </a:custClr>
    <a:custClr name="PaleYellow">
      <a:srgbClr val="FFE1C2"/>
    </a:custClr>
  </a:custClrLst>
  <a:extLst>
    <a:ext uri="{05A4C25C-085E-4340-85A3-A5531E510DB2}">
      <thm15:themeFamily xmlns:thm15="http://schemas.microsoft.com/office/thememl/2012/main" name="PPT template 2021" id="{1889F842-3182-48DC-B424-45061964B0D7}" vid="{83221272-53EE-4281-B5EA-C23F7414D557}"/>
    </a:ext>
  </a:extLst>
</a:theme>
</file>

<file path=ppt/theme/theme2.xml><?xml version="1.0" encoding="utf-8"?>
<a:theme xmlns:a="http://schemas.openxmlformats.org/drawingml/2006/main" name="Soft Color Scheme">
  <a:themeElements>
    <a:clrScheme name="Alternate Color Chart 1">
      <a:dk1>
        <a:srgbClr val="1E3E4E"/>
      </a:dk1>
      <a:lt1>
        <a:srgbClr val="FFFFFF"/>
      </a:lt1>
      <a:dk2>
        <a:srgbClr val="3E5B70"/>
      </a:dk2>
      <a:lt2>
        <a:srgbClr val="E7E6E6"/>
      </a:lt2>
      <a:accent1>
        <a:srgbClr val="2F9BA0"/>
      </a:accent1>
      <a:accent2>
        <a:srgbClr val="7ECECB"/>
      </a:accent2>
      <a:accent3>
        <a:srgbClr val="B3E0DE"/>
      </a:accent3>
      <a:accent4>
        <a:srgbClr val="B0DBBB"/>
      </a:accent4>
      <a:accent5>
        <a:srgbClr val="80C99E"/>
      </a:accent5>
      <a:accent6>
        <a:srgbClr val="FED6A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urgent Default Colors">
        <a:dk1>
          <a:srgbClr val="1E3E4E"/>
        </a:dk1>
        <a:lt1>
          <a:srgbClr val="FFFFFF"/>
        </a:lt1>
        <a:dk2>
          <a:srgbClr val="3E5B70"/>
        </a:dk2>
        <a:lt2>
          <a:srgbClr val="E7E6E6"/>
        </a:lt2>
        <a:accent1>
          <a:srgbClr val="007A9C"/>
        </a:accent1>
        <a:accent2>
          <a:srgbClr val="2F9BA0"/>
        </a:accent2>
        <a:accent3>
          <a:srgbClr val="00A678"/>
        </a:accent3>
        <a:accent4>
          <a:srgbClr val="ED6D53"/>
        </a:accent4>
        <a:accent5>
          <a:srgbClr val="F27682"/>
        </a:accent5>
        <a:accent6>
          <a:srgbClr val="BAC1CA"/>
        </a:accent6>
        <a:hlink>
          <a:srgbClr val="0563C1"/>
        </a:hlink>
        <a:folHlink>
          <a:srgbClr val="954F72"/>
        </a:folHlink>
      </a:clrScheme>
    </a:extraClrScheme>
    <a:extraClrScheme>
      <a:clrScheme name="Alternate Color Chart 2">
        <a:dk1>
          <a:srgbClr val="1E3E4E"/>
        </a:dk1>
        <a:lt1>
          <a:srgbClr val="FFFFFF"/>
        </a:lt1>
        <a:dk2>
          <a:srgbClr val="3E5B70"/>
        </a:dk2>
        <a:lt2>
          <a:srgbClr val="E7E6E6"/>
        </a:lt2>
        <a:accent1>
          <a:srgbClr val="327999"/>
        </a:accent1>
        <a:accent2>
          <a:srgbClr val="7ECECB"/>
        </a:accent2>
        <a:accent3>
          <a:srgbClr val="80C99E"/>
        </a:accent3>
        <a:accent4>
          <a:srgbClr val="FEC87D"/>
        </a:accent4>
        <a:accent5>
          <a:srgbClr val="F09263"/>
        </a:accent5>
        <a:accent6>
          <a:srgbClr val="F27682"/>
        </a:accent6>
        <a:hlink>
          <a:srgbClr val="0563C1"/>
        </a:hlink>
        <a:folHlink>
          <a:srgbClr val="954F72"/>
        </a:folHlink>
      </a:clrScheme>
    </a:extraClrScheme>
  </a:extraClrSchemeLst>
  <a:custClrLst>
    <a:custClr name="Yellow">
      <a:srgbClr val="FEC87D"/>
    </a:custClr>
    <a:custClr name="LightTeal">
      <a:srgbClr val="7ECECB"/>
    </a:custClr>
    <a:custClr name="LightOrange">
      <a:srgbClr val="F09263"/>
    </a:custClr>
    <a:custClr name="LightGreen">
      <a:srgbClr val="80C99E"/>
    </a:custClr>
    <a:custClr name="LightRed">
      <a:srgbClr val="F27682"/>
    </a:custClr>
    <a:custClr name="LightBlue">
      <a:srgbClr val="5796B2"/>
    </a:custClr>
    <a:custClr name="LightYellow">
      <a:srgbClr val="FED6A4"/>
    </a:custClr>
    <a:custClr name="PaleTeal">
      <a:srgbClr val="B3E0DE"/>
    </a:custClr>
    <a:custClr name="PaleOrange">
      <a:srgbClr val="F2B78F"/>
    </a:custClr>
    <a:custClr name="PaleGreen">
      <a:srgbClr val="ACE5BD"/>
    </a:custClr>
    <a:custClr name="PaleRed">
      <a:srgbClr val="EF9595"/>
    </a:custClr>
    <a:custClr name="PaleBlue">
      <a:srgbClr val="8BC1D6"/>
    </a:custClr>
    <a:custClr name="PaleYellow">
      <a:srgbClr val="FFE1C2"/>
    </a:custClr>
  </a:custClrLst>
  <a:extLst>
    <a:ext uri="{05A4C25C-085E-4340-85A3-A5531E510DB2}">
      <thm15:themeFamily xmlns:thm15="http://schemas.microsoft.com/office/thememl/2012/main" name="PPT template 2021" id="{1889F842-3182-48DC-B424-45061964B0D7}" vid="{626F4530-772A-488C-BD6D-C5289D2406AC}"/>
    </a:ext>
  </a:extLst>
</a:theme>
</file>

<file path=ppt/theme/theme3.xml><?xml version="1.0" encoding="utf-8"?>
<a:theme xmlns:a="http://schemas.openxmlformats.org/drawingml/2006/main" name="Bright Color Scheme">
  <a:themeElements>
    <a:clrScheme name="Alternate Color Chart 2">
      <a:dk1>
        <a:srgbClr val="1E3E4E"/>
      </a:dk1>
      <a:lt1>
        <a:srgbClr val="FFFFFF"/>
      </a:lt1>
      <a:dk2>
        <a:srgbClr val="3E5B70"/>
      </a:dk2>
      <a:lt2>
        <a:srgbClr val="E7E6E6"/>
      </a:lt2>
      <a:accent1>
        <a:srgbClr val="327999"/>
      </a:accent1>
      <a:accent2>
        <a:srgbClr val="7ECECB"/>
      </a:accent2>
      <a:accent3>
        <a:srgbClr val="80C99E"/>
      </a:accent3>
      <a:accent4>
        <a:srgbClr val="FEC87D"/>
      </a:accent4>
      <a:accent5>
        <a:srgbClr val="F09263"/>
      </a:accent5>
      <a:accent6>
        <a:srgbClr val="F276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urgent Default Colors">
        <a:dk1>
          <a:srgbClr val="1E3E4E"/>
        </a:dk1>
        <a:lt1>
          <a:srgbClr val="FFFFFF"/>
        </a:lt1>
        <a:dk2>
          <a:srgbClr val="3E5B70"/>
        </a:dk2>
        <a:lt2>
          <a:srgbClr val="E7E6E6"/>
        </a:lt2>
        <a:accent1>
          <a:srgbClr val="007A9C"/>
        </a:accent1>
        <a:accent2>
          <a:srgbClr val="2F9BA0"/>
        </a:accent2>
        <a:accent3>
          <a:srgbClr val="00A678"/>
        </a:accent3>
        <a:accent4>
          <a:srgbClr val="ED6D53"/>
        </a:accent4>
        <a:accent5>
          <a:srgbClr val="F27682"/>
        </a:accent5>
        <a:accent6>
          <a:srgbClr val="BAC1CA"/>
        </a:accent6>
        <a:hlink>
          <a:srgbClr val="0563C1"/>
        </a:hlink>
        <a:folHlink>
          <a:srgbClr val="954F72"/>
        </a:folHlink>
      </a:clrScheme>
    </a:extraClrScheme>
    <a:extraClrScheme>
      <a:clrScheme name="Alternate Color Chart 1">
        <a:dk1>
          <a:srgbClr val="1E3E4E"/>
        </a:dk1>
        <a:lt1>
          <a:srgbClr val="FFFFFF"/>
        </a:lt1>
        <a:dk2>
          <a:srgbClr val="3E5B70"/>
        </a:dk2>
        <a:lt2>
          <a:srgbClr val="E7E6E6"/>
        </a:lt2>
        <a:accent1>
          <a:srgbClr val="2F9BA0"/>
        </a:accent1>
        <a:accent2>
          <a:srgbClr val="7ECECB"/>
        </a:accent2>
        <a:accent3>
          <a:srgbClr val="B3E0DE"/>
        </a:accent3>
        <a:accent4>
          <a:srgbClr val="B0DBBB"/>
        </a:accent4>
        <a:accent5>
          <a:srgbClr val="80C99E"/>
        </a:accent5>
        <a:accent6>
          <a:srgbClr val="FED6A4"/>
        </a:accent6>
        <a:hlink>
          <a:srgbClr val="0563C1"/>
        </a:hlink>
        <a:folHlink>
          <a:srgbClr val="954F72"/>
        </a:folHlink>
      </a:clrScheme>
    </a:extraClrScheme>
  </a:extraClrSchemeLst>
  <a:custClrLst>
    <a:custClr name="Yellow">
      <a:srgbClr val="FEC87D"/>
    </a:custClr>
    <a:custClr name="LightTeal">
      <a:srgbClr val="7ECECB"/>
    </a:custClr>
    <a:custClr name="LightOrange">
      <a:srgbClr val="F09263"/>
    </a:custClr>
    <a:custClr name="LightGreen">
      <a:srgbClr val="80C99E"/>
    </a:custClr>
    <a:custClr name="LightRed">
      <a:srgbClr val="F27682"/>
    </a:custClr>
    <a:custClr name="LightBlue">
      <a:srgbClr val="5796B2"/>
    </a:custClr>
    <a:custClr name="LightYellow">
      <a:srgbClr val="FED6A4"/>
    </a:custClr>
    <a:custClr name="PaleTeal">
      <a:srgbClr val="B3E0DE"/>
    </a:custClr>
    <a:custClr name="PaleOrange">
      <a:srgbClr val="F2B78F"/>
    </a:custClr>
    <a:custClr name="PaleGreen">
      <a:srgbClr val="ACE5BD"/>
    </a:custClr>
    <a:custClr name="PaleRed">
      <a:srgbClr val="EF9595"/>
    </a:custClr>
    <a:custClr name="PaleBlue">
      <a:srgbClr val="8BC1D6"/>
    </a:custClr>
    <a:custClr name="PaleYellow">
      <a:srgbClr val="FFE1C2"/>
    </a:custClr>
  </a:custClrLst>
  <a:extLst>
    <a:ext uri="{05A4C25C-085E-4340-85A3-A5531E510DB2}">
      <thm15:themeFamily xmlns:thm15="http://schemas.microsoft.com/office/thememl/2012/main" name="PPT template 2021" id="{1889F842-3182-48DC-B424-45061964B0D7}" vid="{7F1A235D-EB6A-4117-A87B-E2C6F3F7BF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F6A49C7745804C8427C049B0BC35C9" ma:contentTypeVersion="19" ma:contentTypeDescription="Create a new document." ma:contentTypeScope="" ma:versionID="c2c8e48370c8ba8decdc4fc2380f3173">
  <xsd:schema xmlns:xsd="http://www.w3.org/2001/XMLSchema" xmlns:xs="http://www.w3.org/2001/XMLSchema" xmlns:p="http://schemas.microsoft.com/office/2006/metadata/properties" xmlns:ns2="330d9103-f5e8-46dd-9884-3b1a8c4e7329" xmlns:ns3="b6264cf8-a626-4749-bec7-be3f8976eb93" targetNamespace="http://schemas.microsoft.com/office/2006/metadata/properties" ma:root="true" ma:fieldsID="e031472a31dea8d578e4e0deb21d3a35" ns2:_="" ns3:_="">
    <xsd:import namespace="330d9103-f5e8-46dd-9884-3b1a8c4e7329"/>
    <xsd:import namespace="b6264cf8-a626-4749-bec7-be3f8976eb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d9103-f5e8-46dd-9884-3b1a8c4e73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cf4c79-45a7-4c20-adf5-5a2897f37319}" ma:internalName="TaxCatchAll" ma:showField="CatchAllData" ma:web="330d9103-f5e8-46dd-9884-3b1a8c4e73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264cf8-a626-4749-bec7-be3f8976eb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4a428e-4d1e-4219-ab69-e7e530a2ce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264cf8-a626-4749-bec7-be3f8976eb93">
      <Terms xmlns="http://schemas.microsoft.com/office/infopath/2007/PartnerControls"/>
    </lcf76f155ced4ddcb4097134ff3c332f>
    <TaxCatchAll xmlns="330d9103-f5e8-46dd-9884-3b1a8c4e73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EBC901-57E4-481D-8277-1101B7422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d9103-f5e8-46dd-9884-3b1a8c4e7329"/>
    <ds:schemaRef ds:uri="b6264cf8-a626-4749-bec7-be3f8976e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3FE85F-B347-43BD-B379-850A130E6430}">
  <ds:schemaRef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bb0285eb-592b-487d-a8eb-ee2ad0dcd282"/>
    <ds:schemaRef ds:uri="036f8bdb-6885-4f76-b90b-8f2110887d0e"/>
    <ds:schemaRef ds:uri="http://www.w3.org/XML/1998/namespace"/>
    <ds:schemaRef ds:uri="http://purl.org/dc/terms/"/>
    <ds:schemaRef ds:uri="b6264cf8-a626-4749-bec7-be3f8976eb93"/>
    <ds:schemaRef ds:uri="330d9103-f5e8-46dd-9884-3b1a8c4e7329"/>
  </ds:schemaRefs>
</ds:datastoreItem>
</file>

<file path=customXml/itemProps3.xml><?xml version="1.0" encoding="utf-8"?>
<ds:datastoreItem xmlns:ds="http://schemas.openxmlformats.org/officeDocument/2006/customXml" ds:itemID="{A02F4547-A5EE-4DF3-8CD8-8CD86F6DF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2021</Template>
  <TotalTime>2821</TotalTime>
  <Words>3126</Words>
  <Application>Microsoft Office PowerPoint</Application>
  <PresentationFormat>Widescreen</PresentationFormat>
  <Paragraphs>646</Paragraphs>
  <Slides>99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99</vt:i4>
      </vt:variant>
    </vt:vector>
  </HeadingPairs>
  <TitlesOfParts>
    <vt:vector size="107" baseType="lpstr">
      <vt:lpstr>Arial</vt:lpstr>
      <vt:lpstr>Calibri</vt:lpstr>
      <vt:lpstr>Calibri Light</vt:lpstr>
      <vt:lpstr>Times New Roman</vt:lpstr>
      <vt:lpstr>Wingdings</vt:lpstr>
      <vt:lpstr>Surgent Default Color Scheme</vt:lpstr>
      <vt:lpstr>Soft Color Scheme</vt:lpstr>
      <vt:lpstr>Bright Color Scheme</vt:lpstr>
      <vt:lpstr>Current Developments and Best Practices for Today’s CFOs and Controllers</vt:lpstr>
      <vt:lpstr>Course Outline</vt:lpstr>
      <vt:lpstr>A Quick Word on Policy vs. Politics</vt:lpstr>
      <vt:lpstr>PowerPoint Presentation</vt:lpstr>
      <vt:lpstr>Introduction</vt:lpstr>
      <vt:lpstr>Prepare to Be Frustrated</vt:lpstr>
      <vt:lpstr>We Won’t Cover All</vt:lpstr>
      <vt:lpstr>It’s All About Change</vt:lpstr>
      <vt:lpstr>Program in Two Parts</vt:lpstr>
      <vt:lpstr>According to Business Insider</vt:lpstr>
      <vt:lpstr>PowerPoint Presentation</vt:lpstr>
      <vt:lpstr>Learning Objectives</vt:lpstr>
      <vt:lpstr>What is Success?</vt:lpstr>
      <vt:lpstr>Activity</vt:lpstr>
      <vt:lpstr>Two Things Needed for Success</vt:lpstr>
      <vt:lpstr>What About Monopolies?</vt:lpstr>
      <vt:lpstr>Who Are the Customers?</vt:lpstr>
      <vt:lpstr>Who Are Not the Customers?</vt:lpstr>
      <vt:lpstr>Activity</vt:lpstr>
      <vt:lpstr>Customer Service is More About Systems Than People</vt:lpstr>
      <vt:lpstr>A “Must” Question for Each Customer</vt:lpstr>
      <vt:lpstr>Customer Service Improvement</vt:lpstr>
      <vt:lpstr>Brings Up a Huge Question</vt:lpstr>
      <vt:lpstr>What About Efficiency</vt:lpstr>
      <vt:lpstr>PowerPoint Presentation</vt:lpstr>
      <vt:lpstr>Learning Objectives</vt:lpstr>
      <vt:lpstr>Activity</vt:lpstr>
      <vt:lpstr>What Is Culture?</vt:lpstr>
      <vt:lpstr>Charles Handy and Culture</vt:lpstr>
      <vt:lpstr>Four Key Cultures</vt:lpstr>
      <vt:lpstr>Specific Aspects of the Organization</vt:lpstr>
      <vt:lpstr>Specific Aspects of the Organization (Cont.)</vt:lpstr>
      <vt:lpstr>Best Cultural Fits</vt:lpstr>
      <vt:lpstr>Activity continued</vt:lpstr>
      <vt:lpstr>Best Cultural Fits</vt:lpstr>
      <vt:lpstr>Trends in Cultures</vt:lpstr>
      <vt:lpstr>Proactive Approach to Culture</vt:lpstr>
      <vt:lpstr>Has Culture Been Affected By Covid-19</vt:lpstr>
      <vt:lpstr>PowerPoint Presentation</vt:lpstr>
      <vt:lpstr>Learning Objectives</vt:lpstr>
      <vt:lpstr>If You Are Going to Be the Best</vt:lpstr>
      <vt:lpstr>Which Is More Important?</vt:lpstr>
      <vt:lpstr>Technical Skills</vt:lpstr>
      <vt:lpstr>Attitude</vt:lpstr>
      <vt:lpstr>For Which Do We Usually Hire?</vt:lpstr>
      <vt:lpstr>Tom Cook from Apple says</vt:lpstr>
      <vt:lpstr>Google Says</vt:lpstr>
      <vt:lpstr>Which Is Easier to Train?</vt:lpstr>
      <vt:lpstr>The Importance of EQ</vt:lpstr>
      <vt:lpstr>Understanding Other People</vt:lpstr>
      <vt:lpstr>Two Dimensions to Style</vt:lpstr>
      <vt:lpstr>Social Style Model</vt:lpstr>
      <vt:lpstr>Activity</vt:lpstr>
      <vt:lpstr>Importance of Diversity</vt:lpstr>
      <vt:lpstr>How to Obtain The People We Want</vt:lpstr>
      <vt:lpstr>How to Have Both</vt:lpstr>
      <vt:lpstr>Interviewing</vt:lpstr>
      <vt:lpstr>Interviewing Questions</vt:lpstr>
      <vt:lpstr>Activity – Accounts payable case study</vt:lpstr>
      <vt:lpstr>What Do You Do?</vt:lpstr>
      <vt:lpstr>Job Descriptions and Salary Ranges</vt:lpstr>
      <vt:lpstr>PowerPoint Presentation</vt:lpstr>
      <vt:lpstr>Learning Objectives</vt:lpstr>
      <vt:lpstr>Employee Motivation</vt:lpstr>
      <vt:lpstr>Pandemic and Motivation</vt:lpstr>
      <vt:lpstr>Compensation and Fairness</vt:lpstr>
      <vt:lpstr>Salary Administration and Cultures</vt:lpstr>
      <vt:lpstr>Activity</vt:lpstr>
      <vt:lpstr>Gain Share Systems</vt:lpstr>
      <vt:lpstr>“Drive” BY Henry Pink</vt:lpstr>
      <vt:lpstr>Autonomy</vt:lpstr>
      <vt:lpstr>Activity </vt:lpstr>
      <vt:lpstr>Mastery</vt:lpstr>
      <vt:lpstr>Activity </vt:lpstr>
      <vt:lpstr>Relevance</vt:lpstr>
      <vt:lpstr>Activity</vt:lpstr>
      <vt:lpstr>Empowerment</vt:lpstr>
      <vt:lpstr>Respect</vt:lpstr>
      <vt:lpstr>What Employees Desire</vt:lpstr>
      <vt:lpstr>Problem Ownership</vt:lpstr>
      <vt:lpstr>Terminating Employees</vt:lpstr>
      <vt:lpstr>PowerPoint Presentation</vt:lpstr>
      <vt:lpstr>Learning Objectives</vt:lpstr>
      <vt:lpstr>Why Economics Is Important To You</vt:lpstr>
      <vt:lpstr>Microeconomics</vt:lpstr>
      <vt:lpstr>Key Economic Trends</vt:lpstr>
      <vt:lpstr>Microeconomics and Trends</vt:lpstr>
      <vt:lpstr>Disintermediation</vt:lpstr>
      <vt:lpstr>Activity</vt:lpstr>
      <vt:lpstr>Activity</vt:lpstr>
      <vt:lpstr>Macroeconomics</vt:lpstr>
      <vt:lpstr>Money Supply</vt:lpstr>
      <vt:lpstr>How is Money Created?</vt:lpstr>
      <vt:lpstr>Fiscal Policy</vt:lpstr>
      <vt:lpstr>Monetary Policy</vt:lpstr>
      <vt:lpstr>Monetary Policy</vt:lpstr>
      <vt:lpstr>What’s Happening Now</vt:lpstr>
      <vt:lpstr>Economic Predictions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Developments and Best Practices for Today’s CFOs and Controllers</dc:title>
  <dc:creator>Jessie Doble</dc:creator>
  <cp:lastModifiedBy>Hannah Parrish</cp:lastModifiedBy>
  <cp:revision>14</cp:revision>
  <dcterms:created xsi:type="dcterms:W3CDTF">2022-01-13T16:24:54Z</dcterms:created>
  <dcterms:modified xsi:type="dcterms:W3CDTF">2024-07-30T13:04:39Z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0x010100A19BCF0187B5584497BD516834992695</vt:lpwstr>
  </property>
</Properties>
</file>