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7" r:id="rId5"/>
    <p:sldMasterId id="2147483676" r:id="rId6"/>
  </p:sldMasterIdLst>
  <p:notesMasterIdLst>
    <p:notesMasterId r:id="rId188"/>
  </p:notesMasterIdLst>
  <p:handoutMasterIdLst>
    <p:handoutMasterId r:id="rId189"/>
  </p:handoutMasterIdLst>
  <p:sldIdLst>
    <p:sldId id="435" r:id="rId7"/>
    <p:sldId id="3359" r:id="rId8"/>
    <p:sldId id="445" r:id="rId9"/>
    <p:sldId id="259" r:id="rId10"/>
    <p:sldId id="260" r:id="rId11"/>
    <p:sldId id="261" r:id="rId12"/>
    <p:sldId id="4251" r:id="rId13"/>
    <p:sldId id="4152" r:id="rId14"/>
    <p:sldId id="4153" r:id="rId15"/>
    <p:sldId id="4154" r:id="rId16"/>
    <p:sldId id="4144" r:id="rId17"/>
    <p:sldId id="4145" r:id="rId18"/>
    <p:sldId id="371" r:id="rId19"/>
    <p:sldId id="4116" r:id="rId20"/>
    <p:sldId id="4117" r:id="rId21"/>
    <p:sldId id="374" r:id="rId22"/>
    <p:sldId id="375" r:id="rId23"/>
    <p:sldId id="4228" r:id="rId24"/>
    <p:sldId id="4146" r:id="rId25"/>
    <p:sldId id="4150" r:id="rId26"/>
    <p:sldId id="4151" r:id="rId27"/>
    <p:sldId id="4248" r:id="rId28"/>
    <p:sldId id="4249" r:id="rId29"/>
    <p:sldId id="4270" r:id="rId30"/>
    <p:sldId id="6757" r:id="rId31"/>
    <p:sldId id="6758" r:id="rId32"/>
    <p:sldId id="262" r:id="rId33"/>
    <p:sldId id="263" r:id="rId34"/>
    <p:sldId id="265" r:id="rId35"/>
    <p:sldId id="266" r:id="rId36"/>
    <p:sldId id="267" r:id="rId37"/>
    <p:sldId id="268" r:id="rId38"/>
    <p:sldId id="269" r:id="rId39"/>
    <p:sldId id="270" r:id="rId40"/>
    <p:sldId id="271" r:id="rId41"/>
    <p:sldId id="4155" r:id="rId42"/>
    <p:sldId id="4156" r:id="rId43"/>
    <p:sldId id="4157" r:id="rId44"/>
    <p:sldId id="4158" r:id="rId45"/>
    <p:sldId id="4159" r:id="rId46"/>
    <p:sldId id="4160" r:id="rId47"/>
    <p:sldId id="4161" r:id="rId48"/>
    <p:sldId id="4162" r:id="rId49"/>
    <p:sldId id="4163" r:id="rId50"/>
    <p:sldId id="4164" r:id="rId51"/>
    <p:sldId id="4165" r:id="rId52"/>
    <p:sldId id="4166" r:id="rId53"/>
    <p:sldId id="4167" r:id="rId54"/>
    <p:sldId id="4169" r:id="rId55"/>
    <p:sldId id="4168" r:id="rId56"/>
    <p:sldId id="4170" r:id="rId57"/>
    <p:sldId id="4171" r:id="rId58"/>
    <p:sldId id="4172" r:id="rId59"/>
    <p:sldId id="411" r:id="rId60"/>
    <p:sldId id="412" r:id="rId61"/>
    <p:sldId id="442" r:id="rId62"/>
    <p:sldId id="4173" r:id="rId63"/>
    <p:sldId id="4227" r:id="rId64"/>
    <p:sldId id="273" r:id="rId65"/>
    <p:sldId id="285" r:id="rId66"/>
    <p:sldId id="286" r:id="rId67"/>
    <p:sldId id="414" r:id="rId68"/>
    <p:sldId id="415" r:id="rId69"/>
    <p:sldId id="4174" r:id="rId70"/>
    <p:sldId id="4175" r:id="rId71"/>
    <p:sldId id="4176" r:id="rId72"/>
    <p:sldId id="417" r:id="rId73"/>
    <p:sldId id="418" r:id="rId74"/>
    <p:sldId id="290" r:id="rId75"/>
    <p:sldId id="274" r:id="rId76"/>
    <p:sldId id="287" r:id="rId77"/>
    <p:sldId id="289" r:id="rId78"/>
    <p:sldId id="288" r:id="rId79"/>
    <p:sldId id="305" r:id="rId80"/>
    <p:sldId id="275" r:id="rId81"/>
    <p:sldId id="4177" r:id="rId82"/>
    <p:sldId id="4178" r:id="rId83"/>
    <p:sldId id="276" r:id="rId84"/>
    <p:sldId id="277" r:id="rId85"/>
    <p:sldId id="307" r:id="rId86"/>
    <p:sldId id="278" r:id="rId87"/>
    <p:sldId id="308" r:id="rId88"/>
    <p:sldId id="309" r:id="rId89"/>
    <p:sldId id="315" r:id="rId90"/>
    <p:sldId id="314" r:id="rId91"/>
    <p:sldId id="316" r:id="rId92"/>
    <p:sldId id="317" r:id="rId93"/>
    <p:sldId id="4179" r:id="rId94"/>
    <p:sldId id="4180" r:id="rId95"/>
    <p:sldId id="319" r:id="rId96"/>
    <p:sldId id="320" r:id="rId97"/>
    <p:sldId id="322" r:id="rId98"/>
    <p:sldId id="324" r:id="rId99"/>
    <p:sldId id="323" r:id="rId100"/>
    <p:sldId id="325" r:id="rId101"/>
    <p:sldId id="326" r:id="rId102"/>
    <p:sldId id="419" r:id="rId103"/>
    <p:sldId id="420" r:id="rId104"/>
    <p:sldId id="421" r:id="rId105"/>
    <p:sldId id="297" r:id="rId106"/>
    <p:sldId id="298" r:id="rId107"/>
    <p:sldId id="299" r:id="rId108"/>
    <p:sldId id="422" r:id="rId109"/>
    <p:sldId id="4181" r:id="rId110"/>
    <p:sldId id="4182" r:id="rId111"/>
    <p:sldId id="4183" r:id="rId112"/>
    <p:sldId id="310" r:id="rId113"/>
    <p:sldId id="279" r:id="rId114"/>
    <p:sldId id="280" r:id="rId115"/>
    <p:sldId id="4229" r:id="rId116"/>
    <p:sldId id="281" r:id="rId117"/>
    <p:sldId id="282" r:id="rId118"/>
    <p:sldId id="283" r:id="rId119"/>
    <p:sldId id="4221" r:id="rId120"/>
    <p:sldId id="4222" r:id="rId121"/>
    <p:sldId id="423" r:id="rId122"/>
    <p:sldId id="424" r:id="rId123"/>
    <p:sldId id="4246" r:id="rId124"/>
    <p:sldId id="4247" r:id="rId125"/>
    <p:sldId id="4188" r:id="rId126"/>
    <p:sldId id="4189" r:id="rId127"/>
    <p:sldId id="4190" r:id="rId128"/>
    <p:sldId id="4191" r:id="rId129"/>
    <p:sldId id="4192" r:id="rId130"/>
    <p:sldId id="4193" r:id="rId131"/>
    <p:sldId id="4194" r:id="rId132"/>
    <p:sldId id="4195" r:id="rId133"/>
    <p:sldId id="312" r:id="rId134"/>
    <p:sldId id="291" r:id="rId135"/>
    <p:sldId id="344" r:id="rId136"/>
    <p:sldId id="4230" r:id="rId137"/>
    <p:sldId id="345" r:id="rId138"/>
    <p:sldId id="347" r:id="rId139"/>
    <p:sldId id="348" r:id="rId140"/>
    <p:sldId id="346" r:id="rId141"/>
    <p:sldId id="4196" r:id="rId142"/>
    <p:sldId id="4197" r:id="rId143"/>
    <p:sldId id="4198" r:id="rId144"/>
    <p:sldId id="4199" r:id="rId145"/>
    <p:sldId id="4200" r:id="rId146"/>
    <p:sldId id="4201" r:id="rId147"/>
    <p:sldId id="4202" r:id="rId148"/>
    <p:sldId id="4203" r:id="rId149"/>
    <p:sldId id="4253" r:id="rId150"/>
    <p:sldId id="311" r:id="rId151"/>
    <p:sldId id="328" r:id="rId152"/>
    <p:sldId id="329" r:id="rId153"/>
    <p:sldId id="331" r:id="rId154"/>
    <p:sldId id="425" r:id="rId155"/>
    <p:sldId id="332" r:id="rId156"/>
    <p:sldId id="333" r:id="rId157"/>
    <p:sldId id="330" r:id="rId158"/>
    <p:sldId id="334" r:id="rId159"/>
    <p:sldId id="335" r:id="rId160"/>
    <p:sldId id="426" r:id="rId161"/>
    <p:sldId id="336" r:id="rId162"/>
    <p:sldId id="4149" r:id="rId163"/>
    <p:sldId id="351" r:id="rId164"/>
    <p:sldId id="352" r:id="rId165"/>
    <p:sldId id="353" r:id="rId166"/>
    <p:sldId id="337" r:id="rId167"/>
    <p:sldId id="338" r:id="rId168"/>
    <p:sldId id="339" r:id="rId169"/>
    <p:sldId id="340" r:id="rId170"/>
    <p:sldId id="341" r:id="rId171"/>
    <p:sldId id="342" r:id="rId172"/>
    <p:sldId id="4233" r:id="rId173"/>
    <p:sldId id="4232" r:id="rId174"/>
    <p:sldId id="4209" r:id="rId175"/>
    <p:sldId id="354" r:id="rId176"/>
    <p:sldId id="4211" r:id="rId177"/>
    <p:sldId id="427" r:id="rId178"/>
    <p:sldId id="428" r:id="rId179"/>
    <p:sldId id="4254" r:id="rId180"/>
    <p:sldId id="4255" r:id="rId181"/>
    <p:sldId id="4256" r:id="rId182"/>
    <p:sldId id="4257" r:id="rId183"/>
    <p:sldId id="4258" r:id="rId184"/>
    <p:sldId id="4259" r:id="rId185"/>
    <p:sldId id="4262" r:id="rId186"/>
    <p:sldId id="436" r:id="rId1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FA194D-92F1-FD83-30D4-B58A687CDF80}" name="Jack Castonguay" initials="JC" userId="S::CastonguayJ@knowfully.com::2dc65043-fd6e-41e9-b8d3-318af22b32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999"/>
    <a:srgbClr val="1E3E4E"/>
    <a:srgbClr val="E0EBF0"/>
    <a:srgbClr val="37576F"/>
    <a:srgbClr val="82ADC1"/>
    <a:srgbClr val="7ECECB"/>
    <a:srgbClr val="2F9BA0"/>
    <a:srgbClr val="8BC1D6"/>
    <a:srgbClr val="5796B2"/>
    <a:srgbClr val="C5FC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8CCCC-58C2-43FB-B765-28D44BCF638B}" v="8" dt="2023-04-05T07:01:31.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29"/>
  </p:normalViewPr>
  <p:slideViewPr>
    <p:cSldViewPr snapToGrid="0" snapToObjects="1">
      <p:cViewPr varScale="1">
        <p:scale>
          <a:sx n="112" d="100"/>
          <a:sy n="112" d="100"/>
        </p:scale>
        <p:origin x="552" y="96"/>
      </p:cViewPr>
      <p:guideLst/>
    </p:cSldViewPr>
  </p:slideViewPr>
  <p:notesTextViewPr>
    <p:cViewPr>
      <p:scale>
        <a:sx n="1" d="1"/>
        <a:sy n="1" d="1"/>
      </p:scale>
      <p:origin x="0" y="0"/>
    </p:cViewPr>
  </p:notesTextViewPr>
  <p:sorterViewPr>
    <p:cViewPr>
      <p:scale>
        <a:sx n="100" d="100"/>
        <a:sy n="100" d="100"/>
      </p:scale>
      <p:origin x="0" y="-75936"/>
    </p:cViewPr>
  </p:sorterViewPr>
  <p:notesViewPr>
    <p:cSldViewPr snapToGrid="0" snapToObjects="1">
      <p:cViewPr varScale="1">
        <p:scale>
          <a:sx n="47" d="100"/>
          <a:sy n="47" d="100"/>
        </p:scale>
        <p:origin x="2712" y="6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slide" Target="slides/slide132.xml"/><Relationship Id="rId159" Type="http://schemas.openxmlformats.org/officeDocument/2006/relationships/slide" Target="slides/slide153.xml"/><Relationship Id="rId170" Type="http://schemas.openxmlformats.org/officeDocument/2006/relationships/slide" Target="slides/slide164.xml"/><Relationship Id="rId191" Type="http://schemas.openxmlformats.org/officeDocument/2006/relationships/viewProps" Target="viewProps.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53" Type="http://schemas.openxmlformats.org/officeDocument/2006/relationships/slide" Target="slides/slide47.xml"/><Relationship Id="rId74" Type="http://schemas.openxmlformats.org/officeDocument/2006/relationships/slide" Target="slides/slide68.xml"/><Relationship Id="rId128" Type="http://schemas.openxmlformats.org/officeDocument/2006/relationships/slide" Target="slides/slide122.xml"/><Relationship Id="rId149" Type="http://schemas.openxmlformats.org/officeDocument/2006/relationships/slide" Target="slides/slide143.xml"/><Relationship Id="rId5" Type="http://schemas.openxmlformats.org/officeDocument/2006/relationships/slideMaster" Target="slideMasters/slideMaster2.xml"/><Relationship Id="rId95" Type="http://schemas.openxmlformats.org/officeDocument/2006/relationships/slide" Target="slides/slide89.xml"/><Relationship Id="rId160" Type="http://schemas.openxmlformats.org/officeDocument/2006/relationships/slide" Target="slides/slide154.xml"/><Relationship Id="rId181" Type="http://schemas.openxmlformats.org/officeDocument/2006/relationships/slide" Target="slides/slide175.xml"/><Relationship Id="rId22" Type="http://schemas.openxmlformats.org/officeDocument/2006/relationships/slide" Target="slides/slide16.xml"/><Relationship Id="rId43" Type="http://schemas.openxmlformats.org/officeDocument/2006/relationships/slide" Target="slides/slide37.xml"/><Relationship Id="rId64" Type="http://schemas.openxmlformats.org/officeDocument/2006/relationships/slide" Target="slides/slide58.xml"/><Relationship Id="rId118" Type="http://schemas.openxmlformats.org/officeDocument/2006/relationships/slide" Target="slides/slide112.xml"/><Relationship Id="rId139" Type="http://schemas.openxmlformats.org/officeDocument/2006/relationships/slide" Target="slides/slide133.xml"/><Relationship Id="rId85" Type="http://schemas.openxmlformats.org/officeDocument/2006/relationships/slide" Target="slides/slide79.xml"/><Relationship Id="rId150" Type="http://schemas.openxmlformats.org/officeDocument/2006/relationships/slide" Target="slides/slide144.xml"/><Relationship Id="rId171" Type="http://schemas.openxmlformats.org/officeDocument/2006/relationships/slide" Target="slides/slide165.xml"/><Relationship Id="rId192" Type="http://schemas.openxmlformats.org/officeDocument/2006/relationships/theme" Target="theme/theme1.xml"/><Relationship Id="rId12" Type="http://schemas.openxmlformats.org/officeDocument/2006/relationships/slide" Target="slides/slide6.xml"/><Relationship Id="rId33" Type="http://schemas.openxmlformats.org/officeDocument/2006/relationships/slide" Target="slides/slide27.xml"/><Relationship Id="rId108" Type="http://schemas.openxmlformats.org/officeDocument/2006/relationships/slide" Target="slides/slide102.xml"/><Relationship Id="rId129" Type="http://schemas.openxmlformats.org/officeDocument/2006/relationships/slide" Target="slides/slide123.xml"/><Relationship Id="rId54" Type="http://schemas.openxmlformats.org/officeDocument/2006/relationships/slide" Target="slides/slide48.xml"/><Relationship Id="rId75" Type="http://schemas.openxmlformats.org/officeDocument/2006/relationships/slide" Target="slides/slide69.xml"/><Relationship Id="rId96" Type="http://schemas.openxmlformats.org/officeDocument/2006/relationships/slide" Target="slides/slide90.xml"/><Relationship Id="rId140" Type="http://schemas.openxmlformats.org/officeDocument/2006/relationships/slide" Target="slides/slide134.xml"/><Relationship Id="rId161" Type="http://schemas.openxmlformats.org/officeDocument/2006/relationships/slide" Target="slides/slide155.xml"/><Relationship Id="rId182" Type="http://schemas.openxmlformats.org/officeDocument/2006/relationships/slide" Target="slides/slide176.xml"/><Relationship Id="rId6" Type="http://schemas.openxmlformats.org/officeDocument/2006/relationships/slideMaster" Target="slideMasters/slideMaster3.xml"/><Relationship Id="rId23" Type="http://schemas.openxmlformats.org/officeDocument/2006/relationships/slide" Target="slides/slide17.xml"/><Relationship Id="rId119" Type="http://schemas.openxmlformats.org/officeDocument/2006/relationships/slide" Target="slides/slide113.xml"/><Relationship Id="rId44" Type="http://schemas.openxmlformats.org/officeDocument/2006/relationships/slide" Target="slides/slide38.xml"/><Relationship Id="rId65" Type="http://schemas.openxmlformats.org/officeDocument/2006/relationships/slide" Target="slides/slide59.xml"/><Relationship Id="rId86" Type="http://schemas.openxmlformats.org/officeDocument/2006/relationships/slide" Target="slides/slide80.xml"/><Relationship Id="rId130" Type="http://schemas.openxmlformats.org/officeDocument/2006/relationships/slide" Target="slides/slide124.xml"/><Relationship Id="rId151" Type="http://schemas.openxmlformats.org/officeDocument/2006/relationships/slide" Target="slides/slide145.xml"/><Relationship Id="rId172" Type="http://schemas.openxmlformats.org/officeDocument/2006/relationships/slide" Target="slides/slide166.xml"/><Relationship Id="rId193" Type="http://schemas.openxmlformats.org/officeDocument/2006/relationships/tableStyles" Target="tableStyles.xml"/><Relationship Id="rId13" Type="http://schemas.openxmlformats.org/officeDocument/2006/relationships/slide" Target="slides/slide7.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167" Type="http://schemas.openxmlformats.org/officeDocument/2006/relationships/slide" Target="slides/slide161.xml"/><Relationship Id="rId188"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162" Type="http://schemas.openxmlformats.org/officeDocument/2006/relationships/slide" Target="slides/slide156.xml"/><Relationship Id="rId183" Type="http://schemas.openxmlformats.org/officeDocument/2006/relationships/slide" Target="slides/slide177.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slide" Target="slides/slide151.xml"/><Relationship Id="rId178" Type="http://schemas.openxmlformats.org/officeDocument/2006/relationships/slide" Target="slides/slide172.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slide" Target="slides/slide146.xml"/><Relationship Id="rId173" Type="http://schemas.openxmlformats.org/officeDocument/2006/relationships/slide" Target="slides/slide167.xml"/><Relationship Id="rId194"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slide" Target="slides/slide141.xml"/><Relationship Id="rId168" Type="http://schemas.openxmlformats.org/officeDocument/2006/relationships/slide" Target="slides/slide162.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163" Type="http://schemas.openxmlformats.org/officeDocument/2006/relationships/slide" Target="slides/slide157.xml"/><Relationship Id="rId184" Type="http://schemas.openxmlformats.org/officeDocument/2006/relationships/slide" Target="slides/slide178.xml"/><Relationship Id="rId189"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slide" Target="slides/slide152.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3" Type="http://schemas.openxmlformats.org/officeDocument/2006/relationships/slide" Target="slides/slide147.xml"/><Relationship Id="rId174" Type="http://schemas.openxmlformats.org/officeDocument/2006/relationships/slide" Target="slides/slide168.xml"/><Relationship Id="rId179" Type="http://schemas.openxmlformats.org/officeDocument/2006/relationships/slide" Target="slides/slide173.xml"/><Relationship Id="rId195" Type="http://schemas.microsoft.com/office/2018/10/relationships/authors" Target="authors.xml"/><Relationship Id="rId190" Type="http://schemas.openxmlformats.org/officeDocument/2006/relationships/presProps" Target="presProps.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43" Type="http://schemas.openxmlformats.org/officeDocument/2006/relationships/slide" Target="slides/slide137.xml"/><Relationship Id="rId148" Type="http://schemas.openxmlformats.org/officeDocument/2006/relationships/slide" Target="slides/slide142.xml"/><Relationship Id="rId164" Type="http://schemas.openxmlformats.org/officeDocument/2006/relationships/slide" Target="slides/slide158.xml"/><Relationship Id="rId169" Type="http://schemas.openxmlformats.org/officeDocument/2006/relationships/slide" Target="slides/slide163.xml"/><Relationship Id="rId185" Type="http://schemas.openxmlformats.org/officeDocument/2006/relationships/slide" Target="slides/slide179.xml"/><Relationship Id="rId4" Type="http://schemas.openxmlformats.org/officeDocument/2006/relationships/slideMaster" Target="slideMasters/slideMaster1.xml"/><Relationship Id="rId9" Type="http://schemas.openxmlformats.org/officeDocument/2006/relationships/slide" Target="slides/slide3.xml"/><Relationship Id="rId180" Type="http://schemas.openxmlformats.org/officeDocument/2006/relationships/slide" Target="slides/slide174.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54" Type="http://schemas.openxmlformats.org/officeDocument/2006/relationships/slide" Target="slides/slide148.xml"/><Relationship Id="rId175" Type="http://schemas.openxmlformats.org/officeDocument/2006/relationships/slide" Target="slides/slide169.xml"/><Relationship Id="rId16" Type="http://schemas.openxmlformats.org/officeDocument/2006/relationships/slide" Target="slides/slide10.xml"/><Relationship Id="rId37" Type="http://schemas.openxmlformats.org/officeDocument/2006/relationships/slide" Target="slides/slide31.xml"/><Relationship Id="rId58" Type="http://schemas.openxmlformats.org/officeDocument/2006/relationships/slide" Target="slides/slide52.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44" Type="http://schemas.openxmlformats.org/officeDocument/2006/relationships/slide" Target="slides/slide138.xml"/><Relationship Id="rId90" Type="http://schemas.openxmlformats.org/officeDocument/2006/relationships/slide" Target="slides/slide84.xml"/><Relationship Id="rId165" Type="http://schemas.openxmlformats.org/officeDocument/2006/relationships/slide" Target="slides/slide159.xml"/><Relationship Id="rId186" Type="http://schemas.openxmlformats.org/officeDocument/2006/relationships/slide" Target="slides/slide180.xml"/><Relationship Id="rId27" Type="http://schemas.openxmlformats.org/officeDocument/2006/relationships/slide" Target="slides/slide21.xml"/><Relationship Id="rId48" Type="http://schemas.openxmlformats.org/officeDocument/2006/relationships/slide" Target="slides/slide42.xml"/><Relationship Id="rId69" Type="http://schemas.openxmlformats.org/officeDocument/2006/relationships/slide" Target="slides/slide63.xml"/><Relationship Id="rId113" Type="http://schemas.openxmlformats.org/officeDocument/2006/relationships/slide" Target="slides/slide107.xml"/><Relationship Id="rId134" Type="http://schemas.openxmlformats.org/officeDocument/2006/relationships/slide" Target="slides/slide128.xml"/><Relationship Id="rId80" Type="http://schemas.openxmlformats.org/officeDocument/2006/relationships/slide" Target="slides/slide74.xml"/><Relationship Id="rId155" Type="http://schemas.openxmlformats.org/officeDocument/2006/relationships/slide" Target="slides/slide149.xml"/><Relationship Id="rId176" Type="http://schemas.openxmlformats.org/officeDocument/2006/relationships/slide" Target="slides/slide170.xml"/><Relationship Id="rId17" Type="http://schemas.openxmlformats.org/officeDocument/2006/relationships/slide" Target="slides/slide11.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24" Type="http://schemas.openxmlformats.org/officeDocument/2006/relationships/slide" Target="slides/slide118.xml"/><Relationship Id="rId70" Type="http://schemas.openxmlformats.org/officeDocument/2006/relationships/slide" Target="slides/slide64.xml"/><Relationship Id="rId91" Type="http://schemas.openxmlformats.org/officeDocument/2006/relationships/slide" Target="slides/slide85.xml"/><Relationship Id="rId145" Type="http://schemas.openxmlformats.org/officeDocument/2006/relationships/slide" Target="slides/slide139.xml"/><Relationship Id="rId166" Type="http://schemas.openxmlformats.org/officeDocument/2006/relationships/slide" Target="slides/slide160.xml"/><Relationship Id="rId187" Type="http://schemas.openxmlformats.org/officeDocument/2006/relationships/slide" Target="slides/slide181.xml"/><Relationship Id="rId1" Type="http://schemas.openxmlformats.org/officeDocument/2006/relationships/customXml" Target="../customXml/item1.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60" Type="http://schemas.openxmlformats.org/officeDocument/2006/relationships/slide" Target="slides/slide54.xml"/><Relationship Id="rId81" Type="http://schemas.openxmlformats.org/officeDocument/2006/relationships/slide" Target="slides/slide75.xml"/><Relationship Id="rId135" Type="http://schemas.openxmlformats.org/officeDocument/2006/relationships/slide" Target="slides/slide129.xml"/><Relationship Id="rId156" Type="http://schemas.openxmlformats.org/officeDocument/2006/relationships/slide" Target="slides/slide150.xml"/><Relationship Id="rId177" Type="http://schemas.openxmlformats.org/officeDocument/2006/relationships/slide" Target="slides/slide171.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190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004D9-7E59-7744-87EB-836852A82900}" type="datetimeFigureOut">
              <a:rPr lang="en-US" smtClean="0"/>
              <a:t>7/30/2024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A2BC9-51E6-0643-A54B-7C307355173B}" type="slidenum">
              <a:rPr lang="en-US" smtClean="0"/>
              <a:t>‹#›</a:t>
            </a:fld>
            <a:endParaRPr lang="en-US" dirty="0"/>
          </a:p>
        </p:txBody>
      </p:sp>
    </p:spTree>
    <p:extLst>
      <p:ext uri="{BB962C8B-B14F-4D97-AF65-F5344CB8AC3E}">
        <p14:creationId xmlns:p14="http://schemas.microsoft.com/office/powerpoint/2010/main" val="1811295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6710">
              <a:defRPr/>
            </a:pPr>
            <a:fld id="{C3827D9A-9EE9-4EB9-93D7-E9C3D1D36FDE}" type="slidenum">
              <a:rPr lang="en-US">
                <a:solidFill>
                  <a:prstClr val="black"/>
                </a:solidFill>
                <a:latin typeface="Georgia"/>
              </a:rPr>
              <a:pPr defTabSz="466710">
                <a:defRPr/>
              </a:pPr>
              <a:t>3</a:t>
            </a:fld>
            <a:endParaRPr lang="en-US" dirty="0">
              <a:solidFill>
                <a:prstClr val="black"/>
              </a:solidFill>
              <a:latin typeface="Georgia"/>
            </a:endParaRPr>
          </a:p>
        </p:txBody>
      </p:sp>
    </p:spTree>
    <p:extLst>
      <p:ext uri="{BB962C8B-B14F-4D97-AF65-F5344CB8AC3E}">
        <p14:creationId xmlns:p14="http://schemas.microsoft.com/office/powerpoint/2010/main" val="264752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29</a:t>
            </a:fld>
            <a:endParaRPr lang="en-US" sz="1800" kern="0" dirty="0">
              <a:solidFill>
                <a:sysClr val="windowText" lastClr="000000"/>
              </a:solidFill>
            </a:endParaRPr>
          </a:p>
        </p:txBody>
      </p:sp>
    </p:spTree>
    <p:extLst>
      <p:ext uri="{BB962C8B-B14F-4D97-AF65-F5344CB8AC3E}">
        <p14:creationId xmlns:p14="http://schemas.microsoft.com/office/powerpoint/2010/main" val="396372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30</a:t>
            </a:fld>
            <a:endParaRPr lang="en-US" sz="1800" kern="0" dirty="0">
              <a:solidFill>
                <a:sysClr val="windowText" lastClr="000000"/>
              </a:solidFill>
            </a:endParaRPr>
          </a:p>
        </p:txBody>
      </p:sp>
    </p:spTree>
    <p:extLst>
      <p:ext uri="{BB962C8B-B14F-4D97-AF65-F5344CB8AC3E}">
        <p14:creationId xmlns:p14="http://schemas.microsoft.com/office/powerpoint/2010/main" val="290569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32</a:t>
            </a:fld>
            <a:endParaRPr lang="en-US" sz="1800" kern="0" dirty="0">
              <a:solidFill>
                <a:sysClr val="windowText" lastClr="000000"/>
              </a:solidFill>
            </a:endParaRPr>
          </a:p>
        </p:txBody>
      </p:sp>
    </p:spTree>
    <p:extLst>
      <p:ext uri="{BB962C8B-B14F-4D97-AF65-F5344CB8AC3E}">
        <p14:creationId xmlns:p14="http://schemas.microsoft.com/office/powerpoint/2010/main" val="1352791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33</a:t>
            </a:fld>
            <a:endParaRPr lang="en-US" sz="1800" kern="0" dirty="0">
              <a:solidFill>
                <a:sysClr val="windowText" lastClr="000000"/>
              </a:solidFill>
            </a:endParaRPr>
          </a:p>
        </p:txBody>
      </p:sp>
    </p:spTree>
    <p:extLst>
      <p:ext uri="{BB962C8B-B14F-4D97-AF65-F5344CB8AC3E}">
        <p14:creationId xmlns:p14="http://schemas.microsoft.com/office/powerpoint/2010/main" val="993501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34</a:t>
            </a:fld>
            <a:endParaRPr lang="en-US" sz="1800" kern="0" dirty="0">
              <a:solidFill>
                <a:sysClr val="windowText" lastClr="000000"/>
              </a:solidFill>
            </a:endParaRPr>
          </a:p>
        </p:txBody>
      </p:sp>
    </p:spTree>
    <p:extLst>
      <p:ext uri="{BB962C8B-B14F-4D97-AF65-F5344CB8AC3E}">
        <p14:creationId xmlns:p14="http://schemas.microsoft.com/office/powerpoint/2010/main" val="2826826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35</a:t>
            </a:fld>
            <a:endParaRPr lang="en-US" sz="1800" kern="0" dirty="0">
              <a:solidFill>
                <a:sysClr val="windowText" lastClr="000000"/>
              </a:solidFill>
            </a:endParaRPr>
          </a:p>
        </p:txBody>
      </p:sp>
    </p:spTree>
    <p:extLst>
      <p:ext uri="{BB962C8B-B14F-4D97-AF65-F5344CB8AC3E}">
        <p14:creationId xmlns:p14="http://schemas.microsoft.com/office/powerpoint/2010/main" val="201760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44</a:t>
            </a:fld>
            <a:endParaRPr lang="en-US" sz="1800" kern="0" dirty="0">
              <a:solidFill>
                <a:sysClr val="windowText" lastClr="000000"/>
              </a:solidFill>
            </a:endParaRPr>
          </a:p>
        </p:txBody>
      </p:sp>
    </p:spTree>
    <p:extLst>
      <p:ext uri="{BB962C8B-B14F-4D97-AF65-F5344CB8AC3E}">
        <p14:creationId xmlns:p14="http://schemas.microsoft.com/office/powerpoint/2010/main" val="4055643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59</a:t>
            </a:fld>
            <a:endParaRPr lang="en-US" sz="1800" kern="0" dirty="0">
              <a:solidFill>
                <a:sysClr val="windowText" lastClr="000000"/>
              </a:solidFill>
            </a:endParaRPr>
          </a:p>
        </p:txBody>
      </p:sp>
    </p:spTree>
    <p:extLst>
      <p:ext uri="{BB962C8B-B14F-4D97-AF65-F5344CB8AC3E}">
        <p14:creationId xmlns:p14="http://schemas.microsoft.com/office/powerpoint/2010/main" val="807702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60</a:t>
            </a:fld>
            <a:endParaRPr lang="en-US" sz="1800" kern="0" dirty="0">
              <a:solidFill>
                <a:sysClr val="windowText" lastClr="000000"/>
              </a:solidFill>
            </a:endParaRPr>
          </a:p>
        </p:txBody>
      </p:sp>
    </p:spTree>
    <p:extLst>
      <p:ext uri="{BB962C8B-B14F-4D97-AF65-F5344CB8AC3E}">
        <p14:creationId xmlns:p14="http://schemas.microsoft.com/office/powerpoint/2010/main" val="2945137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61</a:t>
            </a:fld>
            <a:endParaRPr lang="en-US" sz="1800" kern="0" dirty="0">
              <a:solidFill>
                <a:sysClr val="windowText" lastClr="000000"/>
              </a:solidFill>
            </a:endParaRPr>
          </a:p>
        </p:txBody>
      </p:sp>
    </p:spTree>
    <p:extLst>
      <p:ext uri="{BB962C8B-B14F-4D97-AF65-F5344CB8AC3E}">
        <p14:creationId xmlns:p14="http://schemas.microsoft.com/office/powerpoint/2010/main" val="86585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4</a:t>
            </a:fld>
            <a:endParaRPr lang="en-US" sz="1800" kern="0" dirty="0">
              <a:solidFill>
                <a:sysClr val="windowText" lastClr="000000"/>
              </a:solidFill>
            </a:endParaRPr>
          </a:p>
        </p:txBody>
      </p:sp>
    </p:spTree>
    <p:extLst>
      <p:ext uri="{BB962C8B-B14F-4D97-AF65-F5344CB8AC3E}">
        <p14:creationId xmlns:p14="http://schemas.microsoft.com/office/powerpoint/2010/main" val="350320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75</a:t>
            </a:fld>
            <a:endParaRPr lang="en-US" sz="1800" kern="0" dirty="0">
              <a:solidFill>
                <a:sysClr val="windowText" lastClr="000000"/>
              </a:solidFill>
            </a:endParaRPr>
          </a:p>
        </p:txBody>
      </p:sp>
    </p:spTree>
    <p:extLst>
      <p:ext uri="{BB962C8B-B14F-4D97-AF65-F5344CB8AC3E}">
        <p14:creationId xmlns:p14="http://schemas.microsoft.com/office/powerpoint/2010/main" val="316271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78</a:t>
            </a:fld>
            <a:endParaRPr lang="en-US" sz="1800" kern="0" dirty="0">
              <a:solidFill>
                <a:sysClr val="windowText" lastClr="000000"/>
              </a:solidFill>
            </a:endParaRPr>
          </a:p>
        </p:txBody>
      </p:sp>
    </p:spTree>
    <p:extLst>
      <p:ext uri="{BB962C8B-B14F-4D97-AF65-F5344CB8AC3E}">
        <p14:creationId xmlns:p14="http://schemas.microsoft.com/office/powerpoint/2010/main" val="2627995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79</a:t>
            </a:fld>
            <a:endParaRPr lang="en-US" sz="1800" kern="0" dirty="0">
              <a:solidFill>
                <a:sysClr val="windowText" lastClr="000000"/>
              </a:solidFill>
            </a:endParaRPr>
          </a:p>
        </p:txBody>
      </p:sp>
    </p:spTree>
    <p:extLst>
      <p:ext uri="{BB962C8B-B14F-4D97-AF65-F5344CB8AC3E}">
        <p14:creationId xmlns:p14="http://schemas.microsoft.com/office/powerpoint/2010/main" val="2433735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81</a:t>
            </a:fld>
            <a:endParaRPr lang="en-US" sz="1800" kern="0" dirty="0">
              <a:solidFill>
                <a:sysClr val="windowText" lastClr="000000"/>
              </a:solidFill>
            </a:endParaRPr>
          </a:p>
        </p:txBody>
      </p:sp>
    </p:spTree>
    <p:extLst>
      <p:ext uri="{BB962C8B-B14F-4D97-AF65-F5344CB8AC3E}">
        <p14:creationId xmlns:p14="http://schemas.microsoft.com/office/powerpoint/2010/main" val="32396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85</a:t>
            </a:fld>
            <a:endParaRPr lang="en-US" sz="1800" kern="0" dirty="0">
              <a:solidFill>
                <a:sysClr val="windowText" lastClr="000000"/>
              </a:solidFill>
            </a:endParaRPr>
          </a:p>
        </p:txBody>
      </p:sp>
    </p:spTree>
    <p:extLst>
      <p:ext uri="{BB962C8B-B14F-4D97-AF65-F5344CB8AC3E}">
        <p14:creationId xmlns:p14="http://schemas.microsoft.com/office/powerpoint/2010/main" val="3905927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108</a:t>
            </a:fld>
            <a:endParaRPr lang="en-US" sz="1800" kern="0" dirty="0">
              <a:solidFill>
                <a:sysClr val="windowText" lastClr="000000"/>
              </a:solidFill>
            </a:endParaRPr>
          </a:p>
        </p:txBody>
      </p:sp>
    </p:spTree>
    <p:extLst>
      <p:ext uri="{BB962C8B-B14F-4D97-AF65-F5344CB8AC3E}">
        <p14:creationId xmlns:p14="http://schemas.microsoft.com/office/powerpoint/2010/main" val="139625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109</a:t>
            </a:fld>
            <a:endParaRPr lang="en-US" sz="1800" kern="0" dirty="0">
              <a:solidFill>
                <a:sysClr val="windowText" lastClr="000000"/>
              </a:solidFill>
            </a:endParaRPr>
          </a:p>
        </p:txBody>
      </p:sp>
    </p:spTree>
    <p:extLst>
      <p:ext uri="{BB962C8B-B14F-4D97-AF65-F5344CB8AC3E}">
        <p14:creationId xmlns:p14="http://schemas.microsoft.com/office/powerpoint/2010/main" val="784411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111</a:t>
            </a:fld>
            <a:endParaRPr lang="en-US" sz="1800" kern="0" dirty="0">
              <a:solidFill>
                <a:sysClr val="windowText" lastClr="000000"/>
              </a:solidFill>
            </a:endParaRPr>
          </a:p>
        </p:txBody>
      </p:sp>
    </p:spTree>
    <p:extLst>
      <p:ext uri="{BB962C8B-B14F-4D97-AF65-F5344CB8AC3E}">
        <p14:creationId xmlns:p14="http://schemas.microsoft.com/office/powerpoint/2010/main" val="1194374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112</a:t>
            </a:fld>
            <a:endParaRPr lang="en-US" sz="1800" kern="0" dirty="0">
              <a:solidFill>
                <a:sysClr val="windowText" lastClr="000000"/>
              </a:solidFill>
            </a:endParaRPr>
          </a:p>
        </p:txBody>
      </p:sp>
    </p:spTree>
    <p:extLst>
      <p:ext uri="{BB962C8B-B14F-4D97-AF65-F5344CB8AC3E}">
        <p14:creationId xmlns:p14="http://schemas.microsoft.com/office/powerpoint/2010/main" val="1812276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DECC2-6B19-4F98-9BEA-4126A7DACF3E}" type="slidenum">
              <a:rPr lang="en-US" smtClean="0"/>
              <a:t>121</a:t>
            </a:fld>
            <a:endParaRPr lang="en-US" dirty="0"/>
          </a:p>
        </p:txBody>
      </p:sp>
    </p:spTree>
    <p:extLst>
      <p:ext uri="{BB962C8B-B14F-4D97-AF65-F5344CB8AC3E}">
        <p14:creationId xmlns:p14="http://schemas.microsoft.com/office/powerpoint/2010/main" val="319929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5</a:t>
            </a:fld>
            <a:endParaRPr lang="en-US" sz="1800" kern="0" dirty="0">
              <a:solidFill>
                <a:sysClr val="windowText" lastClr="000000"/>
              </a:solidFill>
            </a:endParaRPr>
          </a:p>
        </p:txBody>
      </p:sp>
    </p:spTree>
    <p:extLst>
      <p:ext uri="{BB962C8B-B14F-4D97-AF65-F5344CB8AC3E}">
        <p14:creationId xmlns:p14="http://schemas.microsoft.com/office/powerpoint/2010/main" val="16691196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DECC2-6B19-4F98-9BEA-4126A7DACF3E}" type="slidenum">
              <a:rPr lang="en-US" smtClean="0"/>
              <a:t>171</a:t>
            </a:fld>
            <a:endParaRPr lang="en-US" dirty="0"/>
          </a:p>
        </p:txBody>
      </p:sp>
    </p:spTree>
    <p:extLst>
      <p:ext uri="{BB962C8B-B14F-4D97-AF65-F5344CB8AC3E}">
        <p14:creationId xmlns:p14="http://schemas.microsoft.com/office/powerpoint/2010/main" val="356211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fontAlgn="base">
              <a:spcBef>
                <a:spcPct val="0"/>
              </a:spcBef>
              <a:spcAft>
                <a:spcPct val="0"/>
              </a:spcAft>
              <a:defRPr/>
            </a:pPr>
            <a:fld id="{239FDD1A-C269-4A38-8A16-1B0F0B80F45A}" type="slidenum">
              <a:rPr lang="en-US">
                <a:solidFill>
                  <a:srgbClr val="000000"/>
                </a:solidFill>
                <a:latin typeface="Arial" charset="0"/>
              </a:rPr>
              <a:pPr defTabSz="933420" fontAlgn="base">
                <a:spcBef>
                  <a:spcPct val="0"/>
                </a:spcBef>
                <a:spcAft>
                  <a:spcPct val="0"/>
                </a:spcAft>
                <a:defRPr/>
              </a:pPr>
              <a:t>6</a:t>
            </a:fld>
            <a:endParaRPr lang="en-US" dirty="0">
              <a:solidFill>
                <a:srgbClr val="000000"/>
              </a:solidFill>
              <a:latin typeface="Arial" charset="0"/>
            </a:endParaRPr>
          </a:p>
        </p:txBody>
      </p:sp>
    </p:spTree>
    <p:extLst>
      <p:ext uri="{BB962C8B-B14F-4D97-AF65-F5344CB8AC3E}">
        <p14:creationId xmlns:p14="http://schemas.microsoft.com/office/powerpoint/2010/main" val="4266442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FDD1A-C269-4A38-8A16-1B0F0B80F45A}" type="slidenum">
              <a:rPr lang="en-US" smtClean="0"/>
              <a:pPr>
                <a:defRPr/>
              </a:pPr>
              <a:t>24</a:t>
            </a:fld>
            <a:endParaRPr lang="en-US" dirty="0"/>
          </a:p>
        </p:txBody>
      </p:sp>
    </p:spTree>
    <p:extLst>
      <p:ext uri="{BB962C8B-B14F-4D97-AF65-F5344CB8AC3E}">
        <p14:creationId xmlns:p14="http://schemas.microsoft.com/office/powerpoint/2010/main" val="348666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FDD1A-C269-4A38-8A16-1B0F0B80F45A}" type="slidenum">
              <a:rPr lang="en-US" smtClean="0"/>
              <a:pPr>
                <a:defRPr/>
              </a:pPr>
              <a:t>25</a:t>
            </a:fld>
            <a:endParaRPr lang="en-US" dirty="0"/>
          </a:p>
        </p:txBody>
      </p:sp>
    </p:spTree>
    <p:extLst>
      <p:ext uri="{BB962C8B-B14F-4D97-AF65-F5344CB8AC3E}">
        <p14:creationId xmlns:p14="http://schemas.microsoft.com/office/powerpoint/2010/main" val="2643468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39FDD1A-C269-4A38-8A16-1B0F0B80F45A}" type="slidenum">
              <a:rPr lang="en-US" smtClean="0"/>
              <a:pPr>
                <a:defRPr/>
              </a:pPr>
              <a:t>26</a:t>
            </a:fld>
            <a:endParaRPr lang="en-US" dirty="0"/>
          </a:p>
        </p:txBody>
      </p:sp>
    </p:spTree>
    <p:extLst>
      <p:ext uri="{BB962C8B-B14F-4D97-AF65-F5344CB8AC3E}">
        <p14:creationId xmlns:p14="http://schemas.microsoft.com/office/powerpoint/2010/main" val="107514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27</a:t>
            </a:fld>
            <a:endParaRPr lang="en-US" sz="1800" kern="0" dirty="0">
              <a:solidFill>
                <a:sysClr val="windowText" lastClr="000000"/>
              </a:solidFill>
            </a:endParaRPr>
          </a:p>
        </p:txBody>
      </p:sp>
    </p:spTree>
    <p:extLst>
      <p:ext uri="{BB962C8B-B14F-4D97-AF65-F5344CB8AC3E}">
        <p14:creationId xmlns:p14="http://schemas.microsoft.com/office/powerpoint/2010/main" val="379544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3420">
              <a:defRPr/>
            </a:pPr>
            <a:fld id="{239FDD1A-C269-4A38-8A16-1B0F0B80F45A}" type="slidenum">
              <a:rPr lang="en-US" sz="1800" kern="0">
                <a:solidFill>
                  <a:sysClr val="windowText" lastClr="000000"/>
                </a:solidFill>
              </a:rPr>
              <a:pPr defTabSz="933420">
                <a:defRPr/>
              </a:pPr>
              <a:t>28</a:t>
            </a:fld>
            <a:endParaRPr lang="en-US" sz="1800" kern="0" dirty="0">
              <a:solidFill>
                <a:sysClr val="windowText" lastClr="000000"/>
              </a:solidFill>
            </a:endParaRPr>
          </a:p>
        </p:txBody>
      </p:sp>
    </p:spTree>
    <p:extLst>
      <p:ext uri="{BB962C8B-B14F-4D97-AF65-F5344CB8AC3E}">
        <p14:creationId xmlns:p14="http://schemas.microsoft.com/office/powerpoint/2010/main" val="1517061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51AA-6E79-7B49-B191-85E92630A202}"/>
              </a:ext>
            </a:extLst>
          </p:cNvPr>
          <p:cNvSpPr>
            <a:spLocks noGrp="1"/>
          </p:cNvSpPr>
          <p:nvPr>
            <p:ph type="ctrTitle" hasCustomPrompt="1"/>
          </p:nvPr>
        </p:nvSpPr>
        <p:spPr>
          <a:xfrm>
            <a:off x="744069" y="1842438"/>
            <a:ext cx="10703859" cy="2387600"/>
          </a:xfrm>
          <a:prstGeom prst="rect">
            <a:avLst/>
          </a:prstGeom>
        </p:spPr>
        <p:txBody>
          <a:bodyPr anchor="b"/>
          <a:lstStyle>
            <a:lvl1pPr algn="ctr">
              <a:defRPr sz="6000">
                <a:solidFill>
                  <a:srgbClr val="327999"/>
                </a:solidFill>
              </a:defRPr>
            </a:lvl1pPr>
          </a:lstStyle>
          <a:p>
            <a:r>
              <a:rPr lang="en-US" dirty="0"/>
              <a:t>Click to Edit Master Slide</a:t>
            </a:r>
          </a:p>
        </p:txBody>
      </p:sp>
      <p:sp>
        <p:nvSpPr>
          <p:cNvPr id="3" name="Subtitle 2">
            <a:extLst>
              <a:ext uri="{FF2B5EF4-FFF2-40B4-BE49-F238E27FC236}">
                <a16:creationId xmlns:a16="http://schemas.microsoft.com/office/drawing/2014/main" id="{11C564E9-5782-F14F-8F0C-892E4581CDEC}"/>
              </a:ext>
            </a:extLst>
          </p:cNvPr>
          <p:cNvSpPr>
            <a:spLocks noGrp="1"/>
          </p:cNvSpPr>
          <p:nvPr>
            <p:ph type="subTitle" idx="1"/>
          </p:nvPr>
        </p:nvSpPr>
        <p:spPr>
          <a:xfrm>
            <a:off x="1524000" y="4717766"/>
            <a:ext cx="9144000" cy="1098299"/>
          </a:xfrm>
        </p:spPr>
        <p:txBody>
          <a:bodyPr>
            <a:normAutofit/>
          </a:bodyPr>
          <a:lstStyle>
            <a:lvl1pPr marL="0" indent="0" algn="ctr">
              <a:buNone/>
              <a:defRPr sz="2000">
                <a:solidFill>
                  <a:srgbClr val="1E3E4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C6D6E69E-281B-6E4C-9DDD-BDEB133F6FC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49049" y="347043"/>
            <a:ext cx="1493901" cy="1700139"/>
          </a:xfrm>
          <a:prstGeom prst="rect">
            <a:avLst/>
          </a:prstGeom>
        </p:spPr>
      </p:pic>
      <p:pic>
        <p:nvPicPr>
          <p:cNvPr id="9" name="Picture 8">
            <a:extLst>
              <a:ext uri="{FF2B5EF4-FFF2-40B4-BE49-F238E27FC236}">
                <a16:creationId xmlns:a16="http://schemas.microsoft.com/office/drawing/2014/main" id="{57096B5F-48BE-7B45-A2B0-BEAA5ECCA85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1450" y="4298046"/>
            <a:ext cx="1789100" cy="209560"/>
          </a:xfrm>
          <a:prstGeom prst="rect">
            <a:avLst/>
          </a:prstGeom>
        </p:spPr>
      </p:pic>
    </p:spTree>
    <p:extLst>
      <p:ext uri="{BB962C8B-B14F-4D97-AF65-F5344CB8AC3E}">
        <p14:creationId xmlns:p14="http://schemas.microsoft.com/office/powerpoint/2010/main" val="2416611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oduct Imag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9221-F15C-8849-890D-D879FAA196A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2740A95E-48FF-744B-AD90-4C01A94B1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5C824E6B-6B31-9D46-9E75-365AFA1E9C22}"/>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0" name="Slide Number Placeholder 5">
            <a:extLst>
              <a:ext uri="{FF2B5EF4-FFF2-40B4-BE49-F238E27FC236}">
                <a16:creationId xmlns:a16="http://schemas.microsoft.com/office/drawing/2014/main" id="{B3D8A5B8-D080-CF47-9EB8-26E96F745CC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332483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75AF-57FF-D342-B7BD-297ED502BAE7}"/>
              </a:ext>
            </a:extLst>
          </p:cNvPr>
          <p:cNvSpPr>
            <a:spLocks noGrp="1"/>
          </p:cNvSpPr>
          <p:nvPr>
            <p:ph idx="1" hasCustomPrompt="1"/>
          </p:nvPr>
        </p:nvSpPr>
        <p:spPr>
          <a:xfrm>
            <a:off x="5200650" y="2590800"/>
            <a:ext cx="6172200" cy="914400"/>
          </a:xfrm>
        </p:spPr>
        <p:txBody>
          <a:bodyPr>
            <a:normAutofit/>
          </a:bodyPr>
          <a:lstStyle>
            <a:lvl1pPr marL="0" indent="0">
              <a:buClr>
                <a:schemeClr val="accent1"/>
              </a:buClr>
              <a:buNone/>
              <a:defRPr sz="4400">
                <a:solidFill>
                  <a:schemeClr val="accent1"/>
                </a:solidFill>
                <a:latin typeface="+mj-lt"/>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Title</a:t>
            </a:r>
          </a:p>
        </p:txBody>
      </p:sp>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327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0F930DF5-A85E-4639-9309-C340407D3509}"/>
              </a:ext>
            </a:extLst>
          </p:cNvPr>
          <p:cNvSpPr>
            <a:spLocks noGrp="1"/>
          </p:cNvSpPr>
          <p:nvPr>
            <p:ph idx="10" hasCustomPrompt="1"/>
          </p:nvPr>
        </p:nvSpPr>
        <p:spPr>
          <a:xfrm>
            <a:off x="838200" y="2590800"/>
            <a:ext cx="2895600" cy="914400"/>
          </a:xfrm>
        </p:spPr>
        <p:txBody>
          <a:bodyPr>
            <a:noAutofit/>
          </a:bodyPr>
          <a:lstStyle>
            <a:lvl1pPr marL="0" indent="0" algn="ctr">
              <a:buClr>
                <a:schemeClr val="accent1"/>
              </a:buClr>
              <a:buNone/>
              <a:defRPr sz="4400">
                <a:solidFill>
                  <a:schemeClr val="bg1"/>
                </a:solidFill>
                <a:latin typeface="+mj-lt"/>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Number</a:t>
            </a:r>
          </a:p>
        </p:txBody>
      </p:sp>
    </p:spTree>
    <p:extLst>
      <p:ext uri="{BB962C8B-B14F-4D97-AF65-F5344CB8AC3E}">
        <p14:creationId xmlns:p14="http://schemas.microsoft.com/office/powerpoint/2010/main" val="1228224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75AF-57FF-D342-B7BD-297ED502BAE7}"/>
              </a:ext>
            </a:extLst>
          </p:cNvPr>
          <p:cNvSpPr>
            <a:spLocks noGrp="1"/>
          </p:cNvSpPr>
          <p:nvPr>
            <p:ph idx="1" hasCustomPrompt="1"/>
          </p:nvPr>
        </p:nvSpPr>
        <p:spPr>
          <a:xfrm>
            <a:off x="5200650" y="2590800"/>
            <a:ext cx="6172200" cy="914400"/>
          </a:xfrm>
        </p:spPr>
        <p:txBody>
          <a:bodyPr>
            <a:normAutofit/>
          </a:bodyPr>
          <a:lstStyle>
            <a:lvl1pPr marL="0" indent="0">
              <a:buClr>
                <a:schemeClr val="accent1"/>
              </a:buClr>
              <a:buNone/>
              <a:defRPr sz="4400">
                <a:solidFill>
                  <a:schemeClr val="accent1"/>
                </a:solidFill>
                <a:latin typeface="+mj-lt"/>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Title</a:t>
            </a:r>
          </a:p>
        </p:txBody>
      </p:sp>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327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8448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ight Blue Imag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75AF-57FF-D342-B7BD-297ED502BAE7}"/>
              </a:ext>
            </a:extLst>
          </p:cNvPr>
          <p:cNvSpPr>
            <a:spLocks noGrp="1"/>
          </p:cNvSpPr>
          <p:nvPr>
            <p:ph idx="1"/>
          </p:nvPr>
        </p:nvSpPr>
        <p:spPr>
          <a:xfrm>
            <a:off x="5183188" y="987425"/>
            <a:ext cx="6172200" cy="4873625"/>
          </a:xfrm>
        </p:spPr>
        <p:txBody>
          <a:bodyPr/>
          <a:lstStyle>
            <a:lvl1pPr>
              <a:buClr>
                <a:schemeClr val="accent1"/>
              </a:buClr>
              <a:defRPr sz="2800"/>
            </a:lvl1pPr>
            <a:lvl2pPr>
              <a:buClr>
                <a:schemeClr val="accent1"/>
              </a:buClr>
              <a:defRPr sz="2400"/>
            </a:lvl2pPr>
            <a:lvl3pPr>
              <a:buClr>
                <a:schemeClr val="accent1"/>
              </a:buClr>
              <a:defRPr sz="2000"/>
            </a:lvl3pPr>
            <a:lvl4pPr>
              <a:buClr>
                <a:schemeClr val="accent1"/>
              </a:buClr>
              <a:defRPr sz="1800"/>
            </a:lvl4pPr>
            <a:lvl5pPr>
              <a:buClr>
                <a:schemeClr val="accent1"/>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327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136256A-3D7A-1D45-BF4C-FEB8910C5C59}"/>
              </a:ext>
            </a:extLst>
          </p:cNvPr>
          <p:cNvSpPr>
            <a:spLocks noGrp="1"/>
          </p:cNvSpPr>
          <p:nvPr>
            <p:ph type="ftr" sz="quarter" idx="10"/>
          </p:nvPr>
        </p:nvSpPr>
        <p:spPr>
          <a:xfrm>
            <a:off x="515816" y="6431710"/>
            <a:ext cx="1942712" cy="365125"/>
          </a:xfrm>
          <a:prstGeom prst="rect">
            <a:avLst/>
          </a:prstGeom>
        </p:spPr>
        <p:txBody>
          <a:bodyPr vert="horz" lIns="91440" tIns="45720" rIns="91440" bIns="45720" rtlCol="0" anchor="ctr"/>
          <a:lstStyle>
            <a:lvl1pPr algn="l">
              <a:defRPr lang="en-US" sz="1100" b="1" smtClean="0">
                <a:solidFill>
                  <a:schemeClr val="bg1"/>
                </a:solidFill>
                <a:effectLst/>
              </a:defRPr>
            </a:lvl1pPr>
          </a:lstStyle>
          <a:p>
            <a:r>
              <a:rPr lang="en-US" dirty="0"/>
              <a:t>© Surgent | NLS4/24/V1</a:t>
            </a:r>
          </a:p>
        </p:txBody>
      </p:sp>
      <p:sp>
        <p:nvSpPr>
          <p:cNvPr id="9" name="Slide Number Placeholder 5">
            <a:extLst>
              <a:ext uri="{FF2B5EF4-FFF2-40B4-BE49-F238E27FC236}">
                <a16:creationId xmlns:a16="http://schemas.microsoft.com/office/drawing/2014/main" id="{430CB05C-3FAE-924A-BD71-11416393380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1"/>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4090520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en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079B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C4E77921-0F8F-8641-A2E3-AED8A0A4DFF3}"/>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1"/>
                </a:solidFill>
                <a:effectLst/>
              </a:defRPr>
            </a:lvl1pPr>
          </a:lstStyle>
          <a:p>
            <a:r>
              <a:rPr lang="en-US" dirty="0"/>
              <a:t>© Surgent | NLS4/24/V1</a:t>
            </a:r>
          </a:p>
        </p:txBody>
      </p:sp>
      <p:sp>
        <p:nvSpPr>
          <p:cNvPr id="8" name="Slide Number Placeholder 5">
            <a:extLst>
              <a:ext uri="{FF2B5EF4-FFF2-40B4-BE49-F238E27FC236}">
                <a16:creationId xmlns:a16="http://schemas.microsoft.com/office/drawing/2014/main" id="{B9431D2B-FB80-BC43-A5E3-FA3F240C9C78}"/>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1"/>
                </a:solidFill>
              </a:defRPr>
            </a:lvl1pPr>
          </a:lstStyle>
          <a:p>
            <a:fld id="{7AE61839-880C-8649-98DD-A1308C2AD748}" type="slidenum">
              <a:rPr lang="en-US" smtClean="0"/>
              <a:pPr/>
              <a:t>‹#›</a:t>
            </a:fld>
            <a:endParaRPr lang="en-US" dirty="0"/>
          </a:p>
        </p:txBody>
      </p:sp>
      <p:sp>
        <p:nvSpPr>
          <p:cNvPr id="10" name="Content Placeholder 2">
            <a:extLst>
              <a:ext uri="{FF2B5EF4-FFF2-40B4-BE49-F238E27FC236}">
                <a16:creationId xmlns:a16="http://schemas.microsoft.com/office/drawing/2014/main" id="{1010EFA8-A73B-074B-BFB3-58EEB60B1AC8}"/>
              </a:ext>
            </a:extLst>
          </p:cNvPr>
          <p:cNvSpPr>
            <a:spLocks noGrp="1"/>
          </p:cNvSpPr>
          <p:nvPr>
            <p:ph idx="1"/>
          </p:nvPr>
        </p:nvSpPr>
        <p:spPr>
          <a:xfrm>
            <a:off x="5183188" y="987425"/>
            <a:ext cx="6172200" cy="4873625"/>
          </a:xfrm>
        </p:spPr>
        <p:txBody>
          <a:bodyPr/>
          <a:lstStyle>
            <a:lvl1pPr>
              <a:buClr>
                <a:srgbClr val="00A678"/>
              </a:buClr>
              <a:defRPr sz="2800"/>
            </a:lvl1pPr>
            <a:lvl2pPr>
              <a:buClr>
                <a:srgbClr val="00A678"/>
              </a:buClr>
              <a:defRPr sz="2400"/>
            </a:lvl2pPr>
            <a:lvl3pPr>
              <a:buClr>
                <a:srgbClr val="00A678"/>
              </a:buClr>
              <a:defRPr sz="2000"/>
            </a:lvl3pPr>
            <a:lvl4pPr>
              <a:buClr>
                <a:srgbClr val="00A678"/>
              </a:buClr>
              <a:defRPr sz="1800"/>
            </a:lvl4pPr>
            <a:lvl5pPr>
              <a:buClr>
                <a:srgbClr val="00A678"/>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554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Image +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5A620901-A8C6-B54B-B28C-9E8A1F1A4DE7}"/>
              </a:ext>
            </a:extLst>
          </p:cNvPr>
          <p:cNvSpPr>
            <a:spLocks noGrp="1"/>
          </p:cNvSpPr>
          <p:nvPr>
            <p:ph type="ftr" sz="quarter" idx="10"/>
          </p:nvPr>
        </p:nvSpPr>
        <p:spPr>
          <a:xfrm>
            <a:off x="515815" y="6431710"/>
            <a:ext cx="1916833" cy="365125"/>
          </a:xfrm>
          <a:prstGeom prst="rect">
            <a:avLst/>
          </a:prstGeom>
        </p:spPr>
        <p:txBody>
          <a:bodyPr vert="horz" lIns="91440" tIns="45720" rIns="91440" bIns="45720" rtlCol="0" anchor="ctr"/>
          <a:lstStyle>
            <a:lvl1pPr algn="l">
              <a:defRPr lang="en-US" sz="1100" b="1" smtClean="0">
                <a:solidFill>
                  <a:schemeClr val="bg1"/>
                </a:solidFill>
                <a:effectLst/>
              </a:defRPr>
            </a:lvl1pPr>
          </a:lstStyle>
          <a:p>
            <a:r>
              <a:rPr lang="en-US" dirty="0"/>
              <a:t>© Surgent | NLS4/24/V1</a:t>
            </a:r>
          </a:p>
        </p:txBody>
      </p:sp>
      <p:sp>
        <p:nvSpPr>
          <p:cNvPr id="8" name="Slide Number Placeholder 5">
            <a:extLst>
              <a:ext uri="{FF2B5EF4-FFF2-40B4-BE49-F238E27FC236}">
                <a16:creationId xmlns:a16="http://schemas.microsoft.com/office/drawing/2014/main" id="{39CEDC4B-1D06-2742-8FF8-94952CAB9A1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1"/>
                </a:solidFill>
              </a:defRPr>
            </a:lvl1pPr>
          </a:lstStyle>
          <a:p>
            <a:fld id="{7AE61839-880C-8649-98DD-A1308C2AD748}" type="slidenum">
              <a:rPr lang="en-US" smtClean="0"/>
              <a:pPr/>
              <a:t>‹#›</a:t>
            </a:fld>
            <a:endParaRPr lang="en-US" dirty="0"/>
          </a:p>
        </p:txBody>
      </p:sp>
      <p:sp>
        <p:nvSpPr>
          <p:cNvPr id="10" name="Content Placeholder 2">
            <a:extLst>
              <a:ext uri="{FF2B5EF4-FFF2-40B4-BE49-F238E27FC236}">
                <a16:creationId xmlns:a16="http://schemas.microsoft.com/office/drawing/2014/main" id="{0576056D-96A6-1544-B1EB-82452E48295F}"/>
              </a:ext>
            </a:extLst>
          </p:cNvPr>
          <p:cNvSpPr>
            <a:spLocks noGrp="1"/>
          </p:cNvSpPr>
          <p:nvPr>
            <p:ph idx="1"/>
          </p:nvPr>
        </p:nvSpPr>
        <p:spPr>
          <a:xfrm>
            <a:off x="5183188" y="987425"/>
            <a:ext cx="6172200" cy="4873625"/>
          </a:xfrm>
        </p:spPr>
        <p:txBody>
          <a:bodyPr/>
          <a:lstStyle>
            <a:lvl1pPr>
              <a:buClr>
                <a:schemeClr val="accent6">
                  <a:lumMod val="50000"/>
                </a:schemeClr>
              </a:buClr>
              <a:defRPr sz="2800"/>
            </a:lvl1pPr>
            <a:lvl2pPr>
              <a:buClr>
                <a:schemeClr val="accent6">
                  <a:lumMod val="50000"/>
                </a:schemeClr>
              </a:buClr>
              <a:defRPr sz="2400"/>
            </a:lvl2pPr>
            <a:lvl3pPr>
              <a:buClr>
                <a:schemeClr val="accent6">
                  <a:lumMod val="50000"/>
                </a:schemeClr>
              </a:buClr>
              <a:defRPr sz="2000"/>
            </a:lvl3pPr>
            <a:lvl4pPr>
              <a:buClr>
                <a:schemeClr val="accent6">
                  <a:lumMod val="50000"/>
                </a:schemeClr>
              </a:buClr>
              <a:defRPr sz="1800"/>
            </a:lvl4pPr>
            <a:lvl5pPr>
              <a:buClr>
                <a:schemeClr val="accent6">
                  <a:lumMod val="50000"/>
                </a:schemeClr>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8787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84441A4C-F960-664E-A258-F7BB3F1DACD9}"/>
              </a:ext>
            </a:extLst>
          </p:cNvPr>
          <p:cNvSpPr>
            <a:spLocks noGrp="1"/>
          </p:cNvSpPr>
          <p:nvPr>
            <p:ph type="title" hasCustomPrompt="1"/>
          </p:nvPr>
        </p:nvSpPr>
        <p:spPr>
          <a:xfrm>
            <a:off x="831850" y="1262535"/>
            <a:ext cx="10515600" cy="2852737"/>
          </a:xfrm>
          <a:prstGeom prst="rect">
            <a:avLst/>
          </a:prstGeom>
        </p:spPr>
        <p:txBody>
          <a:bodyPr anchor="b"/>
          <a:lstStyle>
            <a:lvl1pPr>
              <a:defRPr sz="6000"/>
            </a:lvl1pPr>
          </a:lstStyle>
          <a:p>
            <a:r>
              <a:rPr lang="en-US" dirty="0"/>
              <a:t>Thank you!</a:t>
            </a:r>
          </a:p>
        </p:txBody>
      </p:sp>
      <p:sp>
        <p:nvSpPr>
          <p:cNvPr id="15" name="Footer Placeholder 4">
            <a:extLst>
              <a:ext uri="{FF2B5EF4-FFF2-40B4-BE49-F238E27FC236}">
                <a16:creationId xmlns:a16="http://schemas.microsoft.com/office/drawing/2014/main" id="{E46862A8-68F7-FA4C-B590-C5DD0C5B39D2}"/>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6" name="Slide Number Placeholder 5">
            <a:extLst>
              <a:ext uri="{FF2B5EF4-FFF2-40B4-BE49-F238E27FC236}">
                <a16:creationId xmlns:a16="http://schemas.microsoft.com/office/drawing/2014/main" id="{308DD940-A5D0-9440-B9AD-416939236AC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53F451FB-CCB3-8E4F-819E-E38FE6778FB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6320" y="4188879"/>
            <a:ext cx="1789100" cy="209560"/>
          </a:xfrm>
          <a:prstGeom prst="rect">
            <a:avLst/>
          </a:prstGeom>
        </p:spPr>
      </p:pic>
    </p:spTree>
    <p:extLst>
      <p:ext uri="{BB962C8B-B14F-4D97-AF65-F5344CB8AC3E}">
        <p14:creationId xmlns:p14="http://schemas.microsoft.com/office/powerpoint/2010/main" val="501949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2FCC7-80C0-B64D-A65B-E9EFC42499F5}"/>
              </a:ext>
            </a:extLst>
          </p:cNvPr>
          <p:cNvSpPr>
            <a:spLocks noGrp="1"/>
          </p:cNvSpPr>
          <p:nvPr>
            <p:ph type="title"/>
          </p:nvPr>
        </p:nvSpPr>
        <p:spPr>
          <a:xfrm>
            <a:off x="1761565" y="365125"/>
            <a:ext cx="9039860" cy="772807"/>
          </a:xfrm>
          <a:prstGeom prst="rect">
            <a:avLst/>
          </a:prstGeom>
        </p:spPr>
        <p:txBody>
          <a:bodyPr>
            <a:normAutofit/>
          </a:bodyPr>
          <a:lstStyle>
            <a:lvl1pPr algn="r">
              <a:defRPr sz="44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9C7BF9A-EDF6-8746-B3D6-5CBD9C6F911A}"/>
              </a:ext>
            </a:extLst>
          </p:cNvPr>
          <p:cNvSpPr>
            <a:spLocks noGrp="1"/>
          </p:cNvSpPr>
          <p:nvPr>
            <p:ph type="body" orient="vert" idx="1"/>
          </p:nvPr>
        </p:nvSpPr>
        <p:spPr>
          <a:xfrm>
            <a:off x="1153171" y="1512917"/>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5D57CF4-2BBE-2D41-8814-C8B310AD7E4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5400000">
            <a:off x="-285603" y="5635920"/>
            <a:ext cx="1483335" cy="480909"/>
          </a:xfrm>
          <a:prstGeom prst="rect">
            <a:avLst/>
          </a:prstGeom>
        </p:spPr>
      </p:pic>
      <p:sp>
        <p:nvSpPr>
          <p:cNvPr id="11" name="Footer Placeholder 4">
            <a:extLst>
              <a:ext uri="{FF2B5EF4-FFF2-40B4-BE49-F238E27FC236}">
                <a16:creationId xmlns:a16="http://schemas.microsoft.com/office/drawing/2014/main" id="{C3FF1483-E84D-A940-B199-A682CD51A68D}"/>
              </a:ext>
            </a:extLst>
          </p:cNvPr>
          <p:cNvSpPr>
            <a:spLocks noGrp="1"/>
          </p:cNvSpPr>
          <p:nvPr>
            <p:ph type="ftr" sz="quarter" idx="3"/>
          </p:nvPr>
        </p:nvSpPr>
        <p:spPr>
          <a:xfrm rot="5400000">
            <a:off x="-776997" y="1443220"/>
            <a:ext cx="2100995"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3" name="Slide Number Placeholder 5">
            <a:extLst>
              <a:ext uri="{FF2B5EF4-FFF2-40B4-BE49-F238E27FC236}">
                <a16:creationId xmlns:a16="http://schemas.microsoft.com/office/drawing/2014/main" id="{BE15CAC1-C67E-A84E-9800-8F538927F679}"/>
              </a:ext>
            </a:extLst>
          </p:cNvPr>
          <p:cNvSpPr>
            <a:spLocks noGrp="1"/>
          </p:cNvSpPr>
          <p:nvPr>
            <p:ph type="sldNum" sz="quarter" idx="4"/>
          </p:nvPr>
        </p:nvSpPr>
        <p:spPr>
          <a:xfrm rot="5400000">
            <a:off x="15594" y="134815"/>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4" name="Rectangle 3">
            <a:extLst>
              <a:ext uri="{FF2B5EF4-FFF2-40B4-BE49-F238E27FC236}">
                <a16:creationId xmlns:a16="http://schemas.microsoft.com/office/drawing/2014/main" id="{E2FE0494-4E75-E643-BC04-BBB7F6F5ABB9}"/>
              </a:ext>
            </a:extLst>
          </p:cNvPr>
          <p:cNvSpPr/>
          <p:nvPr userDrawn="1"/>
        </p:nvSpPr>
        <p:spPr>
          <a:xfrm>
            <a:off x="9865895" y="5912381"/>
            <a:ext cx="2326105" cy="945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pic>
        <p:nvPicPr>
          <p:cNvPr id="12" name="Picture 11">
            <a:extLst>
              <a:ext uri="{FF2B5EF4-FFF2-40B4-BE49-F238E27FC236}">
                <a16:creationId xmlns:a16="http://schemas.microsoft.com/office/drawing/2014/main" id="{43FD5271-E520-734F-BF87-75D3CAF8E61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11070727" y="407108"/>
            <a:ext cx="605279" cy="688839"/>
          </a:xfrm>
          <a:prstGeom prst="rect">
            <a:avLst/>
          </a:prstGeom>
        </p:spPr>
      </p:pic>
    </p:spTree>
    <p:extLst>
      <p:ext uri="{BB962C8B-B14F-4D97-AF65-F5344CB8AC3E}">
        <p14:creationId xmlns:p14="http://schemas.microsoft.com/office/powerpoint/2010/main" val="1146705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0CF3B5-E937-174E-A129-AE050212C57D}"/>
              </a:ext>
            </a:extLst>
          </p:cNvPr>
          <p:cNvSpPr>
            <a:spLocks noGrp="1"/>
          </p:cNvSpPr>
          <p:nvPr>
            <p:ph type="title" orient="vert"/>
          </p:nvPr>
        </p:nvSpPr>
        <p:spPr>
          <a:xfrm>
            <a:off x="8724900" y="365125"/>
            <a:ext cx="2628900" cy="5811838"/>
          </a:xfrm>
          <a:prstGeom prst="rect">
            <a:avLst/>
          </a:prstGeom>
        </p:spPr>
        <p:txBody>
          <a:bodyPr vert="eaVert">
            <a:normAutofit/>
          </a:bodyPr>
          <a:lstStyle>
            <a:lvl1pPr>
              <a:defRPr sz="4400"/>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99F6B5D6-F83D-4E46-A4AF-C8F48A4E23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11EE8C91-E829-E24C-9928-25F42D53A1A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rot="5400000">
            <a:off x="-285603" y="5635920"/>
            <a:ext cx="1483335" cy="480909"/>
          </a:xfrm>
          <a:prstGeom prst="rect">
            <a:avLst/>
          </a:prstGeom>
        </p:spPr>
      </p:pic>
      <p:sp>
        <p:nvSpPr>
          <p:cNvPr id="9" name="Footer Placeholder 4">
            <a:extLst>
              <a:ext uri="{FF2B5EF4-FFF2-40B4-BE49-F238E27FC236}">
                <a16:creationId xmlns:a16="http://schemas.microsoft.com/office/drawing/2014/main" id="{917573C8-0EED-0B4D-A27E-26679E77CAB1}"/>
              </a:ext>
            </a:extLst>
          </p:cNvPr>
          <p:cNvSpPr>
            <a:spLocks noGrp="1"/>
          </p:cNvSpPr>
          <p:nvPr>
            <p:ph type="ftr" sz="quarter" idx="3"/>
          </p:nvPr>
        </p:nvSpPr>
        <p:spPr>
          <a:xfrm rot="5400000">
            <a:off x="-776997" y="1443220"/>
            <a:ext cx="2100995"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4" name="Slide Number Placeholder 5">
            <a:extLst>
              <a:ext uri="{FF2B5EF4-FFF2-40B4-BE49-F238E27FC236}">
                <a16:creationId xmlns:a16="http://schemas.microsoft.com/office/drawing/2014/main" id="{40791D91-4DF5-A044-B2E5-A19985497AAE}"/>
              </a:ext>
            </a:extLst>
          </p:cNvPr>
          <p:cNvSpPr>
            <a:spLocks noGrp="1"/>
          </p:cNvSpPr>
          <p:nvPr>
            <p:ph type="sldNum" sz="quarter" idx="4"/>
          </p:nvPr>
        </p:nvSpPr>
        <p:spPr>
          <a:xfrm rot="5400000">
            <a:off x="15594" y="134815"/>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8" name="Rectangle 7">
            <a:extLst>
              <a:ext uri="{FF2B5EF4-FFF2-40B4-BE49-F238E27FC236}">
                <a16:creationId xmlns:a16="http://schemas.microsoft.com/office/drawing/2014/main" id="{77D333CE-A62E-9741-93FE-CC1B42E6639C}"/>
              </a:ext>
            </a:extLst>
          </p:cNvPr>
          <p:cNvSpPr/>
          <p:nvPr userDrawn="1"/>
        </p:nvSpPr>
        <p:spPr>
          <a:xfrm>
            <a:off x="9865895" y="5912381"/>
            <a:ext cx="2326105" cy="945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Tree>
    <p:extLst>
      <p:ext uri="{BB962C8B-B14F-4D97-AF65-F5344CB8AC3E}">
        <p14:creationId xmlns:p14="http://schemas.microsoft.com/office/powerpoint/2010/main" val="337115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Number +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9875AF-57FF-D342-B7BD-297ED502BAE7}"/>
              </a:ext>
            </a:extLst>
          </p:cNvPr>
          <p:cNvSpPr>
            <a:spLocks noGrp="1"/>
          </p:cNvSpPr>
          <p:nvPr>
            <p:ph idx="1" hasCustomPrompt="1"/>
          </p:nvPr>
        </p:nvSpPr>
        <p:spPr>
          <a:xfrm>
            <a:off x="5200650" y="2590800"/>
            <a:ext cx="6172200" cy="914400"/>
          </a:xfrm>
        </p:spPr>
        <p:txBody>
          <a:bodyPr>
            <a:normAutofit/>
          </a:bodyPr>
          <a:lstStyle>
            <a:lvl1pPr marL="0" indent="0">
              <a:buClr>
                <a:schemeClr val="accent1"/>
              </a:buClr>
              <a:buNone/>
              <a:defRPr sz="4000">
                <a:solidFill>
                  <a:schemeClr val="accent1"/>
                </a:solidFill>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Title</a:t>
            </a:r>
          </a:p>
        </p:txBody>
      </p:sp>
      <p:sp>
        <p:nvSpPr>
          <p:cNvPr id="7" name="Rectangle 6">
            <a:extLst>
              <a:ext uri="{FF2B5EF4-FFF2-40B4-BE49-F238E27FC236}">
                <a16:creationId xmlns:a16="http://schemas.microsoft.com/office/drawing/2014/main" id="{76017515-EEF7-F545-A080-387702EBCD4C}"/>
              </a:ext>
            </a:extLst>
          </p:cNvPr>
          <p:cNvSpPr/>
          <p:nvPr userDrawn="1"/>
        </p:nvSpPr>
        <p:spPr>
          <a:xfrm>
            <a:off x="0" y="0"/>
            <a:ext cx="4572000" cy="6858000"/>
          </a:xfrm>
          <a:prstGeom prst="rect">
            <a:avLst/>
          </a:prstGeom>
          <a:solidFill>
            <a:srgbClr val="3279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0F930DF5-A85E-4639-9309-C340407D3509}"/>
              </a:ext>
            </a:extLst>
          </p:cNvPr>
          <p:cNvSpPr>
            <a:spLocks noGrp="1"/>
          </p:cNvSpPr>
          <p:nvPr>
            <p:ph idx="10" hasCustomPrompt="1"/>
          </p:nvPr>
        </p:nvSpPr>
        <p:spPr>
          <a:xfrm>
            <a:off x="838200" y="2590800"/>
            <a:ext cx="2895600" cy="914400"/>
          </a:xfrm>
        </p:spPr>
        <p:txBody>
          <a:bodyPr>
            <a:noAutofit/>
          </a:bodyPr>
          <a:lstStyle>
            <a:lvl1pPr marL="0" indent="0">
              <a:buClr>
                <a:schemeClr val="accent1"/>
              </a:buClr>
              <a:buNone/>
              <a:defRPr sz="3200">
                <a:solidFill>
                  <a:schemeClr val="bg1"/>
                </a:solidFill>
              </a:defRPr>
            </a:lvl1pPr>
            <a:lvl2pPr marL="457200" indent="0">
              <a:buClr>
                <a:schemeClr val="accent1"/>
              </a:buClr>
              <a:buNone/>
              <a:defRPr sz="2400"/>
            </a:lvl2pPr>
            <a:lvl3pPr marL="914400" indent="0">
              <a:buClr>
                <a:schemeClr val="accent1"/>
              </a:buClr>
              <a:buNone/>
              <a:defRPr sz="2000"/>
            </a:lvl3pPr>
            <a:lvl4pPr marL="1371600" indent="0">
              <a:buClr>
                <a:schemeClr val="accent1"/>
              </a:buClr>
              <a:buNone/>
              <a:defRPr sz="1800"/>
            </a:lvl4pPr>
            <a:lvl5pPr marL="1828800" indent="0">
              <a:buClr>
                <a:schemeClr val="accent1"/>
              </a:buClr>
              <a:buNone/>
              <a:defRPr sz="1800"/>
            </a:lvl5pPr>
            <a:lvl6pPr>
              <a:defRPr sz="2000"/>
            </a:lvl6pPr>
            <a:lvl7pPr>
              <a:defRPr sz="2000"/>
            </a:lvl7pPr>
            <a:lvl8pPr>
              <a:defRPr sz="2000"/>
            </a:lvl8pPr>
            <a:lvl9pPr>
              <a:defRPr sz="2000"/>
            </a:lvl9pPr>
          </a:lstStyle>
          <a:p>
            <a:pPr lvl="0"/>
            <a:r>
              <a:rPr lang="en-US" dirty="0"/>
              <a:t>Click to edit Section Number</a:t>
            </a:r>
          </a:p>
        </p:txBody>
      </p:sp>
    </p:spTree>
    <p:extLst>
      <p:ext uri="{BB962C8B-B14F-4D97-AF65-F5344CB8AC3E}">
        <p14:creationId xmlns:p14="http://schemas.microsoft.com/office/powerpoint/2010/main" val="172577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2A64-AC98-0546-B8A2-BBFA1272F714}"/>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4A82363-AD65-354E-B476-FB62ABEFDD04}"/>
              </a:ext>
            </a:extLst>
          </p:cNvPr>
          <p:cNvSpPr>
            <a:spLocks noGrp="1"/>
          </p:cNvSpPr>
          <p:nvPr>
            <p:ph idx="1"/>
          </p:nvPr>
        </p:nvSpPr>
        <p:spPr>
          <a:xfrm>
            <a:off x="1102658" y="1200823"/>
            <a:ext cx="10540477" cy="4688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Footer Placeholder 4">
            <a:extLst>
              <a:ext uri="{FF2B5EF4-FFF2-40B4-BE49-F238E27FC236}">
                <a16:creationId xmlns:a16="http://schemas.microsoft.com/office/drawing/2014/main" id="{0DBD9E70-4564-E649-A0A4-68DBBAAB838D}"/>
              </a:ext>
            </a:extLst>
          </p:cNvPr>
          <p:cNvSpPr>
            <a:spLocks noGrp="1"/>
          </p:cNvSpPr>
          <p:nvPr>
            <p:ph type="ftr" sz="quarter" idx="10"/>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8" name="Slide Number Placeholder 5">
            <a:extLst>
              <a:ext uri="{FF2B5EF4-FFF2-40B4-BE49-F238E27FC236}">
                <a16:creationId xmlns:a16="http://schemas.microsoft.com/office/drawing/2014/main" id="{BBAF0A35-6AE0-734B-A13A-CBFFC168B43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EC062000-19E1-5A44-8193-BBE8339E96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2280168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or Graphic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E68F8B-31CB-294F-9FA7-69B98326C56C}"/>
              </a:ext>
            </a:extLst>
          </p:cNvPr>
          <p:cNvSpPr>
            <a:spLocks noGrp="1"/>
          </p:cNvSpPr>
          <p:nvPr>
            <p:ph type="ftr" sz="quarter" idx="10"/>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6" name="Slide Number Placeholder 5">
            <a:extLst>
              <a:ext uri="{FF2B5EF4-FFF2-40B4-BE49-F238E27FC236}">
                <a16:creationId xmlns:a16="http://schemas.microsoft.com/office/drawing/2014/main" id="{1DDB574B-08E7-5648-BA03-D74C211699EB}"/>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9" name="Title 1">
            <a:extLst>
              <a:ext uri="{FF2B5EF4-FFF2-40B4-BE49-F238E27FC236}">
                <a16:creationId xmlns:a16="http://schemas.microsoft.com/office/drawing/2014/main" id="{48D4D29A-BFC2-9241-AF9C-FAF9158C110B}"/>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dirty="0"/>
              <a:t>Click to edit Master title style</a:t>
            </a:r>
          </a:p>
        </p:txBody>
      </p:sp>
      <p:sp>
        <p:nvSpPr>
          <p:cNvPr id="10" name="Content Placeholder 2">
            <a:extLst>
              <a:ext uri="{FF2B5EF4-FFF2-40B4-BE49-F238E27FC236}">
                <a16:creationId xmlns:a16="http://schemas.microsoft.com/office/drawing/2014/main" id="{FCB4E3DA-B26F-1F41-A302-D56011EAB627}"/>
              </a:ext>
            </a:extLst>
          </p:cNvPr>
          <p:cNvSpPr>
            <a:spLocks noGrp="1"/>
          </p:cNvSpPr>
          <p:nvPr>
            <p:ph idx="1"/>
          </p:nvPr>
        </p:nvSpPr>
        <p:spPr>
          <a:xfrm>
            <a:off x="1102658" y="1200823"/>
            <a:ext cx="10540477" cy="4688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80E7EBE2-390C-7B4A-AA30-CE593170EF5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4145191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or Graphic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E68F8B-31CB-294F-9FA7-69B98326C56C}"/>
              </a:ext>
            </a:extLst>
          </p:cNvPr>
          <p:cNvSpPr>
            <a:spLocks noGrp="1"/>
          </p:cNvSpPr>
          <p:nvPr>
            <p:ph type="ftr" sz="quarter" idx="10"/>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6" name="Slide Number Placeholder 5">
            <a:extLst>
              <a:ext uri="{FF2B5EF4-FFF2-40B4-BE49-F238E27FC236}">
                <a16:creationId xmlns:a16="http://schemas.microsoft.com/office/drawing/2014/main" id="{1DDB574B-08E7-5648-BA03-D74C211699EB}"/>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9" name="Title 1">
            <a:extLst>
              <a:ext uri="{FF2B5EF4-FFF2-40B4-BE49-F238E27FC236}">
                <a16:creationId xmlns:a16="http://schemas.microsoft.com/office/drawing/2014/main" id="{D1125A2C-AB8C-7349-8C52-C9F8146F7958}"/>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dirty="0"/>
              <a:t>Click to edit Master title style</a:t>
            </a:r>
          </a:p>
        </p:txBody>
      </p:sp>
      <p:sp>
        <p:nvSpPr>
          <p:cNvPr id="10" name="Content Placeholder 2">
            <a:extLst>
              <a:ext uri="{FF2B5EF4-FFF2-40B4-BE49-F238E27FC236}">
                <a16:creationId xmlns:a16="http://schemas.microsoft.com/office/drawing/2014/main" id="{BFAA1EAA-1AD0-DF4C-B92B-D17A48092B59}"/>
              </a:ext>
            </a:extLst>
          </p:cNvPr>
          <p:cNvSpPr>
            <a:spLocks noGrp="1"/>
          </p:cNvSpPr>
          <p:nvPr>
            <p:ph idx="1"/>
          </p:nvPr>
        </p:nvSpPr>
        <p:spPr>
          <a:xfrm>
            <a:off x="1102658" y="1200823"/>
            <a:ext cx="10540477" cy="4688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id="{58826303-97A9-9445-BF96-65DD83DA9BD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96366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 pt Dens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2A64-AC98-0546-B8A2-BBFA1272F714}"/>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sp>
        <p:nvSpPr>
          <p:cNvPr id="17" name="Footer Placeholder 4">
            <a:extLst>
              <a:ext uri="{FF2B5EF4-FFF2-40B4-BE49-F238E27FC236}">
                <a16:creationId xmlns:a16="http://schemas.microsoft.com/office/drawing/2014/main" id="{0DBD9E70-4564-E649-A0A4-68DBBAAB838D}"/>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8" name="Slide Number Placeholder 5">
            <a:extLst>
              <a:ext uri="{FF2B5EF4-FFF2-40B4-BE49-F238E27FC236}">
                <a16:creationId xmlns:a16="http://schemas.microsoft.com/office/drawing/2014/main" id="{BBAF0A35-6AE0-734B-A13A-CBFFC168B43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EC062000-19E1-5A44-8193-BBE8339E96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
        <p:nvSpPr>
          <p:cNvPr id="8" name="Content Placeholder 2">
            <a:extLst>
              <a:ext uri="{FF2B5EF4-FFF2-40B4-BE49-F238E27FC236}">
                <a16:creationId xmlns:a16="http://schemas.microsoft.com/office/drawing/2014/main" id="{3D0BA645-AB04-434F-A5C1-1E4DE002D395}"/>
              </a:ext>
            </a:extLst>
          </p:cNvPr>
          <p:cNvSpPr>
            <a:spLocks noGrp="1"/>
          </p:cNvSpPr>
          <p:nvPr>
            <p:ph idx="1"/>
          </p:nvPr>
        </p:nvSpPr>
        <p:spPr>
          <a:xfrm>
            <a:off x="1102658" y="1200823"/>
            <a:ext cx="10540477" cy="4688988"/>
          </a:xfrm>
        </p:spPr>
        <p:txBody>
          <a:bodyPr>
            <a:normAutofit/>
          </a:bodyPr>
          <a:lstStyle>
            <a:lvl1pPr>
              <a:lnSpc>
                <a:spcPts val="1500"/>
              </a:lnSpc>
              <a:defRPr sz="1600"/>
            </a:lvl1pPr>
            <a:lvl2pPr>
              <a:lnSpc>
                <a:spcPts val="1500"/>
              </a:lnSpc>
              <a:defRPr sz="1600"/>
            </a:lvl2pPr>
            <a:lvl3pPr>
              <a:lnSpc>
                <a:spcPts val="1500"/>
              </a:lnSpc>
              <a:defRPr sz="1600"/>
            </a:lvl3pPr>
            <a:lvl4pPr>
              <a:lnSpc>
                <a:spcPts val="1500"/>
              </a:lnSpc>
              <a:defRPr sz="1400"/>
            </a:lvl4pPr>
            <a:lvl5pPr>
              <a:lnSpc>
                <a:spcPts val="15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824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 pt Dens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52A64-AC98-0546-B8A2-BBFA1272F714}"/>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sp>
        <p:nvSpPr>
          <p:cNvPr id="17" name="Footer Placeholder 4">
            <a:extLst>
              <a:ext uri="{FF2B5EF4-FFF2-40B4-BE49-F238E27FC236}">
                <a16:creationId xmlns:a16="http://schemas.microsoft.com/office/drawing/2014/main" id="{0DBD9E70-4564-E649-A0A4-68DBBAAB838D}"/>
              </a:ext>
            </a:extLst>
          </p:cNvPr>
          <p:cNvSpPr>
            <a:spLocks noGrp="1"/>
          </p:cNvSpPr>
          <p:nvPr>
            <p:ph type="ftr" sz="quarter" idx="10"/>
          </p:nvPr>
        </p:nvSpPr>
        <p:spPr>
          <a:xfrm>
            <a:off x="515816" y="6431710"/>
            <a:ext cx="1942712"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8" name="Slide Number Placeholder 5">
            <a:extLst>
              <a:ext uri="{FF2B5EF4-FFF2-40B4-BE49-F238E27FC236}">
                <a16:creationId xmlns:a16="http://schemas.microsoft.com/office/drawing/2014/main" id="{BBAF0A35-6AE0-734B-A13A-CBFFC168B43E}"/>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pic>
        <p:nvPicPr>
          <p:cNvPr id="7" name="Picture 6">
            <a:extLst>
              <a:ext uri="{FF2B5EF4-FFF2-40B4-BE49-F238E27FC236}">
                <a16:creationId xmlns:a16="http://schemas.microsoft.com/office/drawing/2014/main" id="{EC062000-19E1-5A44-8193-BBE8339E96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
        <p:nvSpPr>
          <p:cNvPr id="8" name="Content Placeholder 2">
            <a:extLst>
              <a:ext uri="{FF2B5EF4-FFF2-40B4-BE49-F238E27FC236}">
                <a16:creationId xmlns:a16="http://schemas.microsoft.com/office/drawing/2014/main" id="{93E48AB3-7A91-784C-B331-613E8FDA66FF}"/>
              </a:ext>
            </a:extLst>
          </p:cNvPr>
          <p:cNvSpPr>
            <a:spLocks noGrp="1"/>
          </p:cNvSpPr>
          <p:nvPr>
            <p:ph idx="1"/>
          </p:nvPr>
        </p:nvSpPr>
        <p:spPr>
          <a:xfrm>
            <a:off x="1102658" y="1200823"/>
            <a:ext cx="10540477" cy="4688988"/>
          </a:xfrm>
        </p:spPr>
        <p:txBody>
          <a:bodyPr>
            <a:normAutofit/>
          </a:bodyPr>
          <a:lstStyle>
            <a:lvl1pPr>
              <a:lnSpc>
                <a:spcPts val="1200"/>
              </a:lnSpc>
              <a:defRPr sz="1400"/>
            </a:lvl1pPr>
            <a:lvl2pPr>
              <a:lnSpc>
                <a:spcPts val="1200"/>
              </a:lnSpc>
              <a:defRPr sz="1400"/>
            </a:lvl2pPr>
            <a:lvl3pPr>
              <a:lnSpc>
                <a:spcPts val="1200"/>
              </a:lnSpc>
              <a:defRPr sz="1400"/>
            </a:lvl3pPr>
            <a:lvl4pPr>
              <a:lnSpc>
                <a:spcPts val="1200"/>
              </a:lnSpc>
              <a:defRPr sz="1200"/>
            </a:lvl4pPr>
            <a:lvl5pPr>
              <a:lnSpc>
                <a:spcPts val="12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784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0641B7-6A69-E64D-BDF2-B2541EE849C7}"/>
              </a:ext>
            </a:extLst>
          </p:cNvPr>
          <p:cNvSpPr>
            <a:spLocks noGrp="1"/>
          </p:cNvSpPr>
          <p:nvPr>
            <p:ph sz="half" idx="1"/>
          </p:nvPr>
        </p:nvSpPr>
        <p:spPr>
          <a:xfrm>
            <a:off x="1106975" y="1200823"/>
            <a:ext cx="5162215" cy="4686299"/>
          </a:xfrm>
        </p:spPr>
        <p:txBody>
          <a:bodyPr/>
          <a:lstStyle>
            <a:lvl1pPr>
              <a:defRPr>
                <a:solidFill>
                  <a:srgbClr val="1E3E4E"/>
                </a:solidFill>
              </a:defRPr>
            </a:lvl1pPr>
            <a:lvl2pPr>
              <a:defRPr>
                <a:solidFill>
                  <a:srgbClr val="1E3E4E"/>
                </a:solidFill>
              </a:defRPr>
            </a:lvl2pPr>
            <a:lvl3pPr>
              <a:defRPr>
                <a:solidFill>
                  <a:srgbClr val="1E3E4E"/>
                </a:solidFill>
              </a:defRPr>
            </a:lvl3pPr>
            <a:lvl4pPr>
              <a:defRPr>
                <a:solidFill>
                  <a:srgbClr val="1E3E4E"/>
                </a:solidFill>
              </a:defRPr>
            </a:lvl4pPr>
            <a:lvl5pPr>
              <a:defRPr>
                <a:solidFill>
                  <a:srgbClr val="1E3E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EDF2115-B270-974B-9FA8-72A37E1BE23C}"/>
              </a:ext>
            </a:extLst>
          </p:cNvPr>
          <p:cNvSpPr>
            <a:spLocks noGrp="1"/>
          </p:cNvSpPr>
          <p:nvPr>
            <p:ph sz="half" idx="2"/>
          </p:nvPr>
        </p:nvSpPr>
        <p:spPr>
          <a:xfrm>
            <a:off x="6507813" y="1200823"/>
            <a:ext cx="5162215" cy="4686299"/>
          </a:xfrm>
        </p:spPr>
        <p:txBody>
          <a:bodyPr/>
          <a:lstStyle>
            <a:lvl1pPr>
              <a:defRPr>
                <a:solidFill>
                  <a:srgbClr val="1E3E4E"/>
                </a:solidFill>
              </a:defRPr>
            </a:lvl1pPr>
            <a:lvl2pPr>
              <a:defRPr>
                <a:solidFill>
                  <a:srgbClr val="1E3E4E"/>
                </a:solidFill>
              </a:defRPr>
            </a:lvl2pPr>
            <a:lvl3pPr>
              <a:defRPr>
                <a:solidFill>
                  <a:srgbClr val="1E3E4E"/>
                </a:solidFill>
              </a:defRPr>
            </a:lvl3pPr>
            <a:lvl4pPr>
              <a:defRPr>
                <a:solidFill>
                  <a:srgbClr val="1E3E4E"/>
                </a:solidFill>
              </a:defRPr>
            </a:lvl4pPr>
            <a:lvl5pPr>
              <a:defRPr>
                <a:solidFill>
                  <a:srgbClr val="1E3E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1311FC52-D621-D24E-87A9-A23B7E7B8D8E}"/>
              </a:ext>
            </a:extLst>
          </p:cNvPr>
          <p:cNvSpPr>
            <a:spLocks noGrp="1"/>
          </p:cNvSpPr>
          <p:nvPr>
            <p:ph type="ftr" sz="quarter" idx="10"/>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9" name="Slide Number Placeholder 5">
            <a:extLst>
              <a:ext uri="{FF2B5EF4-FFF2-40B4-BE49-F238E27FC236}">
                <a16:creationId xmlns:a16="http://schemas.microsoft.com/office/drawing/2014/main" id="{C4F07B6C-7283-264D-B1B1-FB77AB10C496}"/>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10" name="Title 1">
            <a:extLst>
              <a:ext uri="{FF2B5EF4-FFF2-40B4-BE49-F238E27FC236}">
                <a16:creationId xmlns:a16="http://schemas.microsoft.com/office/drawing/2014/main" id="{5FF5D92D-0AC2-FC49-B54A-2F9682D1E78B}"/>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399D0C86-E14C-0342-AD76-B3C0B7E6EB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2377085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80F8BC-327D-EE4A-BBB3-5F2B8DDF964B}"/>
              </a:ext>
            </a:extLst>
          </p:cNvPr>
          <p:cNvSpPr>
            <a:spLocks noGrp="1"/>
          </p:cNvSpPr>
          <p:nvPr>
            <p:ph type="body" idx="1"/>
          </p:nvPr>
        </p:nvSpPr>
        <p:spPr>
          <a:xfrm>
            <a:off x="1116105" y="1196788"/>
            <a:ext cx="5182120" cy="823912"/>
          </a:xfrm>
        </p:spPr>
        <p:txBody>
          <a:bodyPr anchor="b">
            <a:normAutofit/>
          </a:bodyPr>
          <a:lstStyle>
            <a:lvl1pPr marL="0" indent="0">
              <a:buNone/>
              <a:defRPr sz="2800" b="1">
                <a:solidFill>
                  <a:srgbClr val="1E3E4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023A33-E818-8B45-B73A-0C2D00E920AD}"/>
              </a:ext>
            </a:extLst>
          </p:cNvPr>
          <p:cNvSpPr>
            <a:spLocks noGrp="1"/>
          </p:cNvSpPr>
          <p:nvPr>
            <p:ph sz="half" idx="2"/>
          </p:nvPr>
        </p:nvSpPr>
        <p:spPr>
          <a:xfrm>
            <a:off x="1116105" y="2020700"/>
            <a:ext cx="5182120" cy="3684588"/>
          </a:xfrm>
        </p:spPr>
        <p:txBody>
          <a:bodyPr/>
          <a:lstStyle>
            <a:lvl1pPr>
              <a:defRPr>
                <a:solidFill>
                  <a:srgbClr val="1E3E4E"/>
                </a:solidFill>
              </a:defRPr>
            </a:lvl1pPr>
            <a:lvl2pPr>
              <a:defRPr>
                <a:solidFill>
                  <a:srgbClr val="1E3E4E"/>
                </a:solidFill>
              </a:defRPr>
            </a:lvl2pPr>
            <a:lvl3pPr>
              <a:defRPr>
                <a:solidFill>
                  <a:srgbClr val="1E3E4E"/>
                </a:solidFill>
              </a:defRPr>
            </a:lvl3pPr>
            <a:lvl4pPr>
              <a:defRPr>
                <a:solidFill>
                  <a:srgbClr val="1E3E4E"/>
                </a:solidFill>
              </a:defRPr>
            </a:lvl4pPr>
            <a:lvl5pPr>
              <a:defRPr>
                <a:solidFill>
                  <a:srgbClr val="1E3E4E"/>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8C87BAA-6275-844B-AD1A-EE4A84DB3EF1}"/>
              </a:ext>
            </a:extLst>
          </p:cNvPr>
          <p:cNvSpPr>
            <a:spLocks noGrp="1"/>
          </p:cNvSpPr>
          <p:nvPr>
            <p:ph type="body" sz="quarter" idx="3"/>
          </p:nvPr>
        </p:nvSpPr>
        <p:spPr>
          <a:xfrm>
            <a:off x="6462387" y="1196788"/>
            <a:ext cx="5207641"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A5D3F7-8C92-5646-8734-36BEC3F447BC}"/>
              </a:ext>
            </a:extLst>
          </p:cNvPr>
          <p:cNvSpPr>
            <a:spLocks noGrp="1"/>
          </p:cNvSpPr>
          <p:nvPr>
            <p:ph sz="quarter" idx="4"/>
          </p:nvPr>
        </p:nvSpPr>
        <p:spPr>
          <a:xfrm>
            <a:off x="6462387" y="2020700"/>
            <a:ext cx="52076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a:extLst>
              <a:ext uri="{FF2B5EF4-FFF2-40B4-BE49-F238E27FC236}">
                <a16:creationId xmlns:a16="http://schemas.microsoft.com/office/drawing/2014/main" id="{149B59A7-8708-1645-A68B-DBE360DEFDCA}"/>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7" name="Slide Number Placeholder 5">
            <a:extLst>
              <a:ext uri="{FF2B5EF4-FFF2-40B4-BE49-F238E27FC236}">
                <a16:creationId xmlns:a16="http://schemas.microsoft.com/office/drawing/2014/main" id="{43F01D53-9F6B-1D4F-B444-25253F43D9AC}"/>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10" name="Title 1">
            <a:extLst>
              <a:ext uri="{FF2B5EF4-FFF2-40B4-BE49-F238E27FC236}">
                <a16:creationId xmlns:a16="http://schemas.microsoft.com/office/drawing/2014/main" id="{F2B1AABB-4023-3B4F-A050-1073345A0332}"/>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pic>
        <p:nvPicPr>
          <p:cNvPr id="11" name="Picture 10">
            <a:extLst>
              <a:ext uri="{FF2B5EF4-FFF2-40B4-BE49-F238E27FC236}">
                <a16:creationId xmlns:a16="http://schemas.microsoft.com/office/drawing/2014/main" id="{E6289E58-4A27-4C4C-8E56-377DC2925F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170085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146B1EEE-F8FD-A44C-96C4-16DB630E90DC}"/>
              </a:ext>
            </a:extLst>
          </p:cNvPr>
          <p:cNvSpPr>
            <a:spLocks noGrp="1"/>
          </p:cNvSpPr>
          <p:nvPr>
            <p:ph type="ftr" sz="quarter" idx="10"/>
          </p:nvPr>
        </p:nvSpPr>
        <p:spPr>
          <a:xfrm>
            <a:off x="515815" y="6431710"/>
            <a:ext cx="1925459"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7" name="Slide Number Placeholder 5">
            <a:extLst>
              <a:ext uri="{FF2B5EF4-FFF2-40B4-BE49-F238E27FC236}">
                <a16:creationId xmlns:a16="http://schemas.microsoft.com/office/drawing/2014/main" id="{98FDEFF5-3D64-D24C-92A8-23FC6F432D39}"/>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6" name="Title 1">
            <a:extLst>
              <a:ext uri="{FF2B5EF4-FFF2-40B4-BE49-F238E27FC236}">
                <a16:creationId xmlns:a16="http://schemas.microsoft.com/office/drawing/2014/main" id="{7FBBA162-DFCA-6248-A0CC-97E322032517}"/>
              </a:ext>
            </a:extLst>
          </p:cNvPr>
          <p:cNvSpPr>
            <a:spLocks noGrp="1"/>
          </p:cNvSpPr>
          <p:nvPr>
            <p:ph type="title"/>
          </p:nvPr>
        </p:nvSpPr>
        <p:spPr>
          <a:xfrm>
            <a:off x="925830" y="337559"/>
            <a:ext cx="10744200" cy="565412"/>
          </a:xfrm>
          <a:prstGeom prst="rect">
            <a:avLst/>
          </a:prstGeom>
        </p:spPr>
        <p:txBody>
          <a:bodyPr>
            <a:noAutofit/>
          </a:bodyPr>
          <a:lstStyle>
            <a:lvl1pPr>
              <a:defRPr sz="4400"/>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D37B131-A6A2-FD44-8F4A-121DD0668C4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3169" y="214132"/>
            <a:ext cx="605279" cy="688839"/>
          </a:xfrm>
          <a:prstGeom prst="rect">
            <a:avLst/>
          </a:prstGeom>
        </p:spPr>
      </p:pic>
    </p:spTree>
    <p:extLst>
      <p:ext uri="{BB962C8B-B14F-4D97-AF65-F5344CB8AC3E}">
        <p14:creationId xmlns:p14="http://schemas.microsoft.com/office/powerpoint/2010/main" val="408967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3E68F8B-31CB-294F-9FA7-69B98326C56C}"/>
              </a:ext>
            </a:extLst>
          </p:cNvPr>
          <p:cNvSpPr>
            <a:spLocks noGrp="1"/>
          </p:cNvSpPr>
          <p:nvPr>
            <p:ph type="ftr" sz="quarter" idx="10"/>
          </p:nvPr>
        </p:nvSpPr>
        <p:spPr>
          <a:xfrm>
            <a:off x="515816" y="6431710"/>
            <a:ext cx="1899580"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6" name="Slide Number Placeholder 5">
            <a:extLst>
              <a:ext uri="{FF2B5EF4-FFF2-40B4-BE49-F238E27FC236}">
                <a16:creationId xmlns:a16="http://schemas.microsoft.com/office/drawing/2014/main" id="{1DDB574B-08E7-5648-BA03-D74C211699EB}"/>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295697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9C651-971B-9448-A2AA-72DDB43DBF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49875AF-57FF-D342-B7BD-297ED502BAE7}"/>
              </a:ext>
            </a:extLst>
          </p:cNvPr>
          <p:cNvSpPr>
            <a:spLocks noGrp="1"/>
          </p:cNvSpPr>
          <p:nvPr>
            <p:ph idx="1"/>
          </p:nvPr>
        </p:nvSpPr>
        <p:spPr>
          <a:xfrm>
            <a:off x="5183188" y="1257301"/>
            <a:ext cx="6172200" cy="4611688"/>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819B834-DBAE-5C40-9629-D3E617748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a:extLst>
              <a:ext uri="{FF2B5EF4-FFF2-40B4-BE49-F238E27FC236}">
                <a16:creationId xmlns:a16="http://schemas.microsoft.com/office/drawing/2014/main" id="{798927A9-35C8-FB4D-A3EE-35EC0DDBFA2A}"/>
              </a:ext>
            </a:extLst>
          </p:cNvPr>
          <p:cNvSpPr>
            <a:spLocks noGrp="1"/>
          </p:cNvSpPr>
          <p:nvPr>
            <p:ph type="ftr" sz="quarter" idx="10"/>
          </p:nvPr>
        </p:nvSpPr>
        <p:spPr>
          <a:xfrm>
            <a:off x="515816" y="6431710"/>
            <a:ext cx="1942712"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0" name="Slide Number Placeholder 5">
            <a:extLst>
              <a:ext uri="{FF2B5EF4-FFF2-40B4-BE49-F238E27FC236}">
                <a16:creationId xmlns:a16="http://schemas.microsoft.com/office/drawing/2014/main" id="{D6F3010B-8A00-454C-9F4C-21B965FD1D6A}"/>
              </a:ext>
            </a:extLst>
          </p:cNvPr>
          <p:cNvSpPr>
            <a:spLocks noGrp="1"/>
          </p:cNvSpPr>
          <p:nvPr>
            <p:ph type="sldNum" sz="quarter" idx="11"/>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1748618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E4F4F-1618-254A-9EE6-1AC797E22DBE}"/>
              </a:ext>
            </a:extLst>
          </p:cNvPr>
          <p:cNvSpPr>
            <a:spLocks noGrp="1"/>
          </p:cNvSpPr>
          <p:nvPr>
            <p:ph type="title"/>
          </p:nvPr>
        </p:nvSpPr>
        <p:spPr>
          <a:xfrm>
            <a:off x="515815" y="416041"/>
            <a:ext cx="9039860" cy="77280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74AFAF-FAF3-2C43-8AEB-8C241930FB1D}"/>
              </a:ext>
            </a:extLst>
          </p:cNvPr>
          <p:cNvSpPr>
            <a:spLocks noGrp="1"/>
          </p:cNvSpPr>
          <p:nvPr>
            <p:ph type="body" idx="1"/>
          </p:nvPr>
        </p:nvSpPr>
        <p:spPr>
          <a:xfrm>
            <a:off x="548053" y="1512917"/>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2CFC0C0-20E8-1040-A121-C07A613FE20B}"/>
              </a:ext>
            </a:extLst>
          </p:cNvPr>
          <p:cNvPicPr>
            <a:picLocks noChangeAspect="1"/>
          </p:cNvPicPr>
          <p:nvPr userDrawn="1"/>
        </p:nvPicPr>
        <p:blipFill>
          <a:blip r:embed="rId21" cstate="print">
            <a:extLst>
              <a:ext uri="{28A0092B-C50C-407E-A947-70E740481C1C}">
                <a14:useLocalDpi xmlns:a14="http://schemas.microsoft.com/office/drawing/2010/main"/>
              </a:ext>
            </a:extLst>
          </a:blip>
          <a:srcRect/>
          <a:stretch/>
        </p:blipFill>
        <p:spPr>
          <a:xfrm>
            <a:off x="10112187" y="6036519"/>
            <a:ext cx="1864477" cy="604478"/>
          </a:xfrm>
          <a:prstGeom prst="rect">
            <a:avLst/>
          </a:prstGeom>
        </p:spPr>
      </p:pic>
      <p:sp>
        <p:nvSpPr>
          <p:cNvPr id="17" name="Footer Placeholder 4">
            <a:extLst>
              <a:ext uri="{FF2B5EF4-FFF2-40B4-BE49-F238E27FC236}">
                <a16:creationId xmlns:a16="http://schemas.microsoft.com/office/drawing/2014/main" id="{7E0F11DB-85E7-494E-81FA-899610EE7FC2}"/>
              </a:ext>
            </a:extLst>
          </p:cNvPr>
          <p:cNvSpPr>
            <a:spLocks noGrp="1"/>
          </p:cNvSpPr>
          <p:nvPr>
            <p:ph type="ftr" sz="quarter" idx="3"/>
          </p:nvPr>
        </p:nvSpPr>
        <p:spPr>
          <a:xfrm>
            <a:off x="515816" y="6431710"/>
            <a:ext cx="193408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8" name="Slide Number Placeholder 5">
            <a:extLst>
              <a:ext uri="{FF2B5EF4-FFF2-40B4-BE49-F238E27FC236}">
                <a16:creationId xmlns:a16="http://schemas.microsoft.com/office/drawing/2014/main" id="{B8A70AC3-0649-6B4A-83F9-3B55372DA2CD}"/>
              </a:ext>
            </a:extLst>
          </p:cNvPr>
          <p:cNvSpPr>
            <a:spLocks noGrp="1"/>
          </p:cNvSpPr>
          <p:nvPr>
            <p:ph type="sldNum" sz="quarter" idx="4"/>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Tree>
    <p:extLst>
      <p:ext uri="{BB962C8B-B14F-4D97-AF65-F5344CB8AC3E}">
        <p14:creationId xmlns:p14="http://schemas.microsoft.com/office/powerpoint/2010/main" val="487075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66" r:id="rId4"/>
    <p:sldLayoutId id="2147483652" r:id="rId5"/>
    <p:sldLayoutId id="2147483653" r:id="rId6"/>
    <p:sldLayoutId id="2147483654" r:id="rId7"/>
    <p:sldLayoutId id="2147483655" r:id="rId8"/>
    <p:sldLayoutId id="2147483656" r:id="rId9"/>
    <p:sldLayoutId id="2147483657" r:id="rId10"/>
    <p:sldLayoutId id="2147483678" r:id="rId11"/>
    <p:sldLayoutId id="2147483679" r:id="rId12"/>
    <p:sldLayoutId id="2147483662" r:id="rId13"/>
    <p:sldLayoutId id="2147483663" r:id="rId14"/>
    <p:sldLayoutId id="2147483664" r:id="rId15"/>
    <p:sldLayoutId id="2147483661" r:id="rId16"/>
    <p:sldLayoutId id="2147483658" r:id="rId17"/>
    <p:sldLayoutId id="2147483659" r:id="rId18"/>
    <p:sldLayoutId id="2147485213" r:id="rId19"/>
  </p:sldLayoutIdLst>
  <p:hf hdr="0" dt="0"/>
  <p:txStyles>
    <p:titleStyle>
      <a:lvl1pPr algn="l" defTabSz="914400" rtl="0" eaLnBrk="1" latinLnBrk="0" hangingPunct="1">
        <a:lnSpc>
          <a:spcPct val="75000"/>
        </a:lnSpc>
        <a:spcBef>
          <a:spcPct val="0"/>
        </a:spcBef>
        <a:buNone/>
        <a:defRPr sz="4400" kern="1200">
          <a:solidFill>
            <a:srgbClr val="327999"/>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rgbClr val="1E3E4E"/>
          </a:solidFill>
          <a:latin typeface="+mn-lt"/>
          <a:ea typeface="+mn-ea"/>
          <a:cs typeface="+mn-cs"/>
        </a:defRPr>
      </a:lvl1pPr>
      <a:lvl2pPr marL="685800" indent="-228600" algn="l" defTabSz="914400" rtl="0" eaLnBrk="1" latinLnBrk="0" hangingPunct="1">
        <a:lnSpc>
          <a:spcPct val="90000"/>
        </a:lnSpc>
        <a:spcBef>
          <a:spcPts val="500"/>
        </a:spcBef>
        <a:buClr>
          <a:srgbClr val="00A678"/>
        </a:buClr>
        <a:buFont typeface="Wingdings" pitchFamily="2" charset="2"/>
        <a:buChar char="§"/>
        <a:defRPr sz="2400" kern="1200">
          <a:solidFill>
            <a:srgbClr val="1E3E4E"/>
          </a:solidFill>
          <a:latin typeface="+mn-lt"/>
          <a:ea typeface="+mn-ea"/>
          <a:cs typeface="+mn-cs"/>
        </a:defRPr>
      </a:lvl2pPr>
      <a:lvl3pPr marL="1143000" indent="-228600" algn="l" defTabSz="914400" rtl="0" eaLnBrk="1" latinLnBrk="0" hangingPunct="1">
        <a:lnSpc>
          <a:spcPct val="90000"/>
        </a:lnSpc>
        <a:spcBef>
          <a:spcPts val="500"/>
        </a:spcBef>
        <a:buClr>
          <a:srgbClr val="2F9BA0"/>
        </a:buClr>
        <a:buFont typeface="Wingdings" pitchFamily="2" charset="2"/>
        <a:buChar char="§"/>
        <a:defRPr sz="2000" kern="1200">
          <a:solidFill>
            <a:srgbClr val="1E3E4E"/>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E4F4F-1618-254A-9EE6-1AC797E22DBE}"/>
              </a:ext>
            </a:extLst>
          </p:cNvPr>
          <p:cNvSpPr>
            <a:spLocks noGrp="1"/>
          </p:cNvSpPr>
          <p:nvPr>
            <p:ph type="title"/>
          </p:nvPr>
        </p:nvSpPr>
        <p:spPr>
          <a:xfrm>
            <a:off x="515815" y="416041"/>
            <a:ext cx="9039860" cy="772807"/>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72CFC0C0-20E8-1040-A121-C07A613FE20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112187" y="6036519"/>
            <a:ext cx="1864477" cy="604478"/>
          </a:xfrm>
          <a:prstGeom prst="rect">
            <a:avLst/>
          </a:prstGeom>
        </p:spPr>
      </p:pic>
      <p:sp>
        <p:nvSpPr>
          <p:cNvPr id="17" name="Footer Placeholder 4">
            <a:extLst>
              <a:ext uri="{FF2B5EF4-FFF2-40B4-BE49-F238E27FC236}">
                <a16:creationId xmlns:a16="http://schemas.microsoft.com/office/drawing/2014/main" id="{7E0F11DB-85E7-494E-81FA-899610EE7FC2}"/>
              </a:ext>
            </a:extLst>
          </p:cNvPr>
          <p:cNvSpPr>
            <a:spLocks noGrp="1"/>
          </p:cNvSpPr>
          <p:nvPr>
            <p:ph type="ftr" sz="quarter" idx="3"/>
          </p:nvPr>
        </p:nvSpPr>
        <p:spPr>
          <a:xfrm>
            <a:off x="548053" y="6431710"/>
            <a:ext cx="186447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8" name="Slide Number Placeholder 5">
            <a:extLst>
              <a:ext uri="{FF2B5EF4-FFF2-40B4-BE49-F238E27FC236}">
                <a16:creationId xmlns:a16="http://schemas.microsoft.com/office/drawing/2014/main" id="{B8A70AC3-0649-6B4A-83F9-3B55372DA2CD}"/>
              </a:ext>
            </a:extLst>
          </p:cNvPr>
          <p:cNvSpPr>
            <a:spLocks noGrp="1"/>
          </p:cNvSpPr>
          <p:nvPr>
            <p:ph type="sldNum" sz="quarter" idx="4"/>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7" name="Text Placeholder 2">
            <a:extLst>
              <a:ext uri="{FF2B5EF4-FFF2-40B4-BE49-F238E27FC236}">
                <a16:creationId xmlns:a16="http://schemas.microsoft.com/office/drawing/2014/main" id="{7DE7CD4E-C8E7-1447-BB67-7F73FC0D7983}"/>
              </a:ext>
            </a:extLst>
          </p:cNvPr>
          <p:cNvSpPr>
            <a:spLocks noGrp="1"/>
          </p:cNvSpPr>
          <p:nvPr>
            <p:ph type="body" idx="1"/>
          </p:nvPr>
        </p:nvSpPr>
        <p:spPr>
          <a:xfrm>
            <a:off x="548053" y="151291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4352551"/>
      </p:ext>
    </p:extLst>
  </p:cSld>
  <p:clrMap bg1="lt1" tx1="dk1" bg2="lt2" tx2="dk2" accent1="accent1" accent2="accent2" accent3="accent3" accent4="accent4" accent5="accent5" accent6="accent6" hlink="hlink" folHlink="folHlink"/>
  <p:sldLayoutIdLst>
    <p:sldLayoutId id="2147483675" r:id="rId1"/>
  </p:sldLayoutIdLst>
  <p:hf hdr="0" dt="0"/>
  <p:txStyles>
    <p:titleStyle>
      <a:lvl1pPr algn="l" defTabSz="914400" rtl="0" eaLnBrk="1" latinLnBrk="0" hangingPunct="1">
        <a:lnSpc>
          <a:spcPct val="75000"/>
        </a:lnSpc>
        <a:spcBef>
          <a:spcPct val="0"/>
        </a:spcBef>
        <a:buNone/>
        <a:defRPr sz="4400" kern="1200">
          <a:solidFill>
            <a:srgbClr val="327999"/>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rgbClr val="1E3E4E"/>
          </a:solidFill>
          <a:latin typeface="+mn-lt"/>
          <a:ea typeface="+mn-ea"/>
          <a:cs typeface="+mn-cs"/>
        </a:defRPr>
      </a:lvl1pPr>
      <a:lvl2pPr marL="685800" indent="-228600" algn="l" defTabSz="914400" rtl="0" eaLnBrk="1" latinLnBrk="0" hangingPunct="1">
        <a:lnSpc>
          <a:spcPct val="90000"/>
        </a:lnSpc>
        <a:spcBef>
          <a:spcPts val="500"/>
        </a:spcBef>
        <a:buClr>
          <a:srgbClr val="00A678"/>
        </a:buClr>
        <a:buFont typeface="Wingdings" pitchFamily="2" charset="2"/>
        <a:buChar char="§"/>
        <a:defRPr sz="2400" kern="1200">
          <a:solidFill>
            <a:srgbClr val="1E3E4E"/>
          </a:solidFill>
          <a:latin typeface="+mn-lt"/>
          <a:ea typeface="+mn-ea"/>
          <a:cs typeface="+mn-cs"/>
        </a:defRPr>
      </a:lvl2pPr>
      <a:lvl3pPr marL="1143000" indent="-228600" algn="l" defTabSz="914400" rtl="0" eaLnBrk="1" latinLnBrk="0" hangingPunct="1">
        <a:lnSpc>
          <a:spcPct val="90000"/>
        </a:lnSpc>
        <a:spcBef>
          <a:spcPts val="500"/>
        </a:spcBef>
        <a:buClr>
          <a:srgbClr val="2F9BA0"/>
        </a:buClr>
        <a:buFont typeface="Wingdings" pitchFamily="2" charset="2"/>
        <a:buChar char="§"/>
        <a:defRPr sz="2000" kern="1200">
          <a:solidFill>
            <a:srgbClr val="1E3E4E"/>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9E4F4F-1618-254A-9EE6-1AC797E22DBE}"/>
              </a:ext>
            </a:extLst>
          </p:cNvPr>
          <p:cNvSpPr>
            <a:spLocks noGrp="1"/>
          </p:cNvSpPr>
          <p:nvPr>
            <p:ph type="title"/>
          </p:nvPr>
        </p:nvSpPr>
        <p:spPr>
          <a:xfrm>
            <a:off x="515815" y="416041"/>
            <a:ext cx="9039860" cy="772807"/>
          </a:xfrm>
          <a:prstGeom prst="rect">
            <a:avLst/>
          </a:prstGeom>
        </p:spPr>
        <p:txBody>
          <a:bodyPr vert="horz" lIns="91440" tIns="45720" rIns="91440" bIns="45720" rtlCol="0" anchor="ctr">
            <a:normAutofit/>
          </a:bodyPr>
          <a:lstStyle/>
          <a:p>
            <a:r>
              <a:rPr lang="en-US" dirty="0"/>
              <a:t>Click to edit Master title style</a:t>
            </a:r>
          </a:p>
        </p:txBody>
      </p:sp>
      <p:pic>
        <p:nvPicPr>
          <p:cNvPr id="8" name="Picture 7">
            <a:extLst>
              <a:ext uri="{FF2B5EF4-FFF2-40B4-BE49-F238E27FC236}">
                <a16:creationId xmlns:a16="http://schemas.microsoft.com/office/drawing/2014/main" id="{72CFC0C0-20E8-1040-A121-C07A613FE20B}"/>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0112187" y="6036519"/>
            <a:ext cx="1864477" cy="604478"/>
          </a:xfrm>
          <a:prstGeom prst="rect">
            <a:avLst/>
          </a:prstGeom>
        </p:spPr>
      </p:pic>
      <p:sp>
        <p:nvSpPr>
          <p:cNvPr id="17" name="Footer Placeholder 4">
            <a:extLst>
              <a:ext uri="{FF2B5EF4-FFF2-40B4-BE49-F238E27FC236}">
                <a16:creationId xmlns:a16="http://schemas.microsoft.com/office/drawing/2014/main" id="{7E0F11DB-85E7-494E-81FA-899610EE7FC2}"/>
              </a:ext>
            </a:extLst>
          </p:cNvPr>
          <p:cNvSpPr>
            <a:spLocks noGrp="1"/>
          </p:cNvSpPr>
          <p:nvPr>
            <p:ph type="ftr" sz="quarter" idx="3"/>
          </p:nvPr>
        </p:nvSpPr>
        <p:spPr>
          <a:xfrm>
            <a:off x="515816" y="6431710"/>
            <a:ext cx="1864476" cy="365125"/>
          </a:xfrm>
          <a:prstGeom prst="rect">
            <a:avLst/>
          </a:prstGeom>
        </p:spPr>
        <p:txBody>
          <a:bodyPr vert="horz" lIns="91440" tIns="45720" rIns="91440" bIns="45720" rtlCol="0" anchor="ctr"/>
          <a:lstStyle>
            <a:lvl1pPr algn="l">
              <a:defRPr lang="en-US" sz="1100" b="1" smtClean="0">
                <a:solidFill>
                  <a:schemeClr val="bg2">
                    <a:lumMod val="75000"/>
                  </a:schemeClr>
                </a:solidFill>
                <a:effectLst/>
              </a:defRPr>
            </a:lvl1pPr>
          </a:lstStyle>
          <a:p>
            <a:r>
              <a:rPr lang="en-US" dirty="0"/>
              <a:t>© Surgent | NLS4/24/V1</a:t>
            </a:r>
          </a:p>
        </p:txBody>
      </p:sp>
      <p:sp>
        <p:nvSpPr>
          <p:cNvPr id="18" name="Slide Number Placeholder 5">
            <a:extLst>
              <a:ext uri="{FF2B5EF4-FFF2-40B4-BE49-F238E27FC236}">
                <a16:creationId xmlns:a16="http://schemas.microsoft.com/office/drawing/2014/main" id="{B8A70AC3-0649-6B4A-83F9-3B55372DA2CD}"/>
              </a:ext>
            </a:extLst>
          </p:cNvPr>
          <p:cNvSpPr>
            <a:spLocks noGrp="1"/>
          </p:cNvSpPr>
          <p:nvPr>
            <p:ph type="sldNum" sz="quarter" idx="4"/>
          </p:nvPr>
        </p:nvSpPr>
        <p:spPr>
          <a:xfrm>
            <a:off x="0" y="6431710"/>
            <a:ext cx="515815" cy="365125"/>
          </a:xfrm>
          <a:prstGeom prst="rect">
            <a:avLst/>
          </a:prstGeom>
        </p:spPr>
        <p:txBody>
          <a:bodyPr vert="horz" lIns="91440" tIns="45720" rIns="91440" bIns="45720" rtlCol="0" anchor="ctr"/>
          <a:lstStyle>
            <a:lvl1pPr algn="r">
              <a:defRPr sz="1200">
                <a:solidFill>
                  <a:schemeClr val="bg2">
                    <a:lumMod val="75000"/>
                  </a:schemeClr>
                </a:solidFill>
              </a:defRPr>
            </a:lvl1pPr>
          </a:lstStyle>
          <a:p>
            <a:fld id="{7AE61839-880C-8649-98DD-A1308C2AD748}" type="slidenum">
              <a:rPr lang="en-US" smtClean="0"/>
              <a:pPr/>
              <a:t>‹#›</a:t>
            </a:fld>
            <a:endParaRPr lang="en-US" dirty="0"/>
          </a:p>
        </p:txBody>
      </p:sp>
      <p:sp>
        <p:nvSpPr>
          <p:cNvPr id="7" name="Text Placeholder 2">
            <a:extLst>
              <a:ext uri="{FF2B5EF4-FFF2-40B4-BE49-F238E27FC236}">
                <a16:creationId xmlns:a16="http://schemas.microsoft.com/office/drawing/2014/main" id="{7DE7CD4E-C8E7-1447-BB67-7F73FC0D7983}"/>
              </a:ext>
            </a:extLst>
          </p:cNvPr>
          <p:cNvSpPr>
            <a:spLocks noGrp="1"/>
          </p:cNvSpPr>
          <p:nvPr>
            <p:ph type="body" idx="1"/>
          </p:nvPr>
        </p:nvSpPr>
        <p:spPr>
          <a:xfrm>
            <a:off x="548053" y="151291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794267"/>
      </p:ext>
    </p:extLst>
  </p:cSld>
  <p:clrMap bg1="lt1" tx1="dk1" bg2="lt2" tx2="dk2" accent1="accent1" accent2="accent2" accent3="accent3" accent4="accent4" accent5="accent5" accent6="accent6" hlink="hlink" folHlink="folHlink"/>
  <p:sldLayoutIdLst>
    <p:sldLayoutId id="2147483677" r:id="rId1"/>
  </p:sldLayoutIdLst>
  <p:hf hdr="0" dt="0"/>
  <p:txStyles>
    <p:titleStyle>
      <a:lvl1pPr algn="l" defTabSz="914400" rtl="0" eaLnBrk="1" latinLnBrk="0" hangingPunct="1">
        <a:lnSpc>
          <a:spcPct val="75000"/>
        </a:lnSpc>
        <a:spcBef>
          <a:spcPct val="0"/>
        </a:spcBef>
        <a:buNone/>
        <a:defRPr sz="4400" kern="1200">
          <a:solidFill>
            <a:srgbClr val="327999"/>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800" kern="1200">
          <a:solidFill>
            <a:srgbClr val="1E3E4E"/>
          </a:solidFill>
          <a:latin typeface="+mn-lt"/>
          <a:ea typeface="+mn-ea"/>
          <a:cs typeface="+mn-cs"/>
        </a:defRPr>
      </a:lvl1pPr>
      <a:lvl2pPr marL="685800" indent="-228600" algn="l" defTabSz="914400" rtl="0" eaLnBrk="1" latinLnBrk="0" hangingPunct="1">
        <a:lnSpc>
          <a:spcPct val="90000"/>
        </a:lnSpc>
        <a:spcBef>
          <a:spcPts val="500"/>
        </a:spcBef>
        <a:buClr>
          <a:srgbClr val="00A678"/>
        </a:buClr>
        <a:buFont typeface="Wingdings" pitchFamily="2" charset="2"/>
        <a:buChar char="§"/>
        <a:defRPr sz="2400" kern="1200">
          <a:solidFill>
            <a:srgbClr val="1E3E4E"/>
          </a:solidFill>
          <a:latin typeface="+mn-lt"/>
          <a:ea typeface="+mn-ea"/>
          <a:cs typeface="+mn-cs"/>
        </a:defRPr>
      </a:lvl2pPr>
      <a:lvl3pPr marL="1143000" indent="-228600" algn="l" defTabSz="914400" rtl="0" eaLnBrk="1" latinLnBrk="0" hangingPunct="1">
        <a:lnSpc>
          <a:spcPct val="90000"/>
        </a:lnSpc>
        <a:spcBef>
          <a:spcPts val="500"/>
        </a:spcBef>
        <a:buClr>
          <a:srgbClr val="2F9BA0"/>
        </a:buClr>
        <a:buFont typeface="Wingdings" pitchFamily="2" charset="2"/>
        <a:buChar char="§"/>
        <a:defRPr sz="2000" kern="1200">
          <a:solidFill>
            <a:srgbClr val="1E3E4E"/>
          </a:solidFill>
          <a:latin typeface="+mn-lt"/>
          <a:ea typeface="+mn-ea"/>
          <a:cs typeface="+mn-cs"/>
        </a:defRPr>
      </a:lvl3pPr>
      <a:lvl4pPr marL="16002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4pPr>
      <a:lvl5pPr marL="2057400" indent="-228600" algn="l" defTabSz="914400" rtl="0" eaLnBrk="1" latinLnBrk="0" hangingPunct="1">
        <a:lnSpc>
          <a:spcPct val="90000"/>
        </a:lnSpc>
        <a:spcBef>
          <a:spcPts val="500"/>
        </a:spcBef>
        <a:buClr>
          <a:schemeClr val="accent6">
            <a:lumMod val="75000"/>
          </a:schemeClr>
        </a:buClr>
        <a:buFont typeface="Wingdings" pitchFamily="2" charset="2"/>
        <a:buChar char="§"/>
        <a:defRPr sz="1800" kern="1200">
          <a:solidFill>
            <a:srgbClr val="1E3E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744069" y="1938130"/>
            <a:ext cx="10703859" cy="2405270"/>
          </a:xfrm>
        </p:spPr>
        <p:txBody>
          <a:bodyPr/>
          <a:lstStyle/>
          <a:p>
            <a:r>
              <a:rPr lang="en-US" dirty="0"/>
              <a:t>Examining ASC 842, </a:t>
            </a:r>
            <a:r>
              <a:rPr lang="en-US" i="1" dirty="0"/>
              <a:t>Leases</a:t>
            </a:r>
            <a:r>
              <a:rPr lang="en-US" dirty="0"/>
              <a:t>:</a:t>
            </a:r>
            <a:br>
              <a:rPr lang="en-US" dirty="0"/>
            </a:br>
            <a:r>
              <a:rPr lang="en-US" dirty="0"/>
              <a:t>More Than Meets the Eye</a:t>
            </a:r>
          </a:p>
        </p:txBody>
      </p:sp>
      <p:sp>
        <p:nvSpPr>
          <p:cNvPr id="8" name="Text Placeholder 7"/>
          <p:cNvSpPr>
            <a:spLocks noGrp="1"/>
          </p:cNvSpPr>
          <p:nvPr>
            <p:ph type="subTitle" idx="1"/>
          </p:nvPr>
        </p:nvSpPr>
        <p:spPr/>
        <p:txBody>
          <a:bodyPr/>
          <a:lstStyle/>
          <a:p>
            <a:r>
              <a:rPr lang="en-US" dirty="0"/>
              <a:t>NLS4/24/V1</a:t>
            </a:r>
          </a:p>
        </p:txBody>
      </p:sp>
    </p:spTree>
    <p:extLst>
      <p:ext uri="{BB962C8B-B14F-4D97-AF65-F5344CB8AC3E}">
        <p14:creationId xmlns:p14="http://schemas.microsoft.com/office/powerpoint/2010/main" val="262496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1205-D682-4E34-A46E-E20D2373EE08}"/>
              </a:ext>
            </a:extLst>
          </p:cNvPr>
          <p:cNvSpPr>
            <a:spLocks noGrp="1"/>
          </p:cNvSpPr>
          <p:nvPr>
            <p:ph type="title"/>
          </p:nvPr>
        </p:nvSpPr>
        <p:spPr/>
        <p:txBody>
          <a:bodyPr/>
          <a:lstStyle/>
          <a:p>
            <a:r>
              <a:rPr lang="en-US" dirty="0"/>
              <a:t>Topic 842: The Big Changes</a:t>
            </a:r>
          </a:p>
        </p:txBody>
      </p:sp>
      <p:graphicFrame>
        <p:nvGraphicFramePr>
          <p:cNvPr id="6" name="Content Placeholder 5">
            <a:extLst>
              <a:ext uri="{FF2B5EF4-FFF2-40B4-BE49-F238E27FC236}">
                <a16:creationId xmlns:a16="http://schemas.microsoft.com/office/drawing/2014/main" id="{0BBC208E-571A-4E36-9D4D-A20EF79B628E}"/>
              </a:ext>
            </a:extLst>
          </p:cNvPr>
          <p:cNvGraphicFramePr>
            <a:graphicFrameLocks noGrp="1"/>
          </p:cNvGraphicFramePr>
          <p:nvPr>
            <p:ph idx="4294967295"/>
            <p:extLst>
              <p:ext uri="{D42A27DB-BD31-4B8C-83A1-F6EECF244321}">
                <p14:modId xmlns:p14="http://schemas.microsoft.com/office/powerpoint/2010/main" val="3183771418"/>
              </p:ext>
            </p:extLst>
          </p:nvPr>
        </p:nvGraphicFramePr>
        <p:xfrm>
          <a:off x="1246234" y="1343515"/>
          <a:ext cx="9699531" cy="4170969"/>
        </p:xfrm>
        <a:graphic>
          <a:graphicData uri="http://schemas.openxmlformats.org/drawingml/2006/table">
            <a:tbl>
              <a:tblPr firstRow="1" bandRow="1">
                <a:tableStyleId>{5C22544A-7EE6-4342-B048-85BDC9FD1C3A}</a:tableStyleId>
              </a:tblPr>
              <a:tblGrid>
                <a:gridCol w="3233177">
                  <a:extLst>
                    <a:ext uri="{9D8B030D-6E8A-4147-A177-3AD203B41FA5}">
                      <a16:colId xmlns:a16="http://schemas.microsoft.com/office/drawing/2014/main" val="701775965"/>
                    </a:ext>
                  </a:extLst>
                </a:gridCol>
                <a:gridCol w="3233177">
                  <a:extLst>
                    <a:ext uri="{9D8B030D-6E8A-4147-A177-3AD203B41FA5}">
                      <a16:colId xmlns:a16="http://schemas.microsoft.com/office/drawing/2014/main" val="2206790142"/>
                    </a:ext>
                  </a:extLst>
                </a:gridCol>
                <a:gridCol w="3233177">
                  <a:extLst>
                    <a:ext uri="{9D8B030D-6E8A-4147-A177-3AD203B41FA5}">
                      <a16:colId xmlns:a16="http://schemas.microsoft.com/office/drawing/2014/main" val="3315960397"/>
                    </a:ext>
                  </a:extLst>
                </a:gridCol>
              </a:tblGrid>
              <a:tr h="392878">
                <a:tc>
                  <a:txBody>
                    <a:bodyPr/>
                    <a:lstStyle/>
                    <a:p>
                      <a:pPr algn="ctr"/>
                      <a:r>
                        <a:rPr lang="en-US" dirty="0"/>
                        <a:t>Topic </a:t>
                      </a:r>
                    </a:p>
                  </a:txBody>
                  <a:tcPr/>
                </a:tc>
                <a:tc>
                  <a:txBody>
                    <a:bodyPr/>
                    <a:lstStyle/>
                    <a:p>
                      <a:pPr algn="ctr"/>
                      <a:r>
                        <a:rPr lang="en-US" dirty="0"/>
                        <a:t>Guidance </a:t>
                      </a:r>
                    </a:p>
                  </a:txBody>
                  <a:tcPr/>
                </a:tc>
                <a:tc>
                  <a:txBody>
                    <a:bodyPr/>
                    <a:lstStyle/>
                    <a:p>
                      <a:pPr algn="ctr"/>
                      <a:r>
                        <a:rPr lang="en-US" dirty="0"/>
                        <a:t>Impact</a:t>
                      </a:r>
                    </a:p>
                  </a:txBody>
                  <a:tcPr/>
                </a:tc>
                <a:extLst>
                  <a:ext uri="{0D108BD9-81ED-4DB2-BD59-A6C34878D82A}">
                    <a16:rowId xmlns:a16="http://schemas.microsoft.com/office/drawing/2014/main" val="3518817434"/>
                  </a:ext>
                </a:extLst>
              </a:tr>
              <a:tr h="1549986">
                <a:tc>
                  <a:txBody>
                    <a:bodyPr/>
                    <a:lstStyle/>
                    <a:p>
                      <a:r>
                        <a:rPr lang="en-US" sz="1800" dirty="0"/>
                        <a:t>Sale-leaseback transactions</a:t>
                      </a:r>
                    </a:p>
                  </a:txBody>
                  <a:tcPr/>
                </a:tc>
                <a:tc>
                  <a:txBody>
                    <a:bodyPr/>
                    <a:lstStyle/>
                    <a:p>
                      <a:r>
                        <a:rPr lang="en-US" sz="1800" dirty="0"/>
                        <a:t>Sale-leaseback treatment is only obtained if transaction meets the sales guidance found in ASC 606 and the leaseback is not a finance lease</a:t>
                      </a:r>
                    </a:p>
                  </a:txBody>
                  <a:tcPr/>
                </a:tc>
                <a:tc>
                  <a:txBody>
                    <a:bodyPr/>
                    <a:lstStyle/>
                    <a:p>
                      <a:r>
                        <a:rPr lang="en-US" sz="1800" dirty="0"/>
                        <a:t>Current rules are very detailed, especially those related to real estate transactions and only applicable to lessees</a:t>
                      </a:r>
                    </a:p>
                  </a:txBody>
                  <a:tcPr/>
                </a:tc>
                <a:extLst>
                  <a:ext uri="{0D108BD9-81ED-4DB2-BD59-A6C34878D82A}">
                    <a16:rowId xmlns:a16="http://schemas.microsoft.com/office/drawing/2014/main" val="3989118361"/>
                  </a:ext>
                </a:extLst>
              </a:tr>
              <a:tr h="968741">
                <a:tc>
                  <a:txBody>
                    <a:bodyPr/>
                    <a:lstStyle/>
                    <a:p>
                      <a:r>
                        <a:rPr lang="en-US" sz="1800" dirty="0"/>
                        <a:t>Built-to-suit transactions</a:t>
                      </a:r>
                    </a:p>
                  </a:txBody>
                  <a:tcPr/>
                </a:tc>
                <a:tc>
                  <a:txBody>
                    <a:bodyPr/>
                    <a:lstStyle/>
                    <a:p>
                      <a:r>
                        <a:rPr lang="en-US" sz="1800" dirty="0"/>
                        <a:t>Ownership by lessee in construction period based on control model</a:t>
                      </a:r>
                    </a:p>
                  </a:txBody>
                  <a:tcPr/>
                </a:tc>
                <a:tc>
                  <a:txBody>
                    <a:bodyPr/>
                    <a:lstStyle/>
                    <a:p>
                      <a:r>
                        <a:rPr lang="en-US" sz="1800" dirty="0"/>
                        <a:t>Replaces current complex, prescriptive model based on a risks-and-rewards model</a:t>
                      </a:r>
                    </a:p>
                  </a:txBody>
                  <a:tcPr/>
                </a:tc>
                <a:extLst>
                  <a:ext uri="{0D108BD9-81ED-4DB2-BD59-A6C34878D82A}">
                    <a16:rowId xmlns:a16="http://schemas.microsoft.com/office/drawing/2014/main" val="532249621"/>
                  </a:ext>
                </a:extLst>
              </a:tr>
              <a:tr h="1259364">
                <a:tc>
                  <a:txBody>
                    <a:bodyPr/>
                    <a:lstStyle/>
                    <a:p>
                      <a:r>
                        <a:rPr lang="en-US" sz="1800" dirty="0"/>
                        <a:t>Initial indirect costs</a:t>
                      </a:r>
                    </a:p>
                  </a:txBody>
                  <a:tcPr/>
                </a:tc>
                <a:tc>
                  <a:txBody>
                    <a:bodyPr/>
                    <a:lstStyle/>
                    <a:p>
                      <a:r>
                        <a:rPr lang="en-US" sz="1800" dirty="0"/>
                        <a:t>Defined as incremental, initial costs that would not be incurred if the lease had not been obtained</a:t>
                      </a:r>
                    </a:p>
                  </a:txBody>
                  <a:tcPr/>
                </a:tc>
                <a:tc>
                  <a:txBody>
                    <a:bodyPr/>
                    <a:lstStyle/>
                    <a:p>
                      <a:r>
                        <a:rPr lang="en-US" sz="1800" dirty="0"/>
                        <a:t>Certain incremental costs currently capitalized will now need to be expensed, including external legal fees</a:t>
                      </a:r>
                    </a:p>
                  </a:txBody>
                  <a:tcPr/>
                </a:tc>
                <a:extLst>
                  <a:ext uri="{0D108BD9-81ED-4DB2-BD59-A6C34878D82A}">
                    <a16:rowId xmlns:a16="http://schemas.microsoft.com/office/drawing/2014/main" val="1171985388"/>
                  </a:ext>
                </a:extLst>
              </a:tr>
            </a:tbl>
          </a:graphicData>
        </a:graphic>
      </p:graphicFrame>
      <p:sp>
        <p:nvSpPr>
          <p:cNvPr id="4" name="Footer Placeholder 3">
            <a:extLst>
              <a:ext uri="{FF2B5EF4-FFF2-40B4-BE49-F238E27FC236}">
                <a16:creationId xmlns:a16="http://schemas.microsoft.com/office/drawing/2014/main" id="{C6590893-8B61-DDA7-9B86-E589016AFE84}"/>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A3C61BB0-77A4-282D-C06A-F3C7D9FDDEC6}"/>
              </a:ext>
            </a:extLst>
          </p:cNvPr>
          <p:cNvSpPr>
            <a:spLocks noGrp="1"/>
          </p:cNvSpPr>
          <p:nvPr>
            <p:ph type="sldNum" sz="quarter" idx="11"/>
          </p:nvPr>
        </p:nvSpPr>
        <p:spPr/>
        <p:txBody>
          <a:bodyPr/>
          <a:lstStyle/>
          <a:p>
            <a:fld id="{7AE61839-880C-8649-98DD-A1308C2AD748}" type="slidenum">
              <a:rPr lang="en-US" smtClean="0"/>
              <a:pPr/>
              <a:t>10</a:t>
            </a:fld>
            <a:endParaRPr lang="en-US" dirty="0"/>
          </a:p>
        </p:txBody>
      </p:sp>
    </p:spTree>
    <p:extLst>
      <p:ext uri="{BB962C8B-B14F-4D97-AF65-F5344CB8AC3E}">
        <p14:creationId xmlns:p14="http://schemas.microsoft.com/office/powerpoint/2010/main" val="9421073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Reassessment of Lease Liability</a:t>
            </a:r>
          </a:p>
        </p:txBody>
      </p:sp>
      <p:sp>
        <p:nvSpPr>
          <p:cNvPr id="3" name="Content Placeholder 2"/>
          <p:cNvSpPr>
            <a:spLocks noGrp="1"/>
          </p:cNvSpPr>
          <p:nvPr>
            <p:ph idx="1"/>
          </p:nvPr>
        </p:nvSpPr>
        <p:spPr/>
        <p:txBody>
          <a:bodyPr/>
          <a:lstStyle/>
          <a:p>
            <a:r>
              <a:rPr lang="en-US" dirty="0"/>
              <a:t>Remeasure liability to reflect changes to payments:</a:t>
            </a:r>
          </a:p>
          <a:p>
            <a:pPr lvl="1"/>
            <a:r>
              <a:rPr lang="en-US" dirty="0"/>
              <a:t>Lease modification – Update all assumptions</a:t>
            </a:r>
          </a:p>
          <a:p>
            <a:pPr lvl="1"/>
            <a:r>
              <a:rPr lang="en-US" dirty="0"/>
              <a:t>Removal of contingency around variable payments</a:t>
            </a:r>
          </a:p>
          <a:p>
            <a:pPr lvl="1"/>
            <a:r>
              <a:rPr lang="en-US" dirty="0"/>
              <a:t>Change in:</a:t>
            </a:r>
          </a:p>
          <a:p>
            <a:pPr lvl="2"/>
            <a:r>
              <a:rPr lang="en-US" dirty="0"/>
              <a:t>Lease term</a:t>
            </a:r>
          </a:p>
          <a:p>
            <a:pPr lvl="2"/>
            <a:r>
              <a:rPr lang="en-US" dirty="0"/>
              <a:t>Having/no longer having significant economic incentive to exercise option to purchase asset</a:t>
            </a:r>
          </a:p>
          <a:p>
            <a:pPr lvl="2"/>
            <a:r>
              <a:rPr lang="en-US" dirty="0"/>
              <a:t>Amounts expected payable under residual value guarantees</a:t>
            </a:r>
          </a:p>
          <a:p>
            <a:r>
              <a:rPr lang="en-US" dirty="0"/>
              <a:t>Consider need to reallocate lease payments to separate leased assets or non-lease components</a:t>
            </a:r>
          </a:p>
          <a:p>
            <a:endParaRPr lang="en-US" dirty="0"/>
          </a:p>
        </p:txBody>
      </p:sp>
      <p:sp>
        <p:nvSpPr>
          <p:cNvPr id="5" name="Footer Placeholder 4">
            <a:extLst>
              <a:ext uri="{FF2B5EF4-FFF2-40B4-BE49-F238E27FC236}">
                <a16:creationId xmlns:a16="http://schemas.microsoft.com/office/drawing/2014/main" id="{6678CDA7-5101-A660-01FC-BDB688A7AB01}"/>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0EDF369-DA26-169F-6293-FD2D995DFBCF}"/>
              </a:ext>
            </a:extLst>
          </p:cNvPr>
          <p:cNvSpPr>
            <a:spLocks noGrp="1"/>
          </p:cNvSpPr>
          <p:nvPr>
            <p:ph type="sldNum" sz="quarter" idx="11"/>
          </p:nvPr>
        </p:nvSpPr>
        <p:spPr/>
        <p:txBody>
          <a:bodyPr/>
          <a:lstStyle/>
          <a:p>
            <a:fld id="{7AE61839-880C-8649-98DD-A1308C2AD748}" type="slidenum">
              <a:rPr lang="en-US" smtClean="0"/>
              <a:pPr/>
              <a:t>100</a:t>
            </a:fld>
            <a:endParaRPr lang="en-US" dirty="0"/>
          </a:p>
        </p:txBody>
      </p:sp>
    </p:spTree>
    <p:extLst>
      <p:ext uri="{BB962C8B-B14F-4D97-AF65-F5344CB8AC3E}">
        <p14:creationId xmlns:p14="http://schemas.microsoft.com/office/powerpoint/2010/main" val="54950839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Reassessment of Discount Rate</a:t>
            </a:r>
          </a:p>
        </p:txBody>
      </p:sp>
      <p:sp>
        <p:nvSpPr>
          <p:cNvPr id="3" name="Content Placeholder 2"/>
          <p:cNvSpPr>
            <a:spLocks noGrp="1"/>
          </p:cNvSpPr>
          <p:nvPr>
            <p:ph idx="1"/>
          </p:nvPr>
        </p:nvSpPr>
        <p:spPr/>
        <p:txBody>
          <a:bodyPr/>
          <a:lstStyle/>
          <a:p>
            <a:r>
              <a:rPr lang="en-US" dirty="0"/>
              <a:t>Required to reassess discount rate only if change in:</a:t>
            </a:r>
          </a:p>
          <a:p>
            <a:pPr lvl="1"/>
            <a:r>
              <a:rPr lang="en-US" dirty="0"/>
              <a:t>Lease modification</a:t>
            </a:r>
          </a:p>
          <a:p>
            <a:pPr lvl="1"/>
            <a:r>
              <a:rPr lang="en-US" dirty="0"/>
              <a:t>Lease term</a:t>
            </a:r>
          </a:p>
          <a:p>
            <a:pPr lvl="1"/>
            <a:r>
              <a:rPr lang="en-US" dirty="0"/>
              <a:t>Having/no longer having significant economic incentive to exercise option to purchase asset, unless the rate already reflects the option</a:t>
            </a:r>
          </a:p>
          <a:p>
            <a:pPr lvl="1"/>
            <a:r>
              <a:rPr lang="en-US" dirty="0"/>
              <a:t>Reference interest rate if variable lease payments determined using that rate, or if remeasuring liability due to other factors</a:t>
            </a:r>
          </a:p>
        </p:txBody>
      </p:sp>
      <p:sp>
        <p:nvSpPr>
          <p:cNvPr id="5" name="Footer Placeholder 4">
            <a:extLst>
              <a:ext uri="{FF2B5EF4-FFF2-40B4-BE49-F238E27FC236}">
                <a16:creationId xmlns:a16="http://schemas.microsoft.com/office/drawing/2014/main" id="{B33B35DD-D522-B22C-7AE5-00B739B6F6BB}"/>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1BE1F13B-20D1-4F31-D269-283F387651E5}"/>
              </a:ext>
            </a:extLst>
          </p:cNvPr>
          <p:cNvSpPr>
            <a:spLocks noGrp="1"/>
          </p:cNvSpPr>
          <p:nvPr>
            <p:ph type="sldNum" sz="quarter" idx="11"/>
          </p:nvPr>
        </p:nvSpPr>
        <p:spPr/>
        <p:txBody>
          <a:bodyPr/>
          <a:lstStyle/>
          <a:p>
            <a:fld id="{7AE61839-880C-8649-98DD-A1308C2AD748}" type="slidenum">
              <a:rPr lang="en-US" smtClean="0"/>
              <a:pPr/>
              <a:t>101</a:t>
            </a:fld>
            <a:endParaRPr lang="en-US" dirty="0"/>
          </a:p>
        </p:txBody>
      </p:sp>
    </p:spTree>
    <p:extLst>
      <p:ext uri="{BB962C8B-B14F-4D97-AF65-F5344CB8AC3E}">
        <p14:creationId xmlns:p14="http://schemas.microsoft.com/office/powerpoint/2010/main" val="174589295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Remeasurement of Lease Liability</a:t>
            </a:r>
          </a:p>
        </p:txBody>
      </p:sp>
      <p:sp>
        <p:nvSpPr>
          <p:cNvPr id="3" name="Content Placeholder 2"/>
          <p:cNvSpPr>
            <a:spLocks noGrp="1"/>
          </p:cNvSpPr>
          <p:nvPr>
            <p:ph idx="1"/>
          </p:nvPr>
        </p:nvSpPr>
        <p:spPr/>
        <p:txBody>
          <a:bodyPr/>
          <a:lstStyle/>
          <a:p>
            <a:r>
              <a:rPr lang="en-US" dirty="0"/>
              <a:t>Adjust ROU asset – Except recognize in profit/loss:</a:t>
            </a:r>
          </a:p>
          <a:p>
            <a:pPr lvl="1"/>
            <a:r>
              <a:rPr lang="en-US" dirty="0"/>
              <a:t>Amount from change in index/rate for current period</a:t>
            </a:r>
          </a:p>
          <a:p>
            <a:pPr lvl="1"/>
            <a:r>
              <a:rPr lang="en-US" dirty="0"/>
              <a:t>Remaining amount if carrying amount of ROU asset reduced to zero</a:t>
            </a:r>
          </a:p>
          <a:p>
            <a:endParaRPr lang="en-US" dirty="0"/>
          </a:p>
        </p:txBody>
      </p:sp>
      <p:sp>
        <p:nvSpPr>
          <p:cNvPr id="5" name="Footer Placeholder 4">
            <a:extLst>
              <a:ext uri="{FF2B5EF4-FFF2-40B4-BE49-F238E27FC236}">
                <a16:creationId xmlns:a16="http://schemas.microsoft.com/office/drawing/2014/main" id="{186AC7A8-F906-09C2-9AF0-0DF0DAD738A3}"/>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C787FFA7-E5B0-562F-9EC2-EAC4296AB592}"/>
              </a:ext>
            </a:extLst>
          </p:cNvPr>
          <p:cNvSpPr>
            <a:spLocks noGrp="1"/>
          </p:cNvSpPr>
          <p:nvPr>
            <p:ph type="sldNum" sz="quarter" idx="11"/>
          </p:nvPr>
        </p:nvSpPr>
        <p:spPr/>
        <p:txBody>
          <a:bodyPr/>
          <a:lstStyle/>
          <a:p>
            <a:fld id="{7AE61839-880C-8649-98DD-A1308C2AD748}" type="slidenum">
              <a:rPr lang="en-US" smtClean="0"/>
              <a:pPr/>
              <a:t>102</a:t>
            </a:fld>
            <a:endParaRPr lang="en-US" dirty="0"/>
          </a:p>
        </p:txBody>
      </p:sp>
    </p:spTree>
    <p:extLst>
      <p:ext uri="{BB962C8B-B14F-4D97-AF65-F5344CB8AC3E}">
        <p14:creationId xmlns:p14="http://schemas.microsoft.com/office/powerpoint/2010/main" val="31469597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Summary of Lease Reassessments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383466248"/>
              </p:ext>
            </p:extLst>
          </p:nvPr>
        </p:nvGraphicFramePr>
        <p:xfrm>
          <a:off x="1026367" y="1005840"/>
          <a:ext cx="9993084" cy="4846320"/>
        </p:xfrm>
        <a:graphic>
          <a:graphicData uri="http://schemas.openxmlformats.org/drawingml/2006/table">
            <a:tbl>
              <a:tblPr firstRow="1" bandRow="1">
                <a:tableStyleId>{5C22544A-7EE6-4342-B048-85BDC9FD1C3A}</a:tableStyleId>
              </a:tblPr>
              <a:tblGrid>
                <a:gridCol w="3069772">
                  <a:extLst>
                    <a:ext uri="{9D8B030D-6E8A-4147-A177-3AD203B41FA5}">
                      <a16:colId xmlns:a16="http://schemas.microsoft.com/office/drawing/2014/main" val="3809223543"/>
                    </a:ext>
                  </a:extLst>
                </a:gridCol>
                <a:gridCol w="2024743">
                  <a:extLst>
                    <a:ext uri="{9D8B030D-6E8A-4147-A177-3AD203B41FA5}">
                      <a16:colId xmlns:a16="http://schemas.microsoft.com/office/drawing/2014/main" val="1221746747"/>
                    </a:ext>
                  </a:extLst>
                </a:gridCol>
                <a:gridCol w="2976465">
                  <a:extLst>
                    <a:ext uri="{9D8B030D-6E8A-4147-A177-3AD203B41FA5}">
                      <a16:colId xmlns:a16="http://schemas.microsoft.com/office/drawing/2014/main" val="3123424639"/>
                    </a:ext>
                  </a:extLst>
                </a:gridCol>
                <a:gridCol w="1922104">
                  <a:extLst>
                    <a:ext uri="{9D8B030D-6E8A-4147-A177-3AD203B41FA5}">
                      <a16:colId xmlns:a16="http://schemas.microsoft.com/office/drawing/2014/main" val="3754581243"/>
                    </a:ext>
                  </a:extLst>
                </a:gridCol>
              </a:tblGrid>
              <a:tr h="370840">
                <a:tc>
                  <a:txBody>
                    <a:bodyPr/>
                    <a:lstStyle/>
                    <a:p>
                      <a:endParaRPr lang="en-US" sz="1800" dirty="0"/>
                    </a:p>
                  </a:txBody>
                  <a:tcPr/>
                </a:tc>
                <a:tc>
                  <a:txBody>
                    <a:bodyPr/>
                    <a:lstStyle/>
                    <a:p>
                      <a:pPr algn="ctr"/>
                      <a:r>
                        <a:rPr lang="en-US" sz="1800" dirty="0"/>
                        <a:t>Reassess Classification</a:t>
                      </a:r>
                    </a:p>
                  </a:txBody>
                  <a:tcPr/>
                </a:tc>
                <a:tc>
                  <a:txBody>
                    <a:bodyPr/>
                    <a:lstStyle/>
                    <a:p>
                      <a:pPr algn="ctr"/>
                      <a:r>
                        <a:rPr lang="en-US" sz="1800" dirty="0"/>
                        <a:t>Remeasure ROU Asset and Liability</a:t>
                      </a:r>
                    </a:p>
                  </a:txBody>
                  <a:tcPr/>
                </a:tc>
                <a:tc>
                  <a:txBody>
                    <a:bodyPr/>
                    <a:lstStyle/>
                    <a:p>
                      <a:pPr algn="ctr"/>
                      <a:r>
                        <a:rPr lang="en-US" sz="1800" dirty="0"/>
                        <a:t>Update Discount Rate</a:t>
                      </a:r>
                    </a:p>
                  </a:txBody>
                  <a:tcPr/>
                </a:tc>
                <a:extLst>
                  <a:ext uri="{0D108BD9-81ED-4DB2-BD59-A6C34878D82A}">
                    <a16:rowId xmlns:a16="http://schemas.microsoft.com/office/drawing/2014/main" val="2486127317"/>
                  </a:ext>
                </a:extLst>
              </a:tr>
              <a:tr h="370840">
                <a:tc>
                  <a:txBody>
                    <a:bodyPr/>
                    <a:lstStyle/>
                    <a:p>
                      <a:r>
                        <a:rPr lang="en-US" sz="1800" dirty="0"/>
                        <a:t>Modification impacting term or payment</a:t>
                      </a:r>
                    </a:p>
                  </a:txBody>
                  <a:tcPr/>
                </a:tc>
                <a:tc>
                  <a:txBody>
                    <a:bodyPr/>
                    <a:lstStyle/>
                    <a:p>
                      <a:pPr algn="ctr"/>
                      <a:r>
                        <a:rPr lang="en-US" sz="1800" b="1" dirty="0"/>
                        <a:t>X</a:t>
                      </a:r>
                    </a:p>
                  </a:txBody>
                  <a:tcPr/>
                </a:tc>
                <a:tc>
                  <a:txBody>
                    <a:bodyPr/>
                    <a:lstStyle/>
                    <a:p>
                      <a:pPr algn="ctr"/>
                      <a:r>
                        <a:rPr lang="en-US" sz="1800" b="1" dirty="0"/>
                        <a:t>X</a:t>
                      </a:r>
                    </a:p>
                  </a:txBody>
                  <a:tcPr/>
                </a:tc>
                <a:tc>
                  <a:txBody>
                    <a:bodyPr/>
                    <a:lstStyle/>
                    <a:p>
                      <a:pPr algn="ctr"/>
                      <a:r>
                        <a:rPr lang="en-US" sz="1800" b="1" dirty="0"/>
                        <a:t>X</a:t>
                      </a:r>
                    </a:p>
                  </a:txBody>
                  <a:tcPr/>
                </a:tc>
                <a:extLst>
                  <a:ext uri="{0D108BD9-81ED-4DB2-BD59-A6C34878D82A}">
                    <a16:rowId xmlns:a16="http://schemas.microsoft.com/office/drawing/2014/main" val="3080144335"/>
                  </a:ext>
                </a:extLst>
              </a:tr>
              <a:tr h="370840">
                <a:tc>
                  <a:txBody>
                    <a:bodyPr/>
                    <a:lstStyle/>
                    <a:p>
                      <a:r>
                        <a:rPr lang="en-US" sz="1800" kern="1200" dirty="0">
                          <a:solidFill>
                            <a:schemeClr val="dk1"/>
                          </a:solidFill>
                          <a:effectLst/>
                          <a:latin typeface="+mn-lt"/>
                          <a:ea typeface="+mn-ea"/>
                          <a:cs typeface="+mn-cs"/>
                        </a:rPr>
                        <a:t>Event occurs to give lessee significant economic incentive to exercise, or not exercise, a renewal or purchase</a:t>
                      </a:r>
                      <a:r>
                        <a:rPr lang="en-US" sz="1800" kern="1200" baseline="0" dirty="0">
                          <a:solidFill>
                            <a:schemeClr val="dk1"/>
                          </a:solidFill>
                          <a:effectLst/>
                          <a:latin typeface="+mn-lt"/>
                          <a:ea typeface="+mn-ea"/>
                          <a:cs typeface="+mn-cs"/>
                        </a:rPr>
                        <a:t> </a:t>
                      </a:r>
                      <a:r>
                        <a:rPr lang="en-US" sz="1800" kern="1200" dirty="0">
                          <a:solidFill>
                            <a:schemeClr val="dk1"/>
                          </a:solidFill>
                          <a:effectLst/>
                          <a:latin typeface="+mn-lt"/>
                          <a:ea typeface="+mn-ea"/>
                          <a:cs typeface="+mn-cs"/>
                        </a:rPr>
                        <a:t>option </a:t>
                      </a:r>
                      <a:endParaRPr lang="en-US" sz="1800" dirty="0"/>
                    </a:p>
                  </a:txBody>
                  <a:tcPr/>
                </a:tc>
                <a:tc>
                  <a:txBody>
                    <a:bodyPr/>
                    <a:lstStyle/>
                    <a:p>
                      <a:pPr algn="ctr"/>
                      <a:r>
                        <a:rPr lang="en-US" sz="1800" b="1" dirty="0"/>
                        <a:t>X</a:t>
                      </a:r>
                    </a:p>
                  </a:txBody>
                  <a:tcPr/>
                </a:tc>
                <a:tc>
                  <a:txBody>
                    <a:bodyPr/>
                    <a:lstStyle/>
                    <a:p>
                      <a:pPr algn="ctr"/>
                      <a:r>
                        <a:rPr lang="en-US" sz="1800" b="1" dirty="0"/>
                        <a:t>X</a:t>
                      </a:r>
                    </a:p>
                  </a:txBody>
                  <a:tcPr/>
                </a:tc>
                <a:tc>
                  <a:txBody>
                    <a:bodyPr/>
                    <a:lstStyle/>
                    <a:p>
                      <a:pPr algn="ctr"/>
                      <a:r>
                        <a:rPr lang="en-US" sz="1800" b="1" dirty="0"/>
                        <a:t>X</a:t>
                      </a:r>
                    </a:p>
                  </a:txBody>
                  <a:tcPr/>
                </a:tc>
                <a:extLst>
                  <a:ext uri="{0D108BD9-81ED-4DB2-BD59-A6C34878D82A}">
                    <a16:rowId xmlns:a16="http://schemas.microsoft.com/office/drawing/2014/main" val="1515953441"/>
                  </a:ext>
                </a:extLst>
              </a:tr>
              <a:tr h="370840">
                <a:tc>
                  <a:txBody>
                    <a:bodyPr/>
                    <a:lstStyle/>
                    <a:p>
                      <a:r>
                        <a:rPr lang="en-US" sz="1800" kern="1200" dirty="0">
                          <a:solidFill>
                            <a:schemeClr val="dk1"/>
                          </a:solidFill>
                          <a:effectLst/>
                          <a:latin typeface="+mn-lt"/>
                          <a:ea typeface="+mn-ea"/>
                          <a:cs typeface="+mn-cs"/>
                        </a:rPr>
                        <a:t>The contingency on which variable lease payments are based is met such that the variable lease payments become fixed</a:t>
                      </a:r>
                      <a:endParaRPr lang="en-US" sz="1800" dirty="0"/>
                    </a:p>
                  </a:txBody>
                  <a:tcPr/>
                </a:tc>
                <a:tc>
                  <a:txBody>
                    <a:bodyPr/>
                    <a:lstStyle/>
                    <a:p>
                      <a:pPr algn="ctr"/>
                      <a:endParaRPr lang="en-US" sz="1800" b="1" dirty="0"/>
                    </a:p>
                  </a:txBody>
                  <a:tcPr/>
                </a:tc>
                <a:tc>
                  <a:txBody>
                    <a:bodyPr/>
                    <a:lstStyle/>
                    <a:p>
                      <a:pPr algn="ctr"/>
                      <a:r>
                        <a:rPr lang="en-US" sz="1800" b="1" dirty="0"/>
                        <a:t>X</a:t>
                      </a:r>
                    </a:p>
                  </a:txBody>
                  <a:tcPr/>
                </a:tc>
                <a:tc>
                  <a:txBody>
                    <a:bodyPr/>
                    <a:lstStyle/>
                    <a:p>
                      <a:endParaRPr lang="en-US" sz="1800" dirty="0"/>
                    </a:p>
                  </a:txBody>
                  <a:tcPr/>
                </a:tc>
                <a:extLst>
                  <a:ext uri="{0D108BD9-81ED-4DB2-BD59-A6C34878D82A}">
                    <a16:rowId xmlns:a16="http://schemas.microsoft.com/office/drawing/2014/main" val="1599339427"/>
                  </a:ext>
                </a:extLst>
              </a:tr>
              <a:tr h="370840">
                <a:tc>
                  <a:txBody>
                    <a:bodyPr/>
                    <a:lstStyle/>
                    <a:p>
                      <a:r>
                        <a:rPr lang="en-US" sz="1800" kern="1200" dirty="0">
                          <a:solidFill>
                            <a:schemeClr val="dk1"/>
                          </a:solidFill>
                          <a:effectLst/>
                          <a:latin typeface="+mn-lt"/>
                          <a:ea typeface="+mn-ea"/>
                          <a:cs typeface="+mn-cs"/>
                        </a:rPr>
                        <a:t>Amounts owed under a residual value guarantee become probable</a:t>
                      </a:r>
                      <a:endParaRPr lang="en-US" sz="1800" dirty="0"/>
                    </a:p>
                  </a:txBody>
                  <a:tcPr/>
                </a:tc>
                <a:tc>
                  <a:txBody>
                    <a:bodyPr/>
                    <a:lstStyle/>
                    <a:p>
                      <a:pPr algn="ctr"/>
                      <a:endParaRPr lang="en-US" sz="1800" b="1" dirty="0"/>
                    </a:p>
                  </a:txBody>
                  <a:tcPr/>
                </a:tc>
                <a:tc>
                  <a:txBody>
                    <a:bodyPr/>
                    <a:lstStyle/>
                    <a:p>
                      <a:pPr algn="ctr"/>
                      <a:r>
                        <a:rPr lang="en-US" sz="1800" b="1" dirty="0"/>
                        <a:t>X</a:t>
                      </a:r>
                    </a:p>
                  </a:txBody>
                  <a:tcPr/>
                </a:tc>
                <a:tc>
                  <a:txBody>
                    <a:bodyPr/>
                    <a:lstStyle/>
                    <a:p>
                      <a:endParaRPr lang="en-US" sz="1800" dirty="0"/>
                    </a:p>
                  </a:txBody>
                  <a:tcPr/>
                </a:tc>
                <a:extLst>
                  <a:ext uri="{0D108BD9-81ED-4DB2-BD59-A6C34878D82A}">
                    <a16:rowId xmlns:a16="http://schemas.microsoft.com/office/drawing/2014/main" val="4105048169"/>
                  </a:ext>
                </a:extLst>
              </a:tr>
            </a:tbl>
          </a:graphicData>
        </a:graphic>
      </p:graphicFrame>
      <p:sp>
        <p:nvSpPr>
          <p:cNvPr id="5" name="Footer Placeholder 4">
            <a:extLst>
              <a:ext uri="{FF2B5EF4-FFF2-40B4-BE49-F238E27FC236}">
                <a16:creationId xmlns:a16="http://schemas.microsoft.com/office/drawing/2014/main" id="{C240C6A6-6FE4-80CE-F802-68B15974A944}"/>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CB12808-233C-66B5-8367-F0FA25693DC2}"/>
              </a:ext>
            </a:extLst>
          </p:cNvPr>
          <p:cNvSpPr>
            <a:spLocks noGrp="1"/>
          </p:cNvSpPr>
          <p:nvPr>
            <p:ph type="sldNum" sz="quarter" idx="11"/>
          </p:nvPr>
        </p:nvSpPr>
        <p:spPr/>
        <p:txBody>
          <a:bodyPr/>
          <a:lstStyle/>
          <a:p>
            <a:fld id="{7AE61839-880C-8649-98DD-A1308C2AD748}" type="slidenum">
              <a:rPr lang="en-US" smtClean="0"/>
              <a:pPr/>
              <a:t>103</a:t>
            </a:fld>
            <a:endParaRPr lang="en-US" dirty="0"/>
          </a:p>
        </p:txBody>
      </p:sp>
    </p:spTree>
    <p:extLst>
      <p:ext uri="{BB962C8B-B14F-4D97-AF65-F5344CB8AC3E}">
        <p14:creationId xmlns:p14="http://schemas.microsoft.com/office/powerpoint/2010/main" val="18734579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a:t>Lease Reassessment – Accounting for the Change in Lease Term</a:t>
            </a:r>
          </a:p>
        </p:txBody>
      </p:sp>
      <p:sp>
        <p:nvSpPr>
          <p:cNvPr id="4" name="Content Placeholder 3">
            <a:extLst>
              <a:ext uri="{FF2B5EF4-FFF2-40B4-BE49-F238E27FC236}">
                <a16:creationId xmlns:a16="http://schemas.microsoft.com/office/drawing/2014/main" id="{14951E1B-9FE1-44E8-9671-6EC247460DBB}"/>
              </a:ext>
            </a:extLst>
          </p:cNvPr>
          <p:cNvSpPr>
            <a:spLocks noGrp="1"/>
          </p:cNvSpPr>
          <p:nvPr>
            <p:ph idx="1"/>
          </p:nvPr>
        </p:nvSpPr>
        <p:spPr/>
        <p:txBody>
          <a:bodyPr>
            <a:normAutofit/>
          </a:bodyPr>
          <a:lstStyle/>
          <a:p>
            <a:r>
              <a:rPr lang="en-US" sz="2600" dirty="0"/>
              <a:t>In the sixth year of a lease, the lessee makes significant leasehold improvements which are expected to have significant economic value to the lessee at the end of the original noncancelable lease term of 10 years. Therefore, at the end of Year 6, the lessee concludes that it now has a significant economic incentive to exercise an option to extend the lease </a:t>
            </a:r>
          </a:p>
          <a:p>
            <a:r>
              <a:rPr lang="en-US" sz="2600" dirty="0"/>
              <a:t>The lessee’s incremental borrowing rate at the end of Year 6, taking into consideration the extended remaining lease term, is 7.83 percent</a:t>
            </a:r>
          </a:p>
          <a:p>
            <a:r>
              <a:rPr lang="en-US" sz="2600" dirty="0"/>
              <a:t>At the end of the sixth year, before accounting for the change in the lease term, the lessee’s lease liability is $183,972 and right-of-use asset is $162,806 if the lease is classified as a financing lease or $189,971 if the lease is classified as an operating lease</a:t>
            </a:r>
          </a:p>
        </p:txBody>
      </p:sp>
      <p:sp>
        <p:nvSpPr>
          <p:cNvPr id="5" name="Footer Placeholder 4">
            <a:extLst>
              <a:ext uri="{FF2B5EF4-FFF2-40B4-BE49-F238E27FC236}">
                <a16:creationId xmlns:a16="http://schemas.microsoft.com/office/drawing/2014/main" id="{A0DB0286-FF3B-1308-C373-E6A7972ED322}"/>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6B1DAE1-FE0E-F145-420A-612CC27FBA74}"/>
              </a:ext>
            </a:extLst>
          </p:cNvPr>
          <p:cNvSpPr>
            <a:spLocks noGrp="1"/>
          </p:cNvSpPr>
          <p:nvPr>
            <p:ph type="sldNum" sz="quarter" idx="11"/>
          </p:nvPr>
        </p:nvSpPr>
        <p:spPr/>
        <p:txBody>
          <a:bodyPr/>
          <a:lstStyle/>
          <a:p>
            <a:fld id="{7AE61839-880C-8649-98DD-A1308C2AD748}" type="slidenum">
              <a:rPr lang="en-US" smtClean="0"/>
              <a:pPr/>
              <a:t>104</a:t>
            </a:fld>
            <a:endParaRPr lang="en-US" dirty="0"/>
          </a:p>
        </p:txBody>
      </p:sp>
    </p:spTree>
    <p:extLst>
      <p:ext uri="{BB962C8B-B14F-4D97-AF65-F5344CB8AC3E}">
        <p14:creationId xmlns:p14="http://schemas.microsoft.com/office/powerpoint/2010/main" val="25085214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BD041-80B4-4080-B300-640D5448C626}"/>
              </a:ext>
            </a:extLst>
          </p:cNvPr>
          <p:cNvSpPr>
            <a:spLocks noGrp="1"/>
          </p:cNvSpPr>
          <p:nvPr>
            <p:ph type="title"/>
          </p:nvPr>
        </p:nvSpPr>
        <p:spPr/>
        <p:txBody>
          <a:bodyPr>
            <a:noAutofit/>
          </a:bodyPr>
          <a:lstStyle/>
          <a:p>
            <a:r>
              <a:rPr lang="en-US" dirty="0"/>
              <a:t>Accounting for the Lease Liability Reassessment – Finance Lease</a:t>
            </a:r>
          </a:p>
        </p:txBody>
      </p:sp>
      <p:sp>
        <p:nvSpPr>
          <p:cNvPr id="3" name="Content Placeholder 2">
            <a:extLst>
              <a:ext uri="{FF2B5EF4-FFF2-40B4-BE49-F238E27FC236}">
                <a16:creationId xmlns:a16="http://schemas.microsoft.com/office/drawing/2014/main" id="{90D9063F-D753-46CE-8019-E4B3802BF155}"/>
              </a:ext>
            </a:extLst>
          </p:cNvPr>
          <p:cNvSpPr>
            <a:spLocks noGrp="1"/>
          </p:cNvSpPr>
          <p:nvPr>
            <p:ph idx="1"/>
          </p:nvPr>
        </p:nvSpPr>
        <p:spPr/>
        <p:txBody>
          <a:bodyPr/>
          <a:lstStyle/>
          <a:p>
            <a:r>
              <a:rPr lang="en-US" dirty="0"/>
              <a:t>Journal entry to record lease remeasurement:</a:t>
            </a:r>
          </a:p>
          <a:p>
            <a:pPr marL="288925" lvl="1" indent="0">
              <a:buNone/>
            </a:pPr>
            <a:r>
              <a:rPr lang="en-US" dirty="0"/>
              <a:t>ROU asset		 171,217</a:t>
            </a:r>
          </a:p>
          <a:p>
            <a:pPr marL="457200" lvl="1" indent="0">
              <a:buNone/>
            </a:pPr>
            <a:r>
              <a:rPr lang="en-US" dirty="0"/>
              <a:t>	Lease liability	                      171,217</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0" indent="0">
              <a:buNone/>
            </a:pPr>
            <a:endParaRPr lang="en-US" dirty="0"/>
          </a:p>
          <a:p>
            <a:pPr lvl="1"/>
            <a:endParaRPr lang="en-US" dirty="0"/>
          </a:p>
        </p:txBody>
      </p:sp>
      <p:sp>
        <p:nvSpPr>
          <p:cNvPr id="6" name="Rectangle: Rounded Corners 5">
            <a:extLst>
              <a:ext uri="{FF2B5EF4-FFF2-40B4-BE49-F238E27FC236}">
                <a16:creationId xmlns:a16="http://schemas.microsoft.com/office/drawing/2014/main" id="{D191A21B-A9CA-4994-8A40-68998827D1EC}"/>
              </a:ext>
            </a:extLst>
          </p:cNvPr>
          <p:cNvSpPr/>
          <p:nvPr/>
        </p:nvSpPr>
        <p:spPr>
          <a:xfrm>
            <a:off x="1261137" y="2633044"/>
            <a:ext cx="9669726" cy="325371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The remeasured lease liability represents the present value of four payments of $50,000 followed by five payments of $55,000, all discounted at the rate of 7.83 percent, which equals $355,189 </a:t>
            </a:r>
          </a:p>
          <a:p>
            <a:endParaRPr lang="en-US" sz="2000" dirty="0"/>
          </a:p>
          <a:p>
            <a:r>
              <a:rPr lang="en-US" sz="2000" dirty="0"/>
              <a:t>The lessee increases the right-of-use asset and lease liability by $171,217, representing the difference between the remeasured liability of $355,189 and its current carrying amount of $183,972</a:t>
            </a:r>
          </a:p>
          <a:p>
            <a:endParaRPr lang="en-US" sz="2000" dirty="0"/>
          </a:p>
          <a:p>
            <a:r>
              <a:rPr lang="en-US" sz="2000" dirty="0"/>
              <a:t>Subsequently, the entity would follow the recognition guidance for finance leases for the remainder of the lease term</a:t>
            </a:r>
          </a:p>
        </p:txBody>
      </p:sp>
      <p:sp>
        <p:nvSpPr>
          <p:cNvPr id="4" name="Footer Placeholder 3">
            <a:extLst>
              <a:ext uri="{FF2B5EF4-FFF2-40B4-BE49-F238E27FC236}">
                <a16:creationId xmlns:a16="http://schemas.microsoft.com/office/drawing/2014/main" id="{B3FA6B51-425C-BD5A-90CC-1D98C762419F}"/>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3F891F0A-2B2B-A9E2-A1BB-131075C23971}"/>
              </a:ext>
            </a:extLst>
          </p:cNvPr>
          <p:cNvSpPr>
            <a:spLocks noGrp="1"/>
          </p:cNvSpPr>
          <p:nvPr>
            <p:ph type="sldNum" sz="quarter" idx="11"/>
          </p:nvPr>
        </p:nvSpPr>
        <p:spPr/>
        <p:txBody>
          <a:bodyPr/>
          <a:lstStyle/>
          <a:p>
            <a:fld id="{7AE61839-880C-8649-98DD-A1308C2AD748}" type="slidenum">
              <a:rPr lang="en-US" smtClean="0"/>
              <a:pPr/>
              <a:t>105</a:t>
            </a:fld>
            <a:endParaRPr lang="en-US" dirty="0"/>
          </a:p>
        </p:txBody>
      </p:sp>
    </p:spTree>
    <p:extLst>
      <p:ext uri="{BB962C8B-B14F-4D97-AF65-F5344CB8AC3E}">
        <p14:creationId xmlns:p14="http://schemas.microsoft.com/office/powerpoint/2010/main" val="28132183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8B88C-D9D5-48F6-8377-BE635F12E4E4}"/>
              </a:ext>
            </a:extLst>
          </p:cNvPr>
          <p:cNvSpPr>
            <a:spLocks noGrp="1"/>
          </p:cNvSpPr>
          <p:nvPr>
            <p:ph type="title"/>
          </p:nvPr>
        </p:nvSpPr>
        <p:spPr/>
        <p:txBody>
          <a:bodyPr/>
          <a:lstStyle/>
          <a:p>
            <a:r>
              <a:rPr lang="en-US" dirty="0"/>
              <a:t>Accounting for the Lease Liability Reassessment – Operating Lease</a:t>
            </a:r>
          </a:p>
        </p:txBody>
      </p:sp>
      <p:sp>
        <p:nvSpPr>
          <p:cNvPr id="3" name="Content Placeholder 2">
            <a:extLst>
              <a:ext uri="{FF2B5EF4-FFF2-40B4-BE49-F238E27FC236}">
                <a16:creationId xmlns:a16="http://schemas.microsoft.com/office/drawing/2014/main" id="{AA2C29F0-10FF-4572-9A88-E3203854A5CB}"/>
              </a:ext>
            </a:extLst>
          </p:cNvPr>
          <p:cNvSpPr>
            <a:spLocks noGrp="1"/>
          </p:cNvSpPr>
          <p:nvPr>
            <p:ph idx="1"/>
          </p:nvPr>
        </p:nvSpPr>
        <p:spPr/>
        <p:txBody>
          <a:bodyPr/>
          <a:lstStyle/>
          <a:p>
            <a:r>
              <a:rPr lang="en-US" dirty="0"/>
              <a:t>Assuming no change in lease classification, the lessee determines the remaining cost of the lease as the sum of $500,000 (10 payments of $50,000 during the initial lease term) and $275,000 (five payments of $55,000 during lease extension) and $15,000 (initial direct costs incurred by lessee), which equals $790,000; less the cost of the lease already recognized as an expense of $309,000 (annual lease expense of $51,500 recognized during the first six years of the lease)</a:t>
            </a:r>
          </a:p>
          <a:p>
            <a:r>
              <a:rPr lang="en-US" dirty="0"/>
              <a:t>The amount of the remaining cost of the lease is therefore $481,000 ($790,000 − $309,000), and the lessee determines that the annual expense to be recognized is $53,444 ($481,000 ÷ remaining lease term of nine years)</a:t>
            </a:r>
          </a:p>
        </p:txBody>
      </p:sp>
      <p:sp>
        <p:nvSpPr>
          <p:cNvPr id="4" name="Footer Placeholder 3">
            <a:extLst>
              <a:ext uri="{FF2B5EF4-FFF2-40B4-BE49-F238E27FC236}">
                <a16:creationId xmlns:a16="http://schemas.microsoft.com/office/drawing/2014/main" id="{51E14708-5BA5-65AA-0EB2-53E7B0123DA1}"/>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8A954655-389D-2AD1-6474-4FEA0CDFC7AD}"/>
              </a:ext>
            </a:extLst>
          </p:cNvPr>
          <p:cNvSpPr>
            <a:spLocks noGrp="1"/>
          </p:cNvSpPr>
          <p:nvPr>
            <p:ph type="sldNum" sz="quarter" idx="11"/>
          </p:nvPr>
        </p:nvSpPr>
        <p:spPr/>
        <p:txBody>
          <a:bodyPr/>
          <a:lstStyle/>
          <a:p>
            <a:fld id="{7AE61839-880C-8649-98DD-A1308C2AD748}" type="slidenum">
              <a:rPr lang="en-US" smtClean="0"/>
              <a:pPr/>
              <a:t>106</a:t>
            </a:fld>
            <a:endParaRPr lang="en-US" dirty="0"/>
          </a:p>
        </p:txBody>
      </p:sp>
    </p:spTree>
    <p:extLst>
      <p:ext uri="{BB962C8B-B14F-4D97-AF65-F5344CB8AC3E}">
        <p14:creationId xmlns:p14="http://schemas.microsoft.com/office/powerpoint/2010/main" val="14469270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7F628C-0F72-40A9-8772-9FF5563A452E}"/>
              </a:ext>
            </a:extLst>
          </p:cNvPr>
          <p:cNvSpPr>
            <a:spLocks noGrp="1"/>
          </p:cNvSpPr>
          <p:nvPr>
            <p:ph idx="1"/>
          </p:nvPr>
        </p:nvSpPr>
        <p:spPr/>
        <p:txBody>
          <a:bodyPr>
            <a:noAutofit/>
          </a:bodyPr>
          <a:lstStyle/>
          <a:p>
            <a:r>
              <a:rPr lang="en-US" dirty="0"/>
              <a:t>Lessee Financial</a:t>
            </a:r>
            <a:br>
              <a:rPr lang="en-US" dirty="0"/>
            </a:br>
            <a:r>
              <a:rPr lang="en-US" dirty="0"/>
              <a:t>Statement Presentation</a:t>
            </a:r>
          </a:p>
        </p:txBody>
      </p:sp>
    </p:spTree>
    <p:extLst>
      <p:ext uri="{BB962C8B-B14F-4D97-AF65-F5344CB8AC3E}">
        <p14:creationId xmlns:p14="http://schemas.microsoft.com/office/powerpoint/2010/main" val="45990839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Statement Presentation:</a:t>
            </a:r>
            <a:br>
              <a:rPr lang="en-US" dirty="0"/>
            </a:br>
            <a:r>
              <a:rPr lang="en-US" dirty="0"/>
              <a:t>Statement of Financial Position</a:t>
            </a:r>
          </a:p>
        </p:txBody>
      </p:sp>
      <p:sp>
        <p:nvSpPr>
          <p:cNvPr id="3" name="Content Placeholder 2"/>
          <p:cNvSpPr>
            <a:spLocks noGrp="1"/>
          </p:cNvSpPr>
          <p:nvPr>
            <p:ph idx="1"/>
          </p:nvPr>
        </p:nvSpPr>
        <p:spPr/>
        <p:txBody>
          <a:bodyPr/>
          <a:lstStyle/>
          <a:p>
            <a:r>
              <a:rPr lang="en-US" dirty="0"/>
              <a:t>Lessee presentation:</a:t>
            </a:r>
          </a:p>
          <a:p>
            <a:pPr lvl="1"/>
            <a:r>
              <a:rPr lang="en-US" dirty="0"/>
              <a:t>ROU assets separately from other assets</a:t>
            </a:r>
          </a:p>
          <a:p>
            <a:pPr lvl="1"/>
            <a:r>
              <a:rPr lang="en-US" dirty="0"/>
              <a:t>Lease liabilities separately from other liabilities</a:t>
            </a:r>
          </a:p>
          <a:p>
            <a:pPr lvl="1"/>
            <a:r>
              <a:rPr lang="en-US" dirty="0"/>
              <a:t>Separate above by finance vs. operating</a:t>
            </a:r>
          </a:p>
          <a:p>
            <a:pPr lvl="1"/>
            <a:r>
              <a:rPr lang="en-US" dirty="0"/>
              <a:t>Can disclose in notes instead of on statement</a:t>
            </a:r>
          </a:p>
          <a:p>
            <a:r>
              <a:rPr lang="en-US" dirty="0"/>
              <a:t>Lessor presentation – Show net investment in sales-type and direct financing leases</a:t>
            </a:r>
          </a:p>
        </p:txBody>
      </p:sp>
      <p:sp>
        <p:nvSpPr>
          <p:cNvPr id="10" name="Action Button: Custom 9">
            <a:hlinkClick r:id="" action="ppaction://noaction" highlightClick="1"/>
          </p:cNvPr>
          <p:cNvSpPr/>
          <p:nvPr/>
        </p:nvSpPr>
        <p:spPr>
          <a:xfrm>
            <a:off x="1828800" y="6248400"/>
            <a:ext cx="4648200" cy="381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endParaRPr>
          </a:p>
        </p:txBody>
      </p:sp>
      <p:sp>
        <p:nvSpPr>
          <p:cNvPr id="5" name="Footer Placeholder 4">
            <a:extLst>
              <a:ext uri="{FF2B5EF4-FFF2-40B4-BE49-F238E27FC236}">
                <a16:creationId xmlns:a16="http://schemas.microsoft.com/office/drawing/2014/main" id="{235C0C1B-49CC-379D-8B8E-C89F2304566F}"/>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115BD596-C040-E0A8-C7FE-A72F14974099}"/>
              </a:ext>
            </a:extLst>
          </p:cNvPr>
          <p:cNvSpPr>
            <a:spLocks noGrp="1"/>
          </p:cNvSpPr>
          <p:nvPr>
            <p:ph type="sldNum" sz="quarter" idx="11"/>
          </p:nvPr>
        </p:nvSpPr>
        <p:spPr/>
        <p:txBody>
          <a:bodyPr/>
          <a:lstStyle/>
          <a:p>
            <a:fld id="{7AE61839-880C-8649-98DD-A1308C2AD748}" type="slidenum">
              <a:rPr lang="en-US" smtClean="0"/>
              <a:pPr/>
              <a:t>108</a:t>
            </a:fld>
            <a:endParaRPr lang="en-US" dirty="0"/>
          </a:p>
        </p:txBody>
      </p:sp>
    </p:spTree>
    <p:extLst>
      <p:ext uri="{BB962C8B-B14F-4D97-AF65-F5344CB8AC3E}">
        <p14:creationId xmlns:p14="http://schemas.microsoft.com/office/powerpoint/2010/main" val="3872445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Not Separately Presented</a:t>
            </a:r>
          </a:p>
        </p:txBody>
      </p:sp>
      <p:sp>
        <p:nvSpPr>
          <p:cNvPr id="3" name="Content Placeholder 2"/>
          <p:cNvSpPr>
            <a:spLocks noGrp="1"/>
          </p:cNvSpPr>
          <p:nvPr>
            <p:ph idx="1"/>
          </p:nvPr>
        </p:nvSpPr>
        <p:spPr/>
        <p:txBody>
          <a:bodyPr/>
          <a:lstStyle/>
          <a:p>
            <a:r>
              <a:rPr lang="en-US" dirty="0"/>
              <a:t>Present ROU assets in same line item as if owned</a:t>
            </a:r>
          </a:p>
          <a:p>
            <a:r>
              <a:rPr lang="en-US" dirty="0"/>
              <a:t>Disclose line items that include ROU assets and lease liabilities</a:t>
            </a:r>
          </a:p>
        </p:txBody>
      </p:sp>
      <p:sp>
        <p:nvSpPr>
          <p:cNvPr id="10" name="Action Button: Custom 9">
            <a:hlinkClick r:id="" action="ppaction://noaction" highlightClick="1"/>
          </p:cNvPr>
          <p:cNvSpPr/>
          <p:nvPr/>
        </p:nvSpPr>
        <p:spPr>
          <a:xfrm>
            <a:off x="1828800" y="6248400"/>
            <a:ext cx="4648200" cy="381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endParaRPr>
          </a:p>
        </p:txBody>
      </p:sp>
      <p:sp>
        <p:nvSpPr>
          <p:cNvPr id="5" name="Footer Placeholder 4">
            <a:extLst>
              <a:ext uri="{FF2B5EF4-FFF2-40B4-BE49-F238E27FC236}">
                <a16:creationId xmlns:a16="http://schemas.microsoft.com/office/drawing/2014/main" id="{617A8271-B8D3-56B8-61D5-AD858FB99DC9}"/>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DDBF2D0F-7134-4E83-2169-043CB047F21F}"/>
              </a:ext>
            </a:extLst>
          </p:cNvPr>
          <p:cNvSpPr>
            <a:spLocks noGrp="1"/>
          </p:cNvSpPr>
          <p:nvPr>
            <p:ph type="sldNum" sz="quarter" idx="11"/>
          </p:nvPr>
        </p:nvSpPr>
        <p:spPr/>
        <p:txBody>
          <a:bodyPr/>
          <a:lstStyle/>
          <a:p>
            <a:fld id="{7AE61839-880C-8649-98DD-A1308C2AD748}" type="slidenum">
              <a:rPr lang="en-US" smtClean="0"/>
              <a:pPr/>
              <a:t>109</a:t>
            </a:fld>
            <a:endParaRPr lang="en-US" dirty="0"/>
          </a:p>
        </p:txBody>
      </p:sp>
    </p:spTree>
    <p:extLst>
      <p:ext uri="{BB962C8B-B14F-4D97-AF65-F5344CB8AC3E}">
        <p14:creationId xmlns:p14="http://schemas.microsoft.com/office/powerpoint/2010/main" val="20054330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ASU No. 2018-01: </a:t>
            </a:r>
            <a:r>
              <a:rPr lang="en-US" i="1" dirty="0"/>
              <a:t>Leases</a:t>
            </a:r>
          </a:p>
        </p:txBody>
      </p:sp>
      <p:sp>
        <p:nvSpPr>
          <p:cNvPr id="3" name="Content Placeholder 2"/>
          <p:cNvSpPr>
            <a:spLocks noGrp="1"/>
          </p:cNvSpPr>
          <p:nvPr>
            <p:ph idx="1"/>
          </p:nvPr>
        </p:nvSpPr>
        <p:spPr/>
        <p:txBody>
          <a:bodyPr/>
          <a:lstStyle/>
          <a:p>
            <a:r>
              <a:rPr lang="en-US" dirty="0"/>
              <a:t>Update provides practical expedient for accounting for land easements which exist or expired prior to Topic 842 effective date and were not previously accounted for as leases under Topic 840</a:t>
            </a:r>
          </a:p>
          <a:p>
            <a:r>
              <a:rPr lang="en-US" dirty="0"/>
              <a:t>Current diversity in practice in accounting:</a:t>
            </a:r>
          </a:p>
          <a:p>
            <a:pPr lvl="1"/>
            <a:r>
              <a:rPr lang="en-US" dirty="0"/>
              <a:t>Leases</a:t>
            </a:r>
          </a:p>
          <a:p>
            <a:pPr lvl="1"/>
            <a:r>
              <a:rPr lang="en-US" dirty="0"/>
              <a:t>Intangible assets</a:t>
            </a:r>
          </a:p>
          <a:p>
            <a:pPr lvl="1"/>
            <a:r>
              <a:rPr lang="en-US" dirty="0"/>
              <a:t>Property, plant, and equipment</a:t>
            </a:r>
          </a:p>
          <a:p>
            <a:r>
              <a:rPr lang="en-US" dirty="0"/>
              <a:t>Added cost and complexity to apply Topic 842 transition guidance to land easements</a:t>
            </a:r>
          </a:p>
        </p:txBody>
      </p:sp>
      <p:sp>
        <p:nvSpPr>
          <p:cNvPr id="9" name="Graphic 8">
            <a:extLst>
              <a:ext uri="{FF2B5EF4-FFF2-40B4-BE49-F238E27FC236}">
                <a16:creationId xmlns:a16="http://schemas.microsoft.com/office/drawing/2014/main" id="{A5655F6F-9FD3-4844-8691-E483D2E5C58D}"/>
              </a:ext>
            </a:extLst>
          </p:cNvPr>
          <p:cNvSpPr/>
          <p:nvPr/>
        </p:nvSpPr>
        <p:spPr>
          <a:xfrm>
            <a:off x="11276286" y="5427702"/>
            <a:ext cx="472440" cy="472440"/>
          </a:xfrm>
          <a:custGeom>
            <a:avLst/>
            <a:gdLst>
              <a:gd name="connsiteX0" fmla="*/ 0 w 472440"/>
              <a:gd name="connsiteY0" fmla="*/ 236220 h 472440"/>
              <a:gd name="connsiteX1" fmla="*/ 236220 w 472440"/>
              <a:gd name="connsiteY1" fmla="*/ 472440 h 472440"/>
              <a:gd name="connsiteX2" fmla="*/ 472440 w 472440"/>
              <a:gd name="connsiteY2" fmla="*/ 236220 h 472440"/>
              <a:gd name="connsiteX3" fmla="*/ 236220 w 472440"/>
              <a:gd name="connsiteY3" fmla="*/ 0 h 472440"/>
              <a:gd name="connsiteX4" fmla="*/ 0 w 472440"/>
              <a:gd name="connsiteY4" fmla="*/ 236220 h 472440"/>
              <a:gd name="connsiteX5" fmla="*/ 236220 w 472440"/>
              <a:gd name="connsiteY5" fmla="*/ 30480 h 472440"/>
              <a:gd name="connsiteX6" fmla="*/ 441960 w 472440"/>
              <a:gd name="connsiteY6" fmla="*/ 236220 h 472440"/>
              <a:gd name="connsiteX7" fmla="*/ 236220 w 472440"/>
              <a:gd name="connsiteY7" fmla="*/ 441960 h 472440"/>
              <a:gd name="connsiteX8" fmla="*/ 30480 w 472440"/>
              <a:gd name="connsiteY8" fmla="*/ 236220 h 472440"/>
              <a:gd name="connsiteX9" fmla="*/ 236220 w 472440"/>
              <a:gd name="connsiteY9" fmla="*/ 30480 h 472440"/>
              <a:gd name="connsiteX10" fmla="*/ 248126 w 472440"/>
              <a:gd name="connsiteY10" fmla="*/ 118586 h 472440"/>
              <a:gd name="connsiteX11" fmla="*/ 357759 w 472440"/>
              <a:gd name="connsiteY11" fmla="*/ 228124 h 472440"/>
              <a:gd name="connsiteX12" fmla="*/ 357759 w 472440"/>
              <a:gd name="connsiteY12" fmla="*/ 244316 h 472440"/>
              <a:gd name="connsiteX13" fmla="*/ 248126 w 472440"/>
              <a:gd name="connsiteY13" fmla="*/ 353854 h 472440"/>
              <a:gd name="connsiteX14" fmla="*/ 231934 w 472440"/>
              <a:gd name="connsiteY14" fmla="*/ 353854 h 472440"/>
              <a:gd name="connsiteX15" fmla="*/ 225362 w 472440"/>
              <a:gd name="connsiteY15" fmla="*/ 347282 h 472440"/>
              <a:gd name="connsiteX16" fmla="*/ 225552 w 472440"/>
              <a:gd name="connsiteY16" fmla="*/ 330994 h 472440"/>
              <a:gd name="connsiteX17" fmla="*/ 307086 w 472440"/>
              <a:gd name="connsiteY17" fmla="*/ 252413 h 472440"/>
              <a:gd name="connsiteX18" fmla="*/ 125730 w 472440"/>
              <a:gd name="connsiteY18" fmla="*/ 252413 h 472440"/>
              <a:gd name="connsiteX19" fmla="*/ 114300 w 472440"/>
              <a:gd name="connsiteY19" fmla="*/ 240983 h 472440"/>
              <a:gd name="connsiteX20" fmla="*/ 114300 w 472440"/>
              <a:gd name="connsiteY20" fmla="*/ 231458 h 472440"/>
              <a:gd name="connsiteX21" fmla="*/ 125730 w 472440"/>
              <a:gd name="connsiteY21" fmla="*/ 220028 h 472440"/>
              <a:gd name="connsiteX22" fmla="*/ 306991 w 472440"/>
              <a:gd name="connsiteY22" fmla="*/ 220028 h 472440"/>
              <a:gd name="connsiteX23" fmla="*/ 225457 w 472440"/>
              <a:gd name="connsiteY23" fmla="*/ 141446 h 472440"/>
              <a:gd name="connsiteX24" fmla="*/ 225266 w 472440"/>
              <a:gd name="connsiteY24" fmla="*/ 125158 h 472440"/>
              <a:gd name="connsiteX25" fmla="*/ 231839 w 472440"/>
              <a:gd name="connsiteY25" fmla="*/ 118586 h 472440"/>
              <a:gd name="connsiteX26" fmla="*/ 248126 w 472440"/>
              <a:gd name="connsiteY26" fmla="*/ 118586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2440" h="472440">
                <a:moveTo>
                  <a:pt x="0" y="236220"/>
                </a:moveTo>
                <a:cubicBezTo>
                  <a:pt x="0" y="366713"/>
                  <a:pt x="105728" y="472440"/>
                  <a:pt x="236220" y="472440"/>
                </a:cubicBezTo>
                <a:cubicBezTo>
                  <a:pt x="366713" y="472440"/>
                  <a:pt x="472440" y="366713"/>
                  <a:pt x="472440" y="236220"/>
                </a:cubicBezTo>
                <a:cubicBezTo>
                  <a:pt x="472440" y="105728"/>
                  <a:pt x="366713" y="0"/>
                  <a:pt x="236220" y="0"/>
                </a:cubicBezTo>
                <a:cubicBezTo>
                  <a:pt x="105728" y="0"/>
                  <a:pt x="0" y="105728"/>
                  <a:pt x="0" y="236220"/>
                </a:cubicBezTo>
                <a:close/>
                <a:moveTo>
                  <a:pt x="236220" y="30480"/>
                </a:moveTo>
                <a:cubicBezTo>
                  <a:pt x="349282" y="30480"/>
                  <a:pt x="441960" y="122015"/>
                  <a:pt x="441960" y="236220"/>
                </a:cubicBezTo>
                <a:cubicBezTo>
                  <a:pt x="441960" y="349282"/>
                  <a:pt x="350425" y="441960"/>
                  <a:pt x="236220" y="441960"/>
                </a:cubicBezTo>
                <a:cubicBezTo>
                  <a:pt x="123158" y="441960"/>
                  <a:pt x="30480" y="350425"/>
                  <a:pt x="30480" y="236220"/>
                </a:cubicBezTo>
                <a:cubicBezTo>
                  <a:pt x="30480" y="123158"/>
                  <a:pt x="122015" y="30480"/>
                  <a:pt x="236220" y="30480"/>
                </a:cubicBezTo>
                <a:close/>
                <a:moveTo>
                  <a:pt x="248126" y="118586"/>
                </a:moveTo>
                <a:lnTo>
                  <a:pt x="357759" y="228124"/>
                </a:lnTo>
                <a:cubicBezTo>
                  <a:pt x="362236" y="232601"/>
                  <a:pt x="362236" y="239839"/>
                  <a:pt x="357759" y="244316"/>
                </a:cubicBezTo>
                <a:lnTo>
                  <a:pt x="248126" y="353854"/>
                </a:lnTo>
                <a:cubicBezTo>
                  <a:pt x="243649" y="358331"/>
                  <a:pt x="236411" y="358331"/>
                  <a:pt x="231934" y="353854"/>
                </a:cubicBezTo>
                <a:lnTo>
                  <a:pt x="225362" y="347282"/>
                </a:lnTo>
                <a:cubicBezTo>
                  <a:pt x="220885" y="342805"/>
                  <a:pt x="220885" y="335375"/>
                  <a:pt x="225552" y="330994"/>
                </a:cubicBezTo>
                <a:lnTo>
                  <a:pt x="307086" y="252413"/>
                </a:lnTo>
                <a:lnTo>
                  <a:pt x="125730" y="252413"/>
                </a:lnTo>
                <a:cubicBezTo>
                  <a:pt x="119443" y="252413"/>
                  <a:pt x="114300" y="247269"/>
                  <a:pt x="114300" y="240983"/>
                </a:cubicBezTo>
                <a:lnTo>
                  <a:pt x="114300" y="231458"/>
                </a:lnTo>
                <a:cubicBezTo>
                  <a:pt x="114300" y="225171"/>
                  <a:pt x="119443" y="220028"/>
                  <a:pt x="125730" y="220028"/>
                </a:cubicBezTo>
                <a:lnTo>
                  <a:pt x="306991" y="220028"/>
                </a:lnTo>
                <a:lnTo>
                  <a:pt x="225457" y="141446"/>
                </a:lnTo>
                <a:cubicBezTo>
                  <a:pt x="220885" y="136970"/>
                  <a:pt x="220790" y="129635"/>
                  <a:pt x="225266" y="125158"/>
                </a:cubicBezTo>
                <a:lnTo>
                  <a:pt x="231839" y="118586"/>
                </a:lnTo>
                <a:cubicBezTo>
                  <a:pt x="236411" y="114110"/>
                  <a:pt x="243649" y="114110"/>
                  <a:pt x="248126" y="118586"/>
                </a:cubicBezTo>
                <a:close/>
              </a:path>
            </a:pathLst>
          </a:custGeom>
          <a:solidFill>
            <a:srgbClr val="1E3E4E"/>
          </a:solidFill>
          <a:ln w="949" cap="flat">
            <a:noFill/>
            <a:prstDash val="solid"/>
            <a:miter/>
          </a:ln>
        </p:spPr>
        <p:txBody>
          <a:bodyPr rtlCol="0" anchor="ctr"/>
          <a:lstStyle/>
          <a:p>
            <a:endParaRPr lang="en-US" dirty="0"/>
          </a:p>
        </p:txBody>
      </p:sp>
      <p:sp>
        <p:nvSpPr>
          <p:cNvPr id="4" name="Footer Placeholder 3">
            <a:extLst>
              <a:ext uri="{FF2B5EF4-FFF2-40B4-BE49-F238E27FC236}">
                <a16:creationId xmlns:a16="http://schemas.microsoft.com/office/drawing/2014/main" id="{A62A821D-ECAB-1DBA-D06B-0A5275D8EBC1}"/>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BB6AC87-C4D1-CEE7-16C1-C1839D12F501}"/>
              </a:ext>
            </a:extLst>
          </p:cNvPr>
          <p:cNvSpPr>
            <a:spLocks noGrp="1"/>
          </p:cNvSpPr>
          <p:nvPr>
            <p:ph type="sldNum" sz="quarter" idx="11"/>
          </p:nvPr>
        </p:nvSpPr>
        <p:spPr/>
        <p:txBody>
          <a:bodyPr/>
          <a:lstStyle/>
          <a:p>
            <a:fld id="{7AE61839-880C-8649-98DD-A1308C2AD748}" type="slidenum">
              <a:rPr lang="en-US" smtClean="0"/>
              <a:pPr/>
              <a:t>11</a:t>
            </a:fld>
            <a:endParaRPr lang="en-US" dirty="0"/>
          </a:p>
        </p:txBody>
      </p:sp>
    </p:spTree>
    <p:extLst>
      <p:ext uri="{BB962C8B-B14F-4D97-AF65-F5344CB8AC3E}">
        <p14:creationId xmlns:p14="http://schemas.microsoft.com/office/powerpoint/2010/main" val="23570416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58D05-3BFA-4C36-9E31-01AC302A86C8}"/>
              </a:ext>
            </a:extLst>
          </p:cNvPr>
          <p:cNvSpPr>
            <a:spLocks noGrp="1"/>
          </p:cNvSpPr>
          <p:nvPr>
            <p:ph type="title"/>
          </p:nvPr>
        </p:nvSpPr>
        <p:spPr/>
        <p:txBody>
          <a:bodyPr/>
          <a:lstStyle/>
          <a:p>
            <a:r>
              <a:rPr lang="en-US" dirty="0"/>
              <a:t>Feedback From Public Business Entity Adoption of Topic 842</a:t>
            </a:r>
          </a:p>
        </p:txBody>
      </p:sp>
      <p:pic>
        <p:nvPicPr>
          <p:cNvPr id="6" name="Content Placeholder 6" descr="A screenshot of a cell phone&#10;&#10;Description automatically generated">
            <a:extLst>
              <a:ext uri="{FF2B5EF4-FFF2-40B4-BE49-F238E27FC236}">
                <a16:creationId xmlns:a16="http://schemas.microsoft.com/office/drawing/2014/main" id="{91D4E2AE-58EF-4227-8B9F-15150A232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004" y="1641205"/>
            <a:ext cx="8573991" cy="3434647"/>
          </a:xfrm>
          <a:prstGeom prst="rect">
            <a:avLst/>
          </a:prstGeom>
        </p:spPr>
      </p:pic>
      <p:sp>
        <p:nvSpPr>
          <p:cNvPr id="7" name="TextBox 6">
            <a:extLst>
              <a:ext uri="{FF2B5EF4-FFF2-40B4-BE49-F238E27FC236}">
                <a16:creationId xmlns:a16="http://schemas.microsoft.com/office/drawing/2014/main" id="{317ED08A-8716-498F-B36A-3468D30114D5}"/>
              </a:ext>
            </a:extLst>
          </p:cNvPr>
          <p:cNvSpPr txBox="1"/>
          <p:nvPr/>
        </p:nvSpPr>
        <p:spPr>
          <a:xfrm>
            <a:off x="1910111" y="5186141"/>
            <a:ext cx="5386427" cy="338554"/>
          </a:xfrm>
          <a:prstGeom prst="rect">
            <a:avLst/>
          </a:prstGeom>
          <a:noFill/>
        </p:spPr>
        <p:txBody>
          <a:bodyPr wrap="square" rtlCol="0">
            <a:spAutoFit/>
          </a:bodyPr>
          <a:lstStyle/>
          <a:p>
            <a:r>
              <a:rPr lang="en-US" sz="1600" dirty="0"/>
              <a:t>Source: Deloitte Review of 50 of Fortune Top 125 disclosures</a:t>
            </a:r>
          </a:p>
        </p:txBody>
      </p:sp>
      <p:sp>
        <p:nvSpPr>
          <p:cNvPr id="3" name="Footer Placeholder 2">
            <a:extLst>
              <a:ext uri="{FF2B5EF4-FFF2-40B4-BE49-F238E27FC236}">
                <a16:creationId xmlns:a16="http://schemas.microsoft.com/office/drawing/2014/main" id="{2C3D4B22-7BF7-E27F-BAFD-2ABACC8F27F1}"/>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4F39B7E4-D71F-749F-0F1E-D7DC82A0C1CB}"/>
              </a:ext>
            </a:extLst>
          </p:cNvPr>
          <p:cNvSpPr>
            <a:spLocks noGrp="1"/>
          </p:cNvSpPr>
          <p:nvPr>
            <p:ph type="sldNum" sz="quarter" idx="11"/>
          </p:nvPr>
        </p:nvSpPr>
        <p:spPr/>
        <p:txBody>
          <a:bodyPr/>
          <a:lstStyle/>
          <a:p>
            <a:fld id="{7AE61839-880C-8649-98DD-A1308C2AD748}" type="slidenum">
              <a:rPr lang="en-US" smtClean="0"/>
              <a:pPr/>
              <a:t>110</a:t>
            </a:fld>
            <a:endParaRPr lang="en-US" dirty="0"/>
          </a:p>
        </p:txBody>
      </p:sp>
    </p:spTree>
    <p:extLst>
      <p:ext uri="{BB962C8B-B14F-4D97-AF65-F5344CB8AC3E}">
        <p14:creationId xmlns:p14="http://schemas.microsoft.com/office/powerpoint/2010/main" val="41410603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Financial Statement Presentation:</a:t>
            </a:r>
            <a:br>
              <a:rPr lang="en-US" dirty="0"/>
            </a:br>
            <a:r>
              <a:rPr lang="en-US" dirty="0"/>
              <a:t>Statement of Comprehensive Income </a:t>
            </a:r>
          </a:p>
        </p:txBody>
      </p:sp>
      <p:sp>
        <p:nvSpPr>
          <p:cNvPr id="3" name="Content Placeholder 2"/>
          <p:cNvSpPr>
            <a:spLocks noGrp="1"/>
          </p:cNvSpPr>
          <p:nvPr>
            <p:ph idx="1"/>
          </p:nvPr>
        </p:nvSpPr>
        <p:spPr/>
        <p:txBody>
          <a:bodyPr/>
          <a:lstStyle/>
          <a:p>
            <a:r>
              <a:rPr lang="en-US" dirty="0"/>
              <a:t>Unwinding of discount and amortization of ROU asset:</a:t>
            </a:r>
          </a:p>
          <a:p>
            <a:pPr lvl="1"/>
            <a:r>
              <a:rPr lang="en-US" dirty="0"/>
              <a:t>Finance – Separately</a:t>
            </a:r>
          </a:p>
          <a:p>
            <a:pPr lvl="1"/>
            <a:r>
              <a:rPr lang="en-US" dirty="0"/>
              <a:t>Operating – Combined</a:t>
            </a:r>
          </a:p>
        </p:txBody>
      </p:sp>
      <p:sp>
        <p:nvSpPr>
          <p:cNvPr id="10" name="Action Button: Custom 9">
            <a:hlinkClick r:id="" action="ppaction://noaction" highlightClick="1"/>
          </p:cNvPr>
          <p:cNvSpPr/>
          <p:nvPr/>
        </p:nvSpPr>
        <p:spPr>
          <a:xfrm>
            <a:off x="1828800" y="6248400"/>
            <a:ext cx="4648200" cy="381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endParaRPr>
          </a:p>
        </p:txBody>
      </p:sp>
      <p:sp>
        <p:nvSpPr>
          <p:cNvPr id="5" name="Footer Placeholder 4">
            <a:extLst>
              <a:ext uri="{FF2B5EF4-FFF2-40B4-BE49-F238E27FC236}">
                <a16:creationId xmlns:a16="http://schemas.microsoft.com/office/drawing/2014/main" id="{7CF881E4-99E6-AE63-FB3F-E205866D575E}"/>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10F90171-8301-E06D-4BA4-1A199E0D455F}"/>
              </a:ext>
            </a:extLst>
          </p:cNvPr>
          <p:cNvSpPr>
            <a:spLocks noGrp="1"/>
          </p:cNvSpPr>
          <p:nvPr>
            <p:ph type="sldNum" sz="quarter" idx="11"/>
          </p:nvPr>
        </p:nvSpPr>
        <p:spPr/>
        <p:txBody>
          <a:bodyPr/>
          <a:lstStyle/>
          <a:p>
            <a:fld id="{7AE61839-880C-8649-98DD-A1308C2AD748}" type="slidenum">
              <a:rPr lang="en-US" smtClean="0"/>
              <a:pPr/>
              <a:t>111</a:t>
            </a:fld>
            <a:endParaRPr lang="en-US" dirty="0"/>
          </a:p>
        </p:txBody>
      </p:sp>
    </p:spTree>
    <p:extLst>
      <p:ext uri="{BB962C8B-B14F-4D97-AF65-F5344CB8AC3E}">
        <p14:creationId xmlns:p14="http://schemas.microsoft.com/office/powerpoint/2010/main" val="1613488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Financial Statement Presentation:</a:t>
            </a:r>
            <a:br>
              <a:rPr lang="en-US" dirty="0"/>
            </a:br>
            <a:r>
              <a:rPr lang="en-US" dirty="0"/>
              <a:t>Statement of Cash Flows</a:t>
            </a:r>
          </a:p>
        </p:txBody>
      </p:sp>
      <p:sp>
        <p:nvSpPr>
          <p:cNvPr id="2" name="Content Placeholder 1"/>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Lessors show cash receipts within operating activities</a:t>
            </a:r>
          </a:p>
        </p:txBody>
      </p:sp>
      <p:grpSp>
        <p:nvGrpSpPr>
          <p:cNvPr id="5" name="Group 4"/>
          <p:cNvGrpSpPr>
            <a:grpSpLocks noChangeAspect="1"/>
          </p:cNvGrpSpPr>
          <p:nvPr/>
        </p:nvGrpSpPr>
        <p:grpSpPr bwMode="auto">
          <a:xfrm>
            <a:off x="2660650" y="1282739"/>
            <a:ext cx="6597650" cy="3436938"/>
            <a:chOff x="802" y="966"/>
            <a:chExt cx="4156" cy="2165"/>
          </a:xfrm>
        </p:grpSpPr>
        <p:sp>
          <p:nvSpPr>
            <p:cNvPr id="6" name="AutoShape 3"/>
            <p:cNvSpPr>
              <a:spLocks noChangeAspect="1" noChangeArrowheads="1" noTextEdit="1"/>
            </p:cNvSpPr>
            <p:nvPr/>
          </p:nvSpPr>
          <p:spPr bwMode="auto">
            <a:xfrm>
              <a:off x="802" y="966"/>
              <a:ext cx="4156"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5"/>
            <p:cNvSpPr>
              <a:spLocks noChangeArrowheads="1"/>
            </p:cNvSpPr>
            <p:nvPr/>
          </p:nvSpPr>
          <p:spPr bwMode="auto">
            <a:xfrm>
              <a:off x="852" y="2618"/>
              <a:ext cx="374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Variable and short-term lease payments not</a:t>
              </a:r>
              <a:endParaRPr lang="en-US" altLang="en-US" dirty="0">
                <a:latin typeface="+mn-lt"/>
              </a:endParaRPr>
            </a:p>
          </p:txBody>
        </p:sp>
        <p:sp>
          <p:nvSpPr>
            <p:cNvPr id="10" name="Rectangle 6"/>
            <p:cNvSpPr>
              <a:spLocks noChangeArrowheads="1"/>
            </p:cNvSpPr>
            <p:nvPr/>
          </p:nvSpPr>
          <p:spPr bwMode="auto">
            <a:xfrm>
              <a:off x="852" y="2879"/>
              <a:ext cx="394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included in lease liability </a:t>
              </a:r>
              <a:r>
                <a:rPr lang="en-US" sz="2600" dirty="0">
                  <a:solidFill>
                    <a:srgbClr val="000000"/>
                  </a:solidFill>
                  <a:latin typeface="+mn-lt"/>
                </a:rPr>
                <a:t>–</a:t>
              </a:r>
              <a:r>
                <a:rPr lang="en-US" altLang="en-US" sz="2600" dirty="0">
                  <a:solidFill>
                    <a:srgbClr val="000000"/>
                  </a:solidFill>
                  <a:latin typeface="+mn-lt"/>
                </a:rPr>
                <a:t> Operating activities</a:t>
              </a:r>
              <a:endParaRPr lang="en-US" altLang="en-US" dirty="0">
                <a:latin typeface="+mn-lt"/>
              </a:endParaRPr>
            </a:p>
          </p:txBody>
        </p:sp>
        <p:sp>
          <p:nvSpPr>
            <p:cNvPr id="11" name="Rectangle 7"/>
            <p:cNvSpPr>
              <a:spLocks noChangeArrowheads="1"/>
            </p:cNvSpPr>
            <p:nvPr/>
          </p:nvSpPr>
          <p:spPr bwMode="auto">
            <a:xfrm>
              <a:off x="1424" y="1538"/>
              <a:ext cx="6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Finance</a:t>
              </a:r>
              <a:endParaRPr lang="en-US" altLang="en-US" dirty="0">
                <a:latin typeface="+mn-lt"/>
              </a:endParaRPr>
            </a:p>
          </p:txBody>
        </p:sp>
        <p:sp>
          <p:nvSpPr>
            <p:cNvPr id="12" name="Rectangle 8"/>
            <p:cNvSpPr>
              <a:spLocks noChangeArrowheads="1"/>
            </p:cNvSpPr>
            <p:nvPr/>
          </p:nvSpPr>
          <p:spPr bwMode="auto">
            <a:xfrm>
              <a:off x="1997" y="992"/>
              <a:ext cx="12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Cash Payments</a:t>
              </a:r>
              <a:endParaRPr lang="en-US" altLang="en-US" dirty="0">
                <a:latin typeface="+mn-lt"/>
              </a:endParaRPr>
            </a:p>
          </p:txBody>
        </p:sp>
        <p:sp>
          <p:nvSpPr>
            <p:cNvPr id="13" name="Rectangle 9"/>
            <p:cNvSpPr>
              <a:spLocks noChangeArrowheads="1"/>
            </p:cNvSpPr>
            <p:nvPr/>
          </p:nvSpPr>
          <p:spPr bwMode="auto">
            <a:xfrm>
              <a:off x="3328" y="1538"/>
              <a:ext cx="8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Operating</a:t>
              </a:r>
              <a:endParaRPr lang="en-US" altLang="en-US" dirty="0">
                <a:latin typeface="+mn-lt"/>
              </a:endParaRPr>
            </a:p>
          </p:txBody>
        </p:sp>
        <p:sp>
          <p:nvSpPr>
            <p:cNvPr id="14" name="Rectangle 10"/>
            <p:cNvSpPr>
              <a:spLocks noChangeArrowheads="1"/>
            </p:cNvSpPr>
            <p:nvPr/>
          </p:nvSpPr>
          <p:spPr bwMode="auto">
            <a:xfrm>
              <a:off x="3328" y="1812"/>
              <a:ext cx="8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Operating</a:t>
              </a:r>
              <a:endParaRPr lang="en-US" altLang="en-US" dirty="0">
                <a:latin typeface="+mn-lt"/>
              </a:endParaRPr>
            </a:p>
          </p:txBody>
        </p:sp>
        <p:sp>
          <p:nvSpPr>
            <p:cNvPr id="15" name="Rectangle 11"/>
            <p:cNvSpPr>
              <a:spLocks noChangeArrowheads="1"/>
            </p:cNvSpPr>
            <p:nvPr/>
          </p:nvSpPr>
          <p:spPr bwMode="auto">
            <a:xfrm>
              <a:off x="839" y="1812"/>
              <a:ext cx="175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Principal </a:t>
              </a:r>
              <a:r>
                <a:rPr lang="en-US" sz="2600" dirty="0">
                  <a:solidFill>
                    <a:srgbClr val="000000"/>
                  </a:solidFill>
                  <a:latin typeface="+mn-lt"/>
                </a:rPr>
                <a:t>–</a:t>
              </a:r>
              <a:r>
                <a:rPr lang="en-US" altLang="en-US" sz="2600" dirty="0">
                  <a:solidFill>
                    <a:srgbClr val="000000"/>
                  </a:solidFill>
                  <a:latin typeface="+mn-lt"/>
                </a:rPr>
                <a:t> Financing</a:t>
              </a:r>
              <a:endParaRPr lang="en-US" altLang="en-US" dirty="0">
                <a:latin typeface="+mn-lt"/>
              </a:endParaRPr>
            </a:p>
          </p:txBody>
        </p:sp>
        <p:sp>
          <p:nvSpPr>
            <p:cNvPr id="16" name="Rectangle 12"/>
            <p:cNvSpPr>
              <a:spLocks noChangeArrowheads="1"/>
            </p:cNvSpPr>
            <p:nvPr/>
          </p:nvSpPr>
          <p:spPr bwMode="auto">
            <a:xfrm>
              <a:off x="902" y="2085"/>
              <a:ext cx="1708"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2600" dirty="0">
                  <a:solidFill>
                    <a:srgbClr val="000000"/>
                  </a:solidFill>
                  <a:latin typeface="+mn-lt"/>
                </a:rPr>
                <a:t>Interest </a:t>
              </a:r>
              <a:r>
                <a:rPr lang="en-US" sz="2600" dirty="0">
                  <a:solidFill>
                    <a:srgbClr val="000000"/>
                  </a:solidFill>
                  <a:latin typeface="+mn-lt"/>
                </a:rPr>
                <a:t>–</a:t>
              </a:r>
              <a:r>
                <a:rPr lang="en-US" altLang="en-US" sz="2600" dirty="0">
                  <a:solidFill>
                    <a:srgbClr val="000000"/>
                  </a:solidFill>
                  <a:latin typeface="+mn-lt"/>
                </a:rPr>
                <a:t> Operating</a:t>
              </a:r>
              <a:endParaRPr lang="en-US" altLang="en-US" dirty="0">
                <a:latin typeface="+mn-lt"/>
              </a:endParaRPr>
            </a:p>
          </p:txBody>
        </p:sp>
        <p:sp>
          <p:nvSpPr>
            <p:cNvPr id="17" name="Line 13"/>
            <p:cNvSpPr>
              <a:spLocks noChangeShapeType="1"/>
            </p:cNvSpPr>
            <p:nvPr/>
          </p:nvSpPr>
          <p:spPr bwMode="auto">
            <a:xfrm>
              <a:off x="802" y="1786"/>
              <a:ext cx="184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Rectangle 14"/>
            <p:cNvSpPr>
              <a:spLocks noChangeArrowheads="1"/>
            </p:cNvSpPr>
            <p:nvPr/>
          </p:nvSpPr>
          <p:spPr bwMode="auto">
            <a:xfrm>
              <a:off x="802" y="1786"/>
              <a:ext cx="1842"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Line 15"/>
            <p:cNvSpPr>
              <a:spLocks noChangeShapeType="1"/>
            </p:cNvSpPr>
            <p:nvPr/>
          </p:nvSpPr>
          <p:spPr bwMode="auto">
            <a:xfrm>
              <a:off x="802" y="1239"/>
              <a:ext cx="37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16"/>
            <p:cNvSpPr>
              <a:spLocks noChangeArrowheads="1"/>
            </p:cNvSpPr>
            <p:nvPr/>
          </p:nvSpPr>
          <p:spPr bwMode="auto">
            <a:xfrm>
              <a:off x="802" y="1239"/>
              <a:ext cx="3758"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17"/>
            <p:cNvSpPr>
              <a:spLocks noChangeShapeType="1"/>
            </p:cNvSpPr>
            <p:nvPr/>
          </p:nvSpPr>
          <p:spPr bwMode="auto">
            <a:xfrm>
              <a:off x="2955" y="1786"/>
              <a:ext cx="160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Rectangle 18"/>
            <p:cNvSpPr>
              <a:spLocks noChangeArrowheads="1"/>
            </p:cNvSpPr>
            <p:nvPr/>
          </p:nvSpPr>
          <p:spPr bwMode="auto">
            <a:xfrm>
              <a:off x="2955" y="1786"/>
              <a:ext cx="1605" cy="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Footer Placeholder 3">
            <a:extLst>
              <a:ext uri="{FF2B5EF4-FFF2-40B4-BE49-F238E27FC236}">
                <a16:creationId xmlns:a16="http://schemas.microsoft.com/office/drawing/2014/main" id="{21BE2E67-6E9D-219F-AB21-55684D2A1099}"/>
              </a:ext>
            </a:extLst>
          </p:cNvPr>
          <p:cNvSpPr>
            <a:spLocks noGrp="1"/>
          </p:cNvSpPr>
          <p:nvPr>
            <p:ph type="ftr" sz="quarter" idx="10"/>
          </p:nvPr>
        </p:nvSpPr>
        <p:spPr/>
        <p:txBody>
          <a:bodyPr/>
          <a:lstStyle/>
          <a:p>
            <a:r>
              <a:rPr lang="en-US" dirty="0"/>
              <a:t>© Surgent | NLS4/24/V1</a:t>
            </a:r>
          </a:p>
        </p:txBody>
      </p:sp>
      <p:sp>
        <p:nvSpPr>
          <p:cNvPr id="23" name="Slide Number Placeholder 22">
            <a:extLst>
              <a:ext uri="{FF2B5EF4-FFF2-40B4-BE49-F238E27FC236}">
                <a16:creationId xmlns:a16="http://schemas.microsoft.com/office/drawing/2014/main" id="{031308B8-5D3B-F63D-7A37-C515F0AEA699}"/>
              </a:ext>
            </a:extLst>
          </p:cNvPr>
          <p:cNvSpPr>
            <a:spLocks noGrp="1"/>
          </p:cNvSpPr>
          <p:nvPr>
            <p:ph type="sldNum" sz="quarter" idx="11"/>
          </p:nvPr>
        </p:nvSpPr>
        <p:spPr/>
        <p:txBody>
          <a:bodyPr/>
          <a:lstStyle/>
          <a:p>
            <a:fld id="{7AE61839-880C-8649-98DD-A1308C2AD748}" type="slidenum">
              <a:rPr lang="en-US" smtClean="0"/>
              <a:pPr/>
              <a:t>112</a:t>
            </a:fld>
            <a:endParaRPr lang="en-US" dirty="0"/>
          </a:p>
        </p:txBody>
      </p:sp>
    </p:spTree>
    <p:extLst>
      <p:ext uri="{BB962C8B-B14F-4D97-AF65-F5344CB8AC3E}">
        <p14:creationId xmlns:p14="http://schemas.microsoft.com/office/powerpoint/2010/main" val="12901915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Objective: allow users to assess the following:</a:t>
            </a:r>
          </a:p>
          <a:p>
            <a:pPr lvl="1"/>
            <a:r>
              <a:rPr lang="en-US" dirty="0"/>
              <a:t>Timing of payments</a:t>
            </a:r>
          </a:p>
          <a:p>
            <a:pPr lvl="1"/>
            <a:r>
              <a:rPr lang="en-US" dirty="0"/>
              <a:t>Amount of payments</a:t>
            </a:r>
          </a:p>
          <a:p>
            <a:pPr lvl="1"/>
            <a:r>
              <a:rPr lang="en-US" dirty="0"/>
              <a:t>Uncertainty of cash flows</a:t>
            </a:r>
          </a:p>
          <a:p>
            <a:r>
              <a:rPr lang="en-US" dirty="0"/>
              <a:t>Consist of quantitative and qualitative disclosures for both lessees and lessors</a:t>
            </a:r>
          </a:p>
          <a:p>
            <a:r>
              <a:rPr lang="en-US" dirty="0"/>
              <a:t>See final standard for detailed listing of required disclosures</a:t>
            </a:r>
          </a:p>
          <a:p>
            <a:r>
              <a:rPr lang="en-US" dirty="0"/>
              <a:t>No specific relief for non-public entities</a:t>
            </a:r>
          </a:p>
        </p:txBody>
      </p:sp>
      <p:sp>
        <p:nvSpPr>
          <p:cNvPr id="5" name="Footer Placeholder 4">
            <a:extLst>
              <a:ext uri="{FF2B5EF4-FFF2-40B4-BE49-F238E27FC236}">
                <a16:creationId xmlns:a16="http://schemas.microsoft.com/office/drawing/2014/main" id="{46778407-0F42-5047-599E-2CCCA8F32B87}"/>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A57ED03-D04E-B11F-AB95-95A59FA7E8E8}"/>
              </a:ext>
            </a:extLst>
          </p:cNvPr>
          <p:cNvSpPr>
            <a:spLocks noGrp="1"/>
          </p:cNvSpPr>
          <p:nvPr>
            <p:ph type="sldNum" sz="quarter" idx="11"/>
          </p:nvPr>
        </p:nvSpPr>
        <p:spPr/>
        <p:txBody>
          <a:bodyPr/>
          <a:lstStyle/>
          <a:p>
            <a:fld id="{7AE61839-880C-8649-98DD-A1308C2AD748}" type="slidenum">
              <a:rPr lang="en-US" smtClean="0"/>
              <a:pPr/>
              <a:t>113</a:t>
            </a:fld>
            <a:endParaRPr lang="en-US" dirty="0"/>
          </a:p>
        </p:txBody>
      </p:sp>
    </p:spTree>
    <p:extLst>
      <p:ext uri="{BB962C8B-B14F-4D97-AF65-F5344CB8AC3E}">
        <p14:creationId xmlns:p14="http://schemas.microsoft.com/office/powerpoint/2010/main" val="11090294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E294-0FCC-4DE7-ACE6-F677C3FBC257}"/>
              </a:ext>
            </a:extLst>
          </p:cNvPr>
          <p:cNvSpPr>
            <a:spLocks noGrp="1"/>
          </p:cNvSpPr>
          <p:nvPr>
            <p:ph type="title"/>
          </p:nvPr>
        </p:nvSpPr>
        <p:spPr/>
        <p:txBody>
          <a:bodyPr/>
          <a:lstStyle/>
          <a:p>
            <a:r>
              <a:rPr lang="en-US" dirty="0"/>
              <a:t>Summary of Qualitative ASC 842 Disclosures</a:t>
            </a:r>
          </a:p>
        </p:txBody>
      </p:sp>
      <p:sp>
        <p:nvSpPr>
          <p:cNvPr id="6" name="Content Placeholder 5">
            <a:extLst>
              <a:ext uri="{FF2B5EF4-FFF2-40B4-BE49-F238E27FC236}">
                <a16:creationId xmlns:a16="http://schemas.microsoft.com/office/drawing/2014/main" id="{647FFFC6-C535-43FC-9672-46DE2A772865}"/>
              </a:ext>
            </a:extLst>
          </p:cNvPr>
          <p:cNvSpPr>
            <a:spLocks noGrp="1"/>
          </p:cNvSpPr>
          <p:nvPr>
            <p:ph idx="1"/>
          </p:nvPr>
        </p:nvSpPr>
        <p:spPr/>
        <p:txBody>
          <a:bodyPr>
            <a:normAutofit lnSpcReduction="10000"/>
          </a:bodyPr>
          <a:lstStyle/>
          <a:p>
            <a:r>
              <a:rPr lang="en-US" dirty="0"/>
              <a:t>Significant assumptions and judgments</a:t>
            </a:r>
          </a:p>
          <a:p>
            <a:pPr lvl="1"/>
            <a:r>
              <a:rPr lang="en-US" dirty="0"/>
              <a:t>Whether a contract contains a lease</a:t>
            </a:r>
          </a:p>
          <a:p>
            <a:pPr lvl="1"/>
            <a:r>
              <a:rPr lang="en-US" dirty="0"/>
              <a:t>Allocation of consideration in a contract</a:t>
            </a:r>
          </a:p>
          <a:p>
            <a:pPr lvl="1"/>
            <a:r>
              <a:rPr lang="en-US" dirty="0"/>
              <a:t>Discount rate</a:t>
            </a:r>
          </a:p>
          <a:p>
            <a:r>
              <a:rPr lang="en-US" dirty="0"/>
              <a:t>Information about the nature of an entity’s leases</a:t>
            </a:r>
          </a:p>
          <a:p>
            <a:pPr lvl="1"/>
            <a:r>
              <a:rPr lang="en-US" dirty="0"/>
              <a:t>General description</a:t>
            </a:r>
          </a:p>
          <a:p>
            <a:pPr lvl="1"/>
            <a:r>
              <a:rPr lang="en-US" dirty="0"/>
              <a:t>Basis and terms and conditions on which variable lease payments are determined</a:t>
            </a:r>
          </a:p>
          <a:p>
            <a:pPr lvl="1"/>
            <a:r>
              <a:rPr lang="en-US" dirty="0"/>
              <a:t>Terms and conditions of options to extend or terminate leases</a:t>
            </a:r>
          </a:p>
          <a:p>
            <a:pPr lvl="1"/>
            <a:r>
              <a:rPr lang="en-US" dirty="0"/>
              <a:t>Residual value guarantees</a:t>
            </a:r>
          </a:p>
          <a:p>
            <a:pPr lvl="1"/>
            <a:r>
              <a:rPr lang="en-US" dirty="0"/>
              <a:t>Restrictions or covenants imposed by leases</a:t>
            </a:r>
          </a:p>
          <a:p>
            <a:pPr lvl="1"/>
            <a:r>
              <a:rPr lang="en-US" dirty="0"/>
              <a:t>Leases that have not yet commenced</a:t>
            </a:r>
          </a:p>
        </p:txBody>
      </p:sp>
      <p:sp>
        <p:nvSpPr>
          <p:cNvPr id="4" name="Footer Placeholder 3">
            <a:extLst>
              <a:ext uri="{FF2B5EF4-FFF2-40B4-BE49-F238E27FC236}">
                <a16:creationId xmlns:a16="http://schemas.microsoft.com/office/drawing/2014/main" id="{CAF7EADD-A5E8-9A49-BDB0-60C396442809}"/>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E102896B-5482-5E36-F16B-D766EB3182B2}"/>
              </a:ext>
            </a:extLst>
          </p:cNvPr>
          <p:cNvSpPr>
            <a:spLocks noGrp="1"/>
          </p:cNvSpPr>
          <p:nvPr>
            <p:ph type="sldNum" sz="quarter" idx="11"/>
          </p:nvPr>
        </p:nvSpPr>
        <p:spPr/>
        <p:txBody>
          <a:bodyPr/>
          <a:lstStyle/>
          <a:p>
            <a:fld id="{7AE61839-880C-8649-98DD-A1308C2AD748}" type="slidenum">
              <a:rPr lang="en-US" smtClean="0"/>
              <a:pPr/>
              <a:t>114</a:t>
            </a:fld>
            <a:endParaRPr lang="en-US" dirty="0"/>
          </a:p>
        </p:txBody>
      </p:sp>
    </p:spTree>
    <p:extLst>
      <p:ext uri="{BB962C8B-B14F-4D97-AF65-F5344CB8AC3E}">
        <p14:creationId xmlns:p14="http://schemas.microsoft.com/office/powerpoint/2010/main" val="1627176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8068C-82D2-456C-BEAA-A5C27E2CD1D1}"/>
              </a:ext>
            </a:extLst>
          </p:cNvPr>
          <p:cNvSpPr>
            <a:spLocks noGrp="1"/>
          </p:cNvSpPr>
          <p:nvPr>
            <p:ph type="title"/>
          </p:nvPr>
        </p:nvSpPr>
        <p:spPr/>
        <p:txBody>
          <a:bodyPr/>
          <a:lstStyle/>
          <a:p>
            <a:r>
              <a:rPr lang="en-US" dirty="0"/>
              <a:t>Other Disclosures Related to ASC 842</a:t>
            </a:r>
          </a:p>
        </p:txBody>
      </p:sp>
      <p:sp>
        <p:nvSpPr>
          <p:cNvPr id="3" name="Content Placeholder 2">
            <a:extLst>
              <a:ext uri="{FF2B5EF4-FFF2-40B4-BE49-F238E27FC236}">
                <a16:creationId xmlns:a16="http://schemas.microsoft.com/office/drawing/2014/main" id="{94FDD28A-431A-497A-A996-E74699DE30F8}"/>
              </a:ext>
            </a:extLst>
          </p:cNvPr>
          <p:cNvSpPr>
            <a:spLocks noGrp="1"/>
          </p:cNvSpPr>
          <p:nvPr>
            <p:ph idx="1"/>
          </p:nvPr>
        </p:nvSpPr>
        <p:spPr/>
        <p:txBody>
          <a:bodyPr/>
          <a:lstStyle/>
          <a:p>
            <a:r>
              <a:rPr lang="en-US" dirty="0"/>
              <a:t>Maturity analysis of lease liabilities</a:t>
            </a:r>
          </a:p>
          <a:p>
            <a:r>
              <a:rPr lang="en-US" dirty="0"/>
              <a:t>Related party lease transactions</a:t>
            </a:r>
          </a:p>
          <a:p>
            <a:r>
              <a:rPr lang="en-US" dirty="0"/>
              <a:t>Use of practical expedients</a:t>
            </a:r>
          </a:p>
          <a:p>
            <a:pPr lvl="1"/>
            <a:r>
              <a:rPr lang="en-US" dirty="0"/>
              <a:t>Short-term leases</a:t>
            </a:r>
          </a:p>
          <a:p>
            <a:pPr lvl="1"/>
            <a:r>
              <a:rPr lang="en-US" dirty="0"/>
              <a:t>Not separating lease and non-lease components</a:t>
            </a:r>
          </a:p>
          <a:p>
            <a:pPr lvl="1"/>
            <a:r>
              <a:rPr lang="en-US" dirty="0"/>
              <a:t>Transition practical expedients</a:t>
            </a:r>
          </a:p>
          <a:p>
            <a:pPr lvl="2"/>
            <a:r>
              <a:rPr lang="en-US" dirty="0"/>
              <a:t>Hindsight</a:t>
            </a:r>
          </a:p>
          <a:p>
            <a:pPr lvl="2"/>
            <a:r>
              <a:rPr lang="en-US" dirty="0"/>
              <a:t>Package of three</a:t>
            </a:r>
          </a:p>
          <a:p>
            <a:r>
              <a:rPr lang="en-US" dirty="0"/>
              <a:t>Election not to restate comparative periods</a:t>
            </a:r>
          </a:p>
        </p:txBody>
      </p:sp>
      <p:sp>
        <p:nvSpPr>
          <p:cNvPr id="6" name="Rectangle: Rounded Corners 5">
            <a:extLst>
              <a:ext uri="{FF2B5EF4-FFF2-40B4-BE49-F238E27FC236}">
                <a16:creationId xmlns:a16="http://schemas.microsoft.com/office/drawing/2014/main" id="{6315A75F-F587-459B-9EAA-6044CBB12E2C}"/>
              </a:ext>
            </a:extLst>
          </p:cNvPr>
          <p:cNvSpPr/>
          <p:nvPr/>
        </p:nvSpPr>
        <p:spPr>
          <a:xfrm>
            <a:off x="2736204" y="5221897"/>
            <a:ext cx="6719592" cy="41217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Generally, all disclosures are required for all entities</a:t>
            </a:r>
          </a:p>
        </p:txBody>
      </p:sp>
      <p:sp>
        <p:nvSpPr>
          <p:cNvPr id="4" name="Footer Placeholder 3">
            <a:extLst>
              <a:ext uri="{FF2B5EF4-FFF2-40B4-BE49-F238E27FC236}">
                <a16:creationId xmlns:a16="http://schemas.microsoft.com/office/drawing/2014/main" id="{613A1DCA-EC58-FC82-58B5-A685997C2F13}"/>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DA0E6A9C-D519-2492-45CC-C62FD7CE8A57}"/>
              </a:ext>
            </a:extLst>
          </p:cNvPr>
          <p:cNvSpPr>
            <a:spLocks noGrp="1"/>
          </p:cNvSpPr>
          <p:nvPr>
            <p:ph type="sldNum" sz="quarter" idx="11"/>
          </p:nvPr>
        </p:nvSpPr>
        <p:spPr/>
        <p:txBody>
          <a:bodyPr/>
          <a:lstStyle/>
          <a:p>
            <a:fld id="{7AE61839-880C-8649-98DD-A1308C2AD748}" type="slidenum">
              <a:rPr lang="en-US" smtClean="0"/>
              <a:pPr/>
              <a:t>115</a:t>
            </a:fld>
            <a:endParaRPr lang="en-US" dirty="0"/>
          </a:p>
        </p:txBody>
      </p:sp>
    </p:spTree>
    <p:extLst>
      <p:ext uri="{BB962C8B-B14F-4D97-AF65-F5344CB8AC3E}">
        <p14:creationId xmlns:p14="http://schemas.microsoft.com/office/powerpoint/2010/main" val="4487972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Quantitative ASC 842 Lessee Footnote Disclosure – Income Statement </a:t>
            </a:r>
          </a:p>
        </p:txBody>
      </p:sp>
      <p:pic>
        <p:nvPicPr>
          <p:cNvPr id="6" name="Picture 5"/>
          <p:cNvPicPr>
            <a:picLocks noChangeAspect="1"/>
          </p:cNvPicPr>
          <p:nvPr/>
        </p:nvPicPr>
        <p:blipFill rotWithShape="1">
          <a:blip r:embed="rId2"/>
          <a:srcRect t="1031" b="60454"/>
          <a:stretch/>
        </p:blipFill>
        <p:spPr>
          <a:xfrm>
            <a:off x="2091115" y="1418254"/>
            <a:ext cx="7655205" cy="4033642"/>
          </a:xfrm>
          <a:prstGeom prst="rect">
            <a:avLst/>
          </a:prstGeom>
        </p:spPr>
      </p:pic>
      <p:sp>
        <p:nvSpPr>
          <p:cNvPr id="5" name="Footer Placeholder 4">
            <a:extLst>
              <a:ext uri="{FF2B5EF4-FFF2-40B4-BE49-F238E27FC236}">
                <a16:creationId xmlns:a16="http://schemas.microsoft.com/office/drawing/2014/main" id="{1EF2A84D-F566-8F6E-F19C-C6ED12DE90E5}"/>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00A01D2-235E-65BB-34E2-D28A0F253AB7}"/>
              </a:ext>
            </a:extLst>
          </p:cNvPr>
          <p:cNvSpPr>
            <a:spLocks noGrp="1"/>
          </p:cNvSpPr>
          <p:nvPr>
            <p:ph type="sldNum" sz="quarter" idx="11"/>
          </p:nvPr>
        </p:nvSpPr>
        <p:spPr/>
        <p:txBody>
          <a:bodyPr/>
          <a:lstStyle/>
          <a:p>
            <a:fld id="{7AE61839-880C-8649-98DD-A1308C2AD748}" type="slidenum">
              <a:rPr lang="en-US" smtClean="0"/>
              <a:pPr/>
              <a:t>116</a:t>
            </a:fld>
            <a:endParaRPr lang="en-US" dirty="0"/>
          </a:p>
        </p:txBody>
      </p:sp>
    </p:spTree>
    <p:extLst>
      <p:ext uri="{BB962C8B-B14F-4D97-AF65-F5344CB8AC3E}">
        <p14:creationId xmlns:p14="http://schemas.microsoft.com/office/powerpoint/2010/main" val="22592114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Footnote Disclosure – Other Required Quantitative Information</a:t>
            </a:r>
          </a:p>
        </p:txBody>
      </p:sp>
      <p:pic>
        <p:nvPicPr>
          <p:cNvPr id="7" name="Picture 6"/>
          <p:cNvPicPr>
            <a:picLocks noChangeAspect="1"/>
          </p:cNvPicPr>
          <p:nvPr/>
        </p:nvPicPr>
        <p:blipFill rotWithShape="1">
          <a:blip r:embed="rId2"/>
          <a:srcRect t="41747"/>
          <a:stretch/>
        </p:blipFill>
        <p:spPr>
          <a:xfrm>
            <a:off x="3233756" y="1147933"/>
            <a:ext cx="5724488" cy="4562133"/>
          </a:xfrm>
          <a:prstGeom prst="rect">
            <a:avLst/>
          </a:prstGeom>
        </p:spPr>
      </p:pic>
      <p:sp>
        <p:nvSpPr>
          <p:cNvPr id="5" name="Footer Placeholder 4">
            <a:extLst>
              <a:ext uri="{FF2B5EF4-FFF2-40B4-BE49-F238E27FC236}">
                <a16:creationId xmlns:a16="http://schemas.microsoft.com/office/drawing/2014/main" id="{17D03BCD-BFB3-CE55-0125-1D157BF00964}"/>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FBA18E94-CF28-C95E-51ED-002D3F5528BC}"/>
              </a:ext>
            </a:extLst>
          </p:cNvPr>
          <p:cNvSpPr>
            <a:spLocks noGrp="1"/>
          </p:cNvSpPr>
          <p:nvPr>
            <p:ph type="sldNum" sz="quarter" idx="11"/>
          </p:nvPr>
        </p:nvSpPr>
        <p:spPr/>
        <p:txBody>
          <a:bodyPr/>
          <a:lstStyle/>
          <a:p>
            <a:fld id="{7AE61839-880C-8649-98DD-A1308C2AD748}" type="slidenum">
              <a:rPr lang="en-US" smtClean="0"/>
              <a:pPr/>
              <a:t>117</a:t>
            </a:fld>
            <a:endParaRPr lang="en-US" dirty="0"/>
          </a:p>
        </p:txBody>
      </p:sp>
    </p:spTree>
    <p:extLst>
      <p:ext uri="{BB962C8B-B14F-4D97-AF65-F5344CB8AC3E}">
        <p14:creationId xmlns:p14="http://schemas.microsoft.com/office/powerpoint/2010/main" val="11499362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3F725C-50E2-4EB3-8717-C6FD30BEE264}"/>
              </a:ext>
            </a:extLst>
          </p:cNvPr>
          <p:cNvSpPr>
            <a:spLocks noGrp="1"/>
          </p:cNvSpPr>
          <p:nvPr>
            <p:ph type="title"/>
          </p:nvPr>
        </p:nvSpPr>
        <p:spPr/>
        <p:txBody>
          <a:bodyPr/>
          <a:lstStyle/>
          <a:p>
            <a:r>
              <a:rPr lang="en-US" dirty="0"/>
              <a:t>Example Lessee Disclosure</a:t>
            </a:r>
          </a:p>
        </p:txBody>
      </p:sp>
      <p:pic>
        <p:nvPicPr>
          <p:cNvPr id="5" name="Picture 2" descr="microsoft leases_IS">
            <a:extLst>
              <a:ext uri="{FF2B5EF4-FFF2-40B4-BE49-F238E27FC236}">
                <a16:creationId xmlns:a16="http://schemas.microsoft.com/office/drawing/2014/main" id="{A043414D-194D-4A04-BEEA-54A17986783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0632" y="1129004"/>
            <a:ext cx="10597612" cy="195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microsoft leases_other">
            <a:extLst>
              <a:ext uri="{FF2B5EF4-FFF2-40B4-BE49-F238E27FC236}">
                <a16:creationId xmlns:a16="http://schemas.microsoft.com/office/drawing/2014/main" id="{683672AC-F0A0-42B5-AA97-DE70237B2E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0632" y="3148969"/>
            <a:ext cx="10718783" cy="2645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DBCB8F87-88DD-1483-DC9B-789B2AA4DC2E}"/>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4912273A-CA39-BAC0-CF03-80AE8A3E1E2A}"/>
              </a:ext>
            </a:extLst>
          </p:cNvPr>
          <p:cNvSpPr>
            <a:spLocks noGrp="1"/>
          </p:cNvSpPr>
          <p:nvPr>
            <p:ph type="sldNum" sz="quarter" idx="11"/>
          </p:nvPr>
        </p:nvSpPr>
        <p:spPr/>
        <p:txBody>
          <a:bodyPr/>
          <a:lstStyle/>
          <a:p>
            <a:fld id="{7AE61839-880C-8649-98DD-A1308C2AD748}" type="slidenum">
              <a:rPr lang="en-US" smtClean="0"/>
              <a:pPr/>
              <a:t>118</a:t>
            </a:fld>
            <a:endParaRPr lang="en-US" dirty="0"/>
          </a:p>
        </p:txBody>
      </p:sp>
    </p:spTree>
    <p:extLst>
      <p:ext uri="{BB962C8B-B14F-4D97-AF65-F5344CB8AC3E}">
        <p14:creationId xmlns:p14="http://schemas.microsoft.com/office/powerpoint/2010/main" val="10290378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70ABC-898B-47E5-9258-BFBF63FACD5A}"/>
              </a:ext>
            </a:extLst>
          </p:cNvPr>
          <p:cNvSpPr>
            <a:spLocks noGrp="1"/>
          </p:cNvSpPr>
          <p:nvPr>
            <p:ph type="title"/>
          </p:nvPr>
        </p:nvSpPr>
        <p:spPr/>
        <p:txBody>
          <a:bodyPr/>
          <a:lstStyle/>
          <a:p>
            <a:r>
              <a:rPr lang="en-US" dirty="0"/>
              <a:t>Example Lessee Disclosure</a:t>
            </a:r>
          </a:p>
        </p:txBody>
      </p:sp>
      <p:pic>
        <p:nvPicPr>
          <p:cNvPr id="5" name="Picture 4" descr="microsoft leases_table">
            <a:extLst>
              <a:ext uri="{FF2B5EF4-FFF2-40B4-BE49-F238E27FC236}">
                <a16:creationId xmlns:a16="http://schemas.microsoft.com/office/drawing/2014/main" id="{A34E60B5-9FAA-4621-89E0-DBD68F4166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679" y="1542553"/>
            <a:ext cx="10634573" cy="3027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Rounded Corners 5">
            <a:extLst>
              <a:ext uri="{FF2B5EF4-FFF2-40B4-BE49-F238E27FC236}">
                <a16:creationId xmlns:a16="http://schemas.microsoft.com/office/drawing/2014/main" id="{D7DA355E-BC60-4123-BF77-5DC90EB02D4F}"/>
              </a:ext>
            </a:extLst>
          </p:cNvPr>
          <p:cNvSpPr/>
          <p:nvPr/>
        </p:nvSpPr>
        <p:spPr>
          <a:xfrm>
            <a:off x="1290812" y="4952549"/>
            <a:ext cx="9380306" cy="54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Entities should search the SEC’s EDGAR database for other examples of lease disclosures</a:t>
            </a:r>
          </a:p>
        </p:txBody>
      </p:sp>
      <p:sp>
        <p:nvSpPr>
          <p:cNvPr id="7" name="Footer Placeholder 6">
            <a:extLst>
              <a:ext uri="{FF2B5EF4-FFF2-40B4-BE49-F238E27FC236}">
                <a16:creationId xmlns:a16="http://schemas.microsoft.com/office/drawing/2014/main" id="{3C5A46B8-CC22-CA40-53EE-9A5F6A06A429}"/>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15470892-400A-FB29-A9FB-60DB1835B9DB}"/>
              </a:ext>
            </a:extLst>
          </p:cNvPr>
          <p:cNvSpPr>
            <a:spLocks noGrp="1"/>
          </p:cNvSpPr>
          <p:nvPr>
            <p:ph type="sldNum" sz="quarter" idx="11"/>
          </p:nvPr>
        </p:nvSpPr>
        <p:spPr/>
        <p:txBody>
          <a:bodyPr/>
          <a:lstStyle/>
          <a:p>
            <a:fld id="{7AE61839-880C-8649-98DD-A1308C2AD748}" type="slidenum">
              <a:rPr lang="en-US" smtClean="0"/>
              <a:pPr/>
              <a:t>119</a:t>
            </a:fld>
            <a:endParaRPr lang="en-US" dirty="0"/>
          </a:p>
        </p:txBody>
      </p:sp>
    </p:spTree>
    <p:extLst>
      <p:ext uri="{BB962C8B-B14F-4D97-AF65-F5344CB8AC3E}">
        <p14:creationId xmlns:p14="http://schemas.microsoft.com/office/powerpoint/2010/main" val="381330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ASU No. 2018-01: </a:t>
            </a:r>
            <a:r>
              <a:rPr lang="en-US" i="1" dirty="0"/>
              <a:t>Leases</a:t>
            </a:r>
          </a:p>
        </p:txBody>
      </p:sp>
      <p:sp>
        <p:nvSpPr>
          <p:cNvPr id="3" name="Content Placeholder 2"/>
          <p:cNvSpPr>
            <a:spLocks noGrp="1"/>
          </p:cNvSpPr>
          <p:nvPr>
            <p:ph idx="1"/>
          </p:nvPr>
        </p:nvSpPr>
        <p:spPr/>
        <p:txBody>
          <a:bodyPr/>
          <a:lstStyle/>
          <a:p>
            <a:r>
              <a:rPr lang="en-US" dirty="0"/>
              <a:t>For land easements that exist or expired before effective date of Topic 842:</a:t>
            </a:r>
          </a:p>
          <a:p>
            <a:pPr lvl="1"/>
            <a:r>
              <a:rPr lang="en-US" dirty="0"/>
              <a:t>Entities can choose not to evaluate such easements under Topic 842 if such easements were not previously accounted for as leases</a:t>
            </a:r>
          </a:p>
          <a:p>
            <a:pPr lvl="1"/>
            <a:r>
              <a:rPr lang="en-US" dirty="0"/>
              <a:t>Topic 842 should be applied to new or modified easements</a:t>
            </a:r>
          </a:p>
          <a:p>
            <a:r>
              <a:rPr lang="en-US" dirty="0"/>
              <a:t>If not electing the expedient or if ineligible to use it, entity should evaluate such leases in accordance with Topic 842</a:t>
            </a:r>
          </a:p>
          <a:p>
            <a:r>
              <a:rPr lang="en-US" dirty="0"/>
              <a:t>Effective date and transition is same as Topic 842</a:t>
            </a:r>
          </a:p>
        </p:txBody>
      </p:sp>
      <p:sp>
        <p:nvSpPr>
          <p:cNvPr id="4" name="Footer Placeholder 3">
            <a:extLst>
              <a:ext uri="{FF2B5EF4-FFF2-40B4-BE49-F238E27FC236}">
                <a16:creationId xmlns:a16="http://schemas.microsoft.com/office/drawing/2014/main" id="{90223185-B690-DD2F-1FC8-FB560CB9BBDB}"/>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81F27FA7-0619-0474-45AB-F3FB37BF53CF}"/>
              </a:ext>
            </a:extLst>
          </p:cNvPr>
          <p:cNvSpPr>
            <a:spLocks noGrp="1"/>
          </p:cNvSpPr>
          <p:nvPr>
            <p:ph type="sldNum" sz="quarter" idx="11"/>
          </p:nvPr>
        </p:nvSpPr>
        <p:spPr/>
        <p:txBody>
          <a:bodyPr/>
          <a:lstStyle/>
          <a:p>
            <a:fld id="{7AE61839-880C-8649-98DD-A1308C2AD748}" type="slidenum">
              <a:rPr lang="en-US" smtClean="0"/>
              <a:pPr/>
              <a:t>12</a:t>
            </a:fld>
            <a:endParaRPr lang="en-US" dirty="0"/>
          </a:p>
        </p:txBody>
      </p:sp>
    </p:spTree>
    <p:extLst>
      <p:ext uri="{BB962C8B-B14F-4D97-AF65-F5344CB8AC3E}">
        <p14:creationId xmlns:p14="http://schemas.microsoft.com/office/powerpoint/2010/main" val="27761668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9196-3C70-4861-8988-11A6EDA42A82}"/>
              </a:ext>
            </a:extLst>
          </p:cNvPr>
          <p:cNvSpPr>
            <a:spLocks noGrp="1"/>
          </p:cNvSpPr>
          <p:nvPr>
            <p:ph type="title"/>
          </p:nvPr>
        </p:nvSpPr>
        <p:spPr/>
        <p:txBody>
          <a:bodyPr/>
          <a:lstStyle/>
          <a:p>
            <a:r>
              <a:rPr lang="en-US" dirty="0"/>
              <a:t>Example Lease Accounting Policy Footnote – Tenet Healthcare Corp.</a:t>
            </a:r>
          </a:p>
        </p:txBody>
      </p:sp>
      <p:pic>
        <p:nvPicPr>
          <p:cNvPr id="8" name="Content Placeholder 7" descr="A screenshot of a cell phone&#10;&#10;Description automatically generated">
            <a:extLst>
              <a:ext uri="{FF2B5EF4-FFF2-40B4-BE49-F238E27FC236}">
                <a16:creationId xmlns:a16="http://schemas.microsoft.com/office/drawing/2014/main" id="{DF5938E6-2F85-4C0B-8509-38C3BF4ADEEC}"/>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00587" y="1399495"/>
            <a:ext cx="10190826" cy="4008528"/>
          </a:xfrm>
        </p:spPr>
      </p:pic>
      <p:sp>
        <p:nvSpPr>
          <p:cNvPr id="4" name="Footer Placeholder 3">
            <a:extLst>
              <a:ext uri="{FF2B5EF4-FFF2-40B4-BE49-F238E27FC236}">
                <a16:creationId xmlns:a16="http://schemas.microsoft.com/office/drawing/2014/main" id="{F5155F40-9303-F0FD-E9D3-1E6F90D66F02}"/>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675401A3-8475-1892-851B-0FDAD542C370}"/>
              </a:ext>
            </a:extLst>
          </p:cNvPr>
          <p:cNvSpPr>
            <a:spLocks noGrp="1"/>
          </p:cNvSpPr>
          <p:nvPr>
            <p:ph type="sldNum" sz="quarter" idx="11"/>
          </p:nvPr>
        </p:nvSpPr>
        <p:spPr/>
        <p:txBody>
          <a:bodyPr/>
          <a:lstStyle/>
          <a:p>
            <a:fld id="{7AE61839-880C-8649-98DD-A1308C2AD748}" type="slidenum">
              <a:rPr lang="en-US" smtClean="0"/>
              <a:pPr/>
              <a:t>120</a:t>
            </a:fld>
            <a:endParaRPr lang="en-US" dirty="0"/>
          </a:p>
        </p:txBody>
      </p:sp>
    </p:spTree>
    <p:extLst>
      <p:ext uri="{BB962C8B-B14F-4D97-AF65-F5344CB8AC3E}">
        <p14:creationId xmlns:p14="http://schemas.microsoft.com/office/powerpoint/2010/main" val="18946972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51E3-4AAD-4D8E-983D-2591123B5052}"/>
              </a:ext>
            </a:extLst>
          </p:cNvPr>
          <p:cNvSpPr>
            <a:spLocks noGrp="1"/>
          </p:cNvSpPr>
          <p:nvPr>
            <p:ph type="title"/>
          </p:nvPr>
        </p:nvSpPr>
        <p:spPr/>
        <p:txBody>
          <a:bodyPr/>
          <a:lstStyle/>
          <a:p>
            <a:r>
              <a:rPr lang="en-US" dirty="0"/>
              <a:t>Example Lease Accounting Policy Footnote – Tenet Healthcare Corp.</a:t>
            </a:r>
          </a:p>
        </p:txBody>
      </p:sp>
      <p:sp>
        <p:nvSpPr>
          <p:cNvPr id="3" name="Content Placeholder 2">
            <a:extLst>
              <a:ext uri="{FF2B5EF4-FFF2-40B4-BE49-F238E27FC236}">
                <a16:creationId xmlns:a16="http://schemas.microsoft.com/office/drawing/2014/main" id="{2D7CED6C-6D59-4661-AE0F-80B39DCDC731}"/>
              </a:ext>
            </a:extLst>
          </p:cNvPr>
          <p:cNvSpPr>
            <a:spLocks noGrp="1"/>
          </p:cNvSpPr>
          <p:nvPr>
            <p:ph idx="1"/>
          </p:nvPr>
        </p:nvSpPr>
        <p:spPr/>
        <p:txBody>
          <a:bodyPr>
            <a:noAutofit/>
          </a:bodyPr>
          <a:lstStyle/>
          <a:p>
            <a:pPr marL="0" indent="0">
              <a:buNone/>
            </a:pPr>
            <a:r>
              <a:rPr lang="en-US" sz="2000" dirty="0"/>
              <a:t>We determine if an arrangement is a lease at inception of the contract. Our right-of-use assets represent our right to use the underlying assets for the lease term and our lease liabilities represent our obligation to make lease payments arising from the leases. Right-of-use assets and lease liabilities are recognized at commencement date based on the present value of lease payments over the lease term. We use our estimated incremental borrowing rate, which is derived from information available at the lease commencement date, in determining the present value of lease payments. For our Hospital Operations and other Conifer segments, we estimate our incremental borrowing rates for our portfolio of leases using documented rates included in our recent equipment finance leases or, if applicable, recent secured debt issuances that correspond to various lease terms. We also give consideration to information obtained from our bankers, our secured debt fair value and publicly available data for instruments with similar characteristics. For our Ambulatory Care segment, we estimate an incremental borrowing rate for each center by utilizing historical and projected financial data, estimating a hypothetical credit rating using publicly available market data, and adjusting the market data to reflect the effects of collateralization</a:t>
            </a:r>
          </a:p>
        </p:txBody>
      </p:sp>
      <p:sp>
        <p:nvSpPr>
          <p:cNvPr id="4" name="Footer Placeholder 3">
            <a:extLst>
              <a:ext uri="{FF2B5EF4-FFF2-40B4-BE49-F238E27FC236}">
                <a16:creationId xmlns:a16="http://schemas.microsoft.com/office/drawing/2014/main" id="{C69A4460-E408-D663-C68B-F20AEBE6F683}"/>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4E77DFEA-2C2C-9D02-0152-A0050766B583}"/>
              </a:ext>
            </a:extLst>
          </p:cNvPr>
          <p:cNvSpPr>
            <a:spLocks noGrp="1"/>
          </p:cNvSpPr>
          <p:nvPr>
            <p:ph type="sldNum" sz="quarter" idx="11"/>
          </p:nvPr>
        </p:nvSpPr>
        <p:spPr/>
        <p:txBody>
          <a:bodyPr/>
          <a:lstStyle/>
          <a:p>
            <a:fld id="{7AE61839-880C-8649-98DD-A1308C2AD748}" type="slidenum">
              <a:rPr lang="en-US" smtClean="0"/>
              <a:pPr/>
              <a:t>121</a:t>
            </a:fld>
            <a:endParaRPr lang="en-US" dirty="0"/>
          </a:p>
        </p:txBody>
      </p:sp>
    </p:spTree>
    <p:extLst>
      <p:ext uri="{BB962C8B-B14F-4D97-AF65-F5344CB8AC3E}">
        <p14:creationId xmlns:p14="http://schemas.microsoft.com/office/powerpoint/2010/main" val="21099559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51E3-4AAD-4D8E-983D-2591123B5052}"/>
              </a:ext>
            </a:extLst>
          </p:cNvPr>
          <p:cNvSpPr>
            <a:spLocks noGrp="1"/>
          </p:cNvSpPr>
          <p:nvPr>
            <p:ph type="title"/>
          </p:nvPr>
        </p:nvSpPr>
        <p:spPr/>
        <p:txBody>
          <a:bodyPr/>
          <a:lstStyle/>
          <a:p>
            <a:r>
              <a:rPr lang="en-US" dirty="0"/>
              <a:t>Example Lease Accounting Policy Footnote – Tenet Healthcare Corp.</a:t>
            </a:r>
          </a:p>
        </p:txBody>
      </p:sp>
      <p:sp>
        <p:nvSpPr>
          <p:cNvPr id="3" name="Content Placeholder 2">
            <a:extLst>
              <a:ext uri="{FF2B5EF4-FFF2-40B4-BE49-F238E27FC236}">
                <a16:creationId xmlns:a16="http://schemas.microsoft.com/office/drawing/2014/main" id="{2D7CED6C-6D59-4661-AE0F-80B39DCDC731}"/>
              </a:ext>
            </a:extLst>
          </p:cNvPr>
          <p:cNvSpPr>
            <a:spLocks noGrp="1"/>
          </p:cNvSpPr>
          <p:nvPr>
            <p:ph idx="1"/>
          </p:nvPr>
        </p:nvSpPr>
        <p:spPr/>
        <p:txBody>
          <a:bodyPr/>
          <a:lstStyle/>
          <a:p>
            <a:pPr marL="0" indent="0">
              <a:buNone/>
            </a:pPr>
            <a:r>
              <a:rPr lang="en-US" sz="1900" dirty="0"/>
              <a:t>Our operating leases are primarily for real estate, including off-campus outpatient facilities, medical office buildings, and corporate and other administrative offices, as well as medical and office equipment. Our finance leases are primarily for medical equipment and information technology and telecommunications assets. Our real estate lease agreements typically have initial terms of five to 10 years, and our equipment lease agreements typically have initial terms of three years. We do not record leases with an initial term of 12 months or less (“short-term leases”) in our consolidated balance sheets</a:t>
            </a:r>
          </a:p>
          <a:p>
            <a:pPr marL="0" indent="0">
              <a:buNone/>
            </a:pPr>
            <a:r>
              <a:rPr lang="en-US" sz="1900" dirty="0"/>
              <a:t>Our real estate leases may include one or more options to renew, with renewals that can extend the lease term from five to 10 years. The exercise of lease renewal options is at our sole discretion. In general, we do not consider renewal options to be reasonably likely to be exercised, therefore renewal options are generally not recognized as part of our right-of-use assets and lease liabilities. Certain leases also include options to purchase the leased property. The useful life of assets and leasehold improvements are limited by the expected lease term, unless there is a transfer of title or purchase option reasonably certain of exercise. The majority of our medical equipment leases have terms of three years with a bargain purchase option that is reasonably certain of exercise, so these assets are depreciated over their useful life, typically ranging from five to seven years. Similarly, some of our leases of information technology and telecommunications assets include a transfer of title and, therefore, have useful lives of 15 years</a:t>
            </a:r>
          </a:p>
          <a:p>
            <a:pPr marL="0" indent="0">
              <a:buNone/>
            </a:pPr>
            <a:endParaRPr lang="en-US" sz="1400" dirty="0"/>
          </a:p>
        </p:txBody>
      </p:sp>
      <p:sp>
        <p:nvSpPr>
          <p:cNvPr id="4" name="Footer Placeholder 3">
            <a:extLst>
              <a:ext uri="{FF2B5EF4-FFF2-40B4-BE49-F238E27FC236}">
                <a16:creationId xmlns:a16="http://schemas.microsoft.com/office/drawing/2014/main" id="{E6E8397C-08A0-3D0D-D3F6-A03789D1D279}"/>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E83624E7-572C-5F81-A36A-7400C128A3E0}"/>
              </a:ext>
            </a:extLst>
          </p:cNvPr>
          <p:cNvSpPr>
            <a:spLocks noGrp="1"/>
          </p:cNvSpPr>
          <p:nvPr>
            <p:ph type="sldNum" sz="quarter" idx="11"/>
          </p:nvPr>
        </p:nvSpPr>
        <p:spPr/>
        <p:txBody>
          <a:bodyPr/>
          <a:lstStyle/>
          <a:p>
            <a:fld id="{7AE61839-880C-8649-98DD-A1308C2AD748}" type="slidenum">
              <a:rPr lang="en-US" smtClean="0"/>
              <a:pPr/>
              <a:t>122</a:t>
            </a:fld>
            <a:endParaRPr lang="en-US" dirty="0"/>
          </a:p>
        </p:txBody>
      </p:sp>
    </p:spTree>
    <p:extLst>
      <p:ext uri="{BB962C8B-B14F-4D97-AF65-F5344CB8AC3E}">
        <p14:creationId xmlns:p14="http://schemas.microsoft.com/office/powerpoint/2010/main" val="56726006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51E3-4AAD-4D8E-983D-2591123B5052}"/>
              </a:ext>
            </a:extLst>
          </p:cNvPr>
          <p:cNvSpPr>
            <a:spLocks noGrp="1"/>
          </p:cNvSpPr>
          <p:nvPr>
            <p:ph type="title"/>
          </p:nvPr>
        </p:nvSpPr>
        <p:spPr/>
        <p:txBody>
          <a:bodyPr/>
          <a:lstStyle/>
          <a:p>
            <a:r>
              <a:rPr lang="en-US" dirty="0"/>
              <a:t>Example Lease Accounting Policy Footnote – Tenet Healthcare Corp.</a:t>
            </a:r>
          </a:p>
        </p:txBody>
      </p:sp>
      <p:sp>
        <p:nvSpPr>
          <p:cNvPr id="3" name="Content Placeholder 2">
            <a:extLst>
              <a:ext uri="{FF2B5EF4-FFF2-40B4-BE49-F238E27FC236}">
                <a16:creationId xmlns:a16="http://schemas.microsoft.com/office/drawing/2014/main" id="{2D7CED6C-6D59-4661-AE0F-80B39DCDC731}"/>
              </a:ext>
            </a:extLst>
          </p:cNvPr>
          <p:cNvSpPr>
            <a:spLocks noGrp="1"/>
          </p:cNvSpPr>
          <p:nvPr>
            <p:ph idx="1"/>
          </p:nvPr>
        </p:nvSpPr>
        <p:spPr/>
        <p:txBody>
          <a:bodyPr>
            <a:normAutofit/>
          </a:bodyPr>
          <a:lstStyle/>
          <a:p>
            <a:pPr marL="0" indent="0">
              <a:buNone/>
            </a:pPr>
            <a:r>
              <a:rPr lang="en-US" sz="2100" dirty="0"/>
              <a:t>Certain of our lease agreements for real estate include payments based on actual common area maintenance expenses and others include rental payments adjusted periodically for inflation. These variable lease payments are recognized in other operating expenses, net, but are not included in the right-of-use asset or liability balances. Our lease agreements do not contain any material residual value guarantees, restrictions or covenants</a:t>
            </a:r>
          </a:p>
          <a:p>
            <a:pPr marL="0" indent="0">
              <a:buNone/>
            </a:pPr>
            <a:r>
              <a:rPr lang="en-US" sz="2100" dirty="0"/>
              <a:t>We have elected the practical expedient that allows lessees to choose to not separate lease and non-lease components by class of underlying asset and are applying this expedient to all relevant asset classes. We have also elected the practical expedient package to not reassess at adoption (i) expired or existing contracts as to whether they are or contain a lease, (ii) the lease classification of any existing leases, or (iii) initial indirect costs for existing leases</a:t>
            </a:r>
          </a:p>
        </p:txBody>
      </p:sp>
      <p:sp>
        <p:nvSpPr>
          <p:cNvPr id="4" name="Footer Placeholder 3">
            <a:extLst>
              <a:ext uri="{FF2B5EF4-FFF2-40B4-BE49-F238E27FC236}">
                <a16:creationId xmlns:a16="http://schemas.microsoft.com/office/drawing/2014/main" id="{39D1FD94-EFAD-64C8-81B7-F52C8CA9C7BA}"/>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05256F9-3CAC-2818-70D4-EBC2D3145F2E}"/>
              </a:ext>
            </a:extLst>
          </p:cNvPr>
          <p:cNvSpPr>
            <a:spLocks noGrp="1"/>
          </p:cNvSpPr>
          <p:nvPr>
            <p:ph type="sldNum" sz="quarter" idx="11"/>
          </p:nvPr>
        </p:nvSpPr>
        <p:spPr/>
        <p:txBody>
          <a:bodyPr/>
          <a:lstStyle/>
          <a:p>
            <a:fld id="{7AE61839-880C-8649-98DD-A1308C2AD748}" type="slidenum">
              <a:rPr lang="en-US" smtClean="0"/>
              <a:pPr/>
              <a:t>123</a:t>
            </a:fld>
            <a:endParaRPr lang="en-US" dirty="0"/>
          </a:p>
        </p:txBody>
      </p:sp>
    </p:spTree>
    <p:extLst>
      <p:ext uri="{BB962C8B-B14F-4D97-AF65-F5344CB8AC3E}">
        <p14:creationId xmlns:p14="http://schemas.microsoft.com/office/powerpoint/2010/main" val="308322500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51E3-4AAD-4D8E-983D-2591123B5052}"/>
              </a:ext>
            </a:extLst>
          </p:cNvPr>
          <p:cNvSpPr>
            <a:spLocks noGrp="1"/>
          </p:cNvSpPr>
          <p:nvPr>
            <p:ph type="title"/>
          </p:nvPr>
        </p:nvSpPr>
        <p:spPr/>
        <p:txBody>
          <a:bodyPr/>
          <a:lstStyle/>
          <a:p>
            <a:r>
              <a:rPr lang="en-US" dirty="0"/>
              <a:t>Example Lease Accounting Policy Footnote – Tenet Healthcare Corp.</a:t>
            </a:r>
          </a:p>
        </p:txBody>
      </p:sp>
      <p:pic>
        <p:nvPicPr>
          <p:cNvPr id="7" name="Content Placeholder 6" descr="A screenshot of a social media post&#10;&#10;Description automatically generated">
            <a:extLst>
              <a:ext uri="{FF2B5EF4-FFF2-40B4-BE49-F238E27FC236}">
                <a16:creationId xmlns:a16="http://schemas.microsoft.com/office/drawing/2014/main" id="{F5D5E85F-70CD-45EC-9736-B178B16FA1A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62445" y="2234996"/>
            <a:ext cx="10067109" cy="2388007"/>
          </a:xfrm>
        </p:spPr>
      </p:pic>
      <p:sp>
        <p:nvSpPr>
          <p:cNvPr id="4" name="Footer Placeholder 3">
            <a:extLst>
              <a:ext uri="{FF2B5EF4-FFF2-40B4-BE49-F238E27FC236}">
                <a16:creationId xmlns:a16="http://schemas.microsoft.com/office/drawing/2014/main" id="{067D59AC-B0B6-553F-BAFD-4AC8BA35E8B4}"/>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7BB16A85-2B45-9128-F793-EC6AFED7A723}"/>
              </a:ext>
            </a:extLst>
          </p:cNvPr>
          <p:cNvSpPr>
            <a:spLocks noGrp="1"/>
          </p:cNvSpPr>
          <p:nvPr>
            <p:ph type="sldNum" sz="quarter" idx="11"/>
          </p:nvPr>
        </p:nvSpPr>
        <p:spPr/>
        <p:txBody>
          <a:bodyPr/>
          <a:lstStyle/>
          <a:p>
            <a:fld id="{7AE61839-880C-8649-98DD-A1308C2AD748}" type="slidenum">
              <a:rPr lang="en-US" smtClean="0"/>
              <a:pPr/>
              <a:t>124</a:t>
            </a:fld>
            <a:endParaRPr lang="en-US" dirty="0"/>
          </a:p>
        </p:txBody>
      </p:sp>
    </p:spTree>
    <p:extLst>
      <p:ext uri="{BB962C8B-B14F-4D97-AF65-F5344CB8AC3E}">
        <p14:creationId xmlns:p14="http://schemas.microsoft.com/office/powerpoint/2010/main" val="246628780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51E3-4AAD-4D8E-983D-2591123B5052}"/>
              </a:ext>
            </a:extLst>
          </p:cNvPr>
          <p:cNvSpPr>
            <a:spLocks noGrp="1"/>
          </p:cNvSpPr>
          <p:nvPr>
            <p:ph type="title"/>
          </p:nvPr>
        </p:nvSpPr>
        <p:spPr/>
        <p:txBody>
          <a:bodyPr/>
          <a:lstStyle/>
          <a:p>
            <a:r>
              <a:rPr lang="en-US" dirty="0"/>
              <a:t>Example Lease Accounting Policy Footnote – Tenet Healthcare Corp.</a:t>
            </a:r>
          </a:p>
        </p:txBody>
      </p:sp>
      <p:pic>
        <p:nvPicPr>
          <p:cNvPr id="8" name="Content Placeholder 7" descr="A screenshot of a social media post&#10;&#10;Description automatically generated">
            <a:extLst>
              <a:ext uri="{FF2B5EF4-FFF2-40B4-BE49-F238E27FC236}">
                <a16:creationId xmlns:a16="http://schemas.microsoft.com/office/drawing/2014/main" id="{631F4057-CEF5-4E7C-B28E-E265ADB77D9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49382" y="1369688"/>
            <a:ext cx="10093235" cy="4118624"/>
          </a:xfrm>
        </p:spPr>
      </p:pic>
      <p:sp>
        <p:nvSpPr>
          <p:cNvPr id="4" name="Footer Placeholder 3">
            <a:extLst>
              <a:ext uri="{FF2B5EF4-FFF2-40B4-BE49-F238E27FC236}">
                <a16:creationId xmlns:a16="http://schemas.microsoft.com/office/drawing/2014/main" id="{2606988F-961B-F686-09D3-095AEC80EEB6}"/>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31DAC729-BCBB-849A-1670-5294CA890D92}"/>
              </a:ext>
            </a:extLst>
          </p:cNvPr>
          <p:cNvSpPr>
            <a:spLocks noGrp="1"/>
          </p:cNvSpPr>
          <p:nvPr>
            <p:ph type="sldNum" sz="quarter" idx="11"/>
          </p:nvPr>
        </p:nvSpPr>
        <p:spPr/>
        <p:txBody>
          <a:bodyPr/>
          <a:lstStyle/>
          <a:p>
            <a:fld id="{7AE61839-880C-8649-98DD-A1308C2AD748}" type="slidenum">
              <a:rPr lang="en-US" smtClean="0"/>
              <a:pPr/>
              <a:t>125</a:t>
            </a:fld>
            <a:endParaRPr lang="en-US" dirty="0"/>
          </a:p>
        </p:txBody>
      </p:sp>
    </p:spTree>
    <p:extLst>
      <p:ext uri="{BB962C8B-B14F-4D97-AF65-F5344CB8AC3E}">
        <p14:creationId xmlns:p14="http://schemas.microsoft.com/office/powerpoint/2010/main" val="132712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51E3-4AAD-4D8E-983D-2591123B5052}"/>
              </a:ext>
            </a:extLst>
          </p:cNvPr>
          <p:cNvSpPr>
            <a:spLocks noGrp="1"/>
          </p:cNvSpPr>
          <p:nvPr>
            <p:ph type="title"/>
          </p:nvPr>
        </p:nvSpPr>
        <p:spPr/>
        <p:txBody>
          <a:bodyPr/>
          <a:lstStyle/>
          <a:p>
            <a:r>
              <a:rPr lang="en-US" dirty="0"/>
              <a:t>Example Lease Accounting Policy Footnote – Tenet Healthcare Corp.</a:t>
            </a:r>
          </a:p>
        </p:txBody>
      </p:sp>
      <p:pic>
        <p:nvPicPr>
          <p:cNvPr id="7" name="Content Placeholder 6" descr="A screenshot of a social media post&#10;&#10;Description automatically generated">
            <a:extLst>
              <a:ext uri="{FF2B5EF4-FFF2-40B4-BE49-F238E27FC236}">
                <a16:creationId xmlns:a16="http://schemas.microsoft.com/office/drawing/2014/main" id="{4DE1BD98-9931-4D9F-AC92-C951688FEAC1}"/>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989783" y="1440641"/>
            <a:ext cx="10212433" cy="3976718"/>
          </a:xfrm>
        </p:spPr>
      </p:pic>
      <p:sp>
        <p:nvSpPr>
          <p:cNvPr id="4" name="Footer Placeholder 3">
            <a:extLst>
              <a:ext uri="{FF2B5EF4-FFF2-40B4-BE49-F238E27FC236}">
                <a16:creationId xmlns:a16="http://schemas.microsoft.com/office/drawing/2014/main" id="{51DE33F3-E655-5D77-B55D-441FD783B273}"/>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27B10001-666B-B782-DB4D-0B180E874AB6}"/>
              </a:ext>
            </a:extLst>
          </p:cNvPr>
          <p:cNvSpPr>
            <a:spLocks noGrp="1"/>
          </p:cNvSpPr>
          <p:nvPr>
            <p:ph type="sldNum" sz="quarter" idx="11"/>
          </p:nvPr>
        </p:nvSpPr>
        <p:spPr/>
        <p:txBody>
          <a:bodyPr/>
          <a:lstStyle/>
          <a:p>
            <a:fld id="{7AE61839-880C-8649-98DD-A1308C2AD748}" type="slidenum">
              <a:rPr lang="en-US" smtClean="0"/>
              <a:pPr/>
              <a:t>126</a:t>
            </a:fld>
            <a:endParaRPr lang="en-US" dirty="0"/>
          </a:p>
        </p:txBody>
      </p:sp>
    </p:spTree>
    <p:extLst>
      <p:ext uri="{BB962C8B-B14F-4D97-AF65-F5344CB8AC3E}">
        <p14:creationId xmlns:p14="http://schemas.microsoft.com/office/powerpoint/2010/main" val="42096021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A7383-F076-4C96-B5CB-2F0C06BB6973}"/>
              </a:ext>
            </a:extLst>
          </p:cNvPr>
          <p:cNvSpPr>
            <a:spLocks noGrp="1"/>
          </p:cNvSpPr>
          <p:nvPr>
            <p:ph type="title"/>
          </p:nvPr>
        </p:nvSpPr>
        <p:spPr/>
        <p:txBody>
          <a:bodyPr>
            <a:noAutofit/>
          </a:bodyPr>
          <a:lstStyle/>
          <a:p>
            <a:r>
              <a:rPr lang="en-US" dirty="0"/>
              <a:t>Implications of Financial Statement Presentation Under Topic 842</a:t>
            </a:r>
          </a:p>
        </p:txBody>
      </p:sp>
      <p:sp>
        <p:nvSpPr>
          <p:cNvPr id="3" name="Content Placeholder 2">
            <a:extLst>
              <a:ext uri="{FF2B5EF4-FFF2-40B4-BE49-F238E27FC236}">
                <a16:creationId xmlns:a16="http://schemas.microsoft.com/office/drawing/2014/main" id="{389F4364-2643-47B1-98E1-CDBCA92D0C9B}"/>
              </a:ext>
            </a:extLst>
          </p:cNvPr>
          <p:cNvSpPr>
            <a:spLocks noGrp="1"/>
          </p:cNvSpPr>
          <p:nvPr>
            <p:ph idx="1"/>
          </p:nvPr>
        </p:nvSpPr>
        <p:spPr/>
        <p:txBody>
          <a:bodyPr/>
          <a:lstStyle/>
          <a:p>
            <a:r>
              <a:rPr lang="en-US" dirty="0"/>
              <a:t>Impact on liquidity ratios</a:t>
            </a:r>
          </a:p>
          <a:p>
            <a:r>
              <a:rPr lang="en-US" dirty="0"/>
              <a:t>Impact on debt/equity ratios</a:t>
            </a:r>
          </a:p>
          <a:p>
            <a:r>
              <a:rPr lang="en-US" dirty="0"/>
              <a:t>Impact on operating cash flows and EBITDA</a:t>
            </a:r>
          </a:p>
          <a:p>
            <a:pPr lvl="1"/>
            <a:r>
              <a:rPr lang="en-US" dirty="0"/>
              <a:t>Operating lease payments reduce cash flows from operations in their entirely</a:t>
            </a:r>
          </a:p>
          <a:p>
            <a:pPr lvl="1"/>
            <a:r>
              <a:rPr lang="en-US" dirty="0"/>
              <a:t>Amortization portion of operating lease expense is an add-back for EBITDA purposes</a:t>
            </a:r>
          </a:p>
          <a:p>
            <a:endParaRPr lang="en-US" dirty="0"/>
          </a:p>
        </p:txBody>
      </p:sp>
      <p:sp>
        <p:nvSpPr>
          <p:cNvPr id="6" name="Rectangle: Rounded Corners 5">
            <a:extLst>
              <a:ext uri="{FF2B5EF4-FFF2-40B4-BE49-F238E27FC236}">
                <a16:creationId xmlns:a16="http://schemas.microsoft.com/office/drawing/2014/main" id="{D160D70B-82B0-4DA2-875D-1673C951B733}"/>
              </a:ext>
            </a:extLst>
          </p:cNvPr>
          <p:cNvSpPr/>
          <p:nvPr/>
        </p:nvSpPr>
        <p:spPr>
          <a:xfrm>
            <a:off x="1873508" y="4237703"/>
            <a:ext cx="8444983" cy="8286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Entities should assess the impact adopting ASC 842 has on debt covenants and other contractual requirements as soon as possible</a:t>
            </a:r>
          </a:p>
        </p:txBody>
      </p:sp>
      <p:sp>
        <p:nvSpPr>
          <p:cNvPr id="7" name="Footer Placeholder 6">
            <a:extLst>
              <a:ext uri="{FF2B5EF4-FFF2-40B4-BE49-F238E27FC236}">
                <a16:creationId xmlns:a16="http://schemas.microsoft.com/office/drawing/2014/main" id="{CC2AF784-3645-4429-FD71-7932AA9DD52C}"/>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27CFDCF6-32B5-F085-980C-3C44CBC9707B}"/>
              </a:ext>
            </a:extLst>
          </p:cNvPr>
          <p:cNvSpPr>
            <a:spLocks noGrp="1"/>
          </p:cNvSpPr>
          <p:nvPr>
            <p:ph type="sldNum" sz="quarter" idx="11"/>
          </p:nvPr>
        </p:nvSpPr>
        <p:spPr/>
        <p:txBody>
          <a:bodyPr/>
          <a:lstStyle/>
          <a:p>
            <a:fld id="{7AE61839-880C-8649-98DD-A1308C2AD748}" type="slidenum">
              <a:rPr lang="en-US" smtClean="0"/>
              <a:pPr/>
              <a:t>127</a:t>
            </a:fld>
            <a:endParaRPr lang="en-US" dirty="0"/>
          </a:p>
        </p:txBody>
      </p:sp>
    </p:spTree>
    <p:extLst>
      <p:ext uri="{BB962C8B-B14F-4D97-AF65-F5344CB8AC3E}">
        <p14:creationId xmlns:p14="http://schemas.microsoft.com/office/powerpoint/2010/main" val="21571475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35D465-512A-45F9-BA89-56EF865CE997}"/>
              </a:ext>
            </a:extLst>
          </p:cNvPr>
          <p:cNvSpPr>
            <a:spLocks noGrp="1"/>
          </p:cNvSpPr>
          <p:nvPr>
            <p:ph idx="1"/>
          </p:nvPr>
        </p:nvSpPr>
        <p:spPr>
          <a:xfrm>
            <a:off x="5200650" y="2799806"/>
            <a:ext cx="6172200" cy="914400"/>
          </a:xfrm>
        </p:spPr>
        <p:txBody>
          <a:bodyPr/>
          <a:lstStyle/>
          <a:p>
            <a:r>
              <a:rPr lang="en-US" dirty="0"/>
              <a:t>Lessee Transition</a:t>
            </a:r>
          </a:p>
        </p:txBody>
      </p:sp>
    </p:spTree>
    <p:extLst>
      <p:ext uri="{BB962C8B-B14F-4D97-AF65-F5344CB8AC3E}">
        <p14:creationId xmlns:p14="http://schemas.microsoft.com/office/powerpoint/2010/main" val="12998318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a:t>
            </a:r>
          </a:p>
        </p:txBody>
      </p:sp>
      <p:sp>
        <p:nvSpPr>
          <p:cNvPr id="3" name="Content Placeholder 2"/>
          <p:cNvSpPr>
            <a:spLocks noGrp="1"/>
          </p:cNvSpPr>
          <p:nvPr>
            <p:ph idx="1"/>
          </p:nvPr>
        </p:nvSpPr>
        <p:spPr/>
        <p:txBody>
          <a:bodyPr/>
          <a:lstStyle/>
          <a:p>
            <a:r>
              <a:rPr lang="en-US" dirty="0"/>
              <a:t>Modified retrospective approach</a:t>
            </a:r>
          </a:p>
          <a:p>
            <a:pPr lvl="1"/>
            <a:r>
              <a:rPr lang="en-US" dirty="0"/>
              <a:t>Currently applied as of beginning of earliest period presented</a:t>
            </a:r>
          </a:p>
          <a:p>
            <a:pPr lvl="1"/>
            <a:r>
              <a:rPr lang="en-US" dirty="0"/>
              <a:t>ASU No. 2018-11 allows entities to apply Topic 842 as of effective date, which would result in less effort to adopt</a:t>
            </a:r>
          </a:p>
          <a:p>
            <a:r>
              <a:rPr lang="en-US" dirty="0"/>
              <a:t>Topic 842 provides detailed guidance</a:t>
            </a:r>
          </a:p>
          <a:p>
            <a:r>
              <a:rPr lang="en-US" dirty="0"/>
              <a:t>Effective as follows:</a:t>
            </a:r>
          </a:p>
          <a:p>
            <a:pPr lvl="1"/>
            <a:r>
              <a:rPr lang="en-US" dirty="0"/>
              <a:t>Public entities – Fiscal years beginning after December 15, 2018, including interim reporting during that year</a:t>
            </a:r>
          </a:p>
          <a:p>
            <a:pPr lvl="1"/>
            <a:r>
              <a:rPr lang="en-US" dirty="0"/>
              <a:t>Non-public entities – Fiscal years beginning after December 15, 2021</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8D747935-B9B8-C178-134A-000E4088B376}"/>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7D097D16-7AFB-D3D8-CDEB-CE25262FA89A}"/>
              </a:ext>
            </a:extLst>
          </p:cNvPr>
          <p:cNvSpPr>
            <a:spLocks noGrp="1"/>
          </p:cNvSpPr>
          <p:nvPr>
            <p:ph type="sldNum" sz="quarter" idx="11"/>
          </p:nvPr>
        </p:nvSpPr>
        <p:spPr/>
        <p:txBody>
          <a:bodyPr/>
          <a:lstStyle/>
          <a:p>
            <a:fld id="{7AE61839-880C-8649-98DD-A1308C2AD748}" type="slidenum">
              <a:rPr lang="en-US" smtClean="0"/>
              <a:pPr/>
              <a:t>129</a:t>
            </a:fld>
            <a:endParaRPr lang="en-US" dirty="0"/>
          </a:p>
        </p:txBody>
      </p:sp>
    </p:spTree>
    <p:extLst>
      <p:ext uri="{BB962C8B-B14F-4D97-AF65-F5344CB8AC3E}">
        <p14:creationId xmlns:p14="http://schemas.microsoft.com/office/powerpoint/2010/main" val="341996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7AEF4-54C1-4A24-9662-E2EC26CC8C73}"/>
              </a:ext>
            </a:extLst>
          </p:cNvPr>
          <p:cNvSpPr>
            <a:spLocks noGrp="1"/>
          </p:cNvSpPr>
          <p:nvPr>
            <p:ph type="title"/>
          </p:nvPr>
        </p:nvSpPr>
        <p:spPr>
          <a:xfrm>
            <a:off x="925829" y="337559"/>
            <a:ext cx="10858733" cy="565412"/>
          </a:xfrm>
        </p:spPr>
        <p:txBody>
          <a:bodyPr/>
          <a:lstStyle/>
          <a:p>
            <a:r>
              <a:rPr lang="en-US" sz="4000" dirty="0"/>
              <a:t>ASU No. 2018-10: Technical Corrections to Topic 842</a:t>
            </a:r>
          </a:p>
        </p:txBody>
      </p:sp>
      <p:sp>
        <p:nvSpPr>
          <p:cNvPr id="3" name="Content Placeholder 2">
            <a:extLst>
              <a:ext uri="{FF2B5EF4-FFF2-40B4-BE49-F238E27FC236}">
                <a16:creationId xmlns:a16="http://schemas.microsoft.com/office/drawing/2014/main" id="{14083A5A-307B-40DC-A54B-442DEE5FCF47}"/>
              </a:ext>
            </a:extLst>
          </p:cNvPr>
          <p:cNvSpPr>
            <a:spLocks noGrp="1"/>
          </p:cNvSpPr>
          <p:nvPr>
            <p:ph idx="1"/>
          </p:nvPr>
        </p:nvSpPr>
        <p:spPr/>
        <p:txBody>
          <a:bodyPr/>
          <a:lstStyle/>
          <a:p>
            <a:r>
              <a:rPr lang="en-US" dirty="0"/>
              <a:t>Action taken at June 21, 2017, FASB meeting</a:t>
            </a:r>
          </a:p>
          <a:p>
            <a:r>
              <a:rPr lang="en-US" dirty="0"/>
              <a:t>FASB Update addresses 16 proposed technical corrections and improvements to Topic 842</a:t>
            </a:r>
          </a:p>
          <a:p>
            <a:r>
              <a:rPr lang="en-US" dirty="0"/>
              <a:t>All 16 would clarify rather than change the lease standard</a:t>
            </a:r>
          </a:p>
          <a:p>
            <a:r>
              <a:rPr lang="en-US" dirty="0"/>
              <a:t>Effective date for amendments is the same as for Topic 842</a:t>
            </a:r>
          </a:p>
          <a:p>
            <a:endParaRPr lang="en-US" dirty="0"/>
          </a:p>
        </p:txBody>
      </p:sp>
      <p:sp>
        <p:nvSpPr>
          <p:cNvPr id="5" name="Footer Placeholder 4">
            <a:extLst>
              <a:ext uri="{FF2B5EF4-FFF2-40B4-BE49-F238E27FC236}">
                <a16:creationId xmlns:a16="http://schemas.microsoft.com/office/drawing/2014/main" id="{9E4D4204-0F77-5370-076B-5BC225CA8D1A}"/>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87BD0603-4410-6A91-4C8D-B2A606119986}"/>
              </a:ext>
            </a:extLst>
          </p:cNvPr>
          <p:cNvSpPr>
            <a:spLocks noGrp="1"/>
          </p:cNvSpPr>
          <p:nvPr>
            <p:ph type="sldNum" sz="quarter" idx="11"/>
          </p:nvPr>
        </p:nvSpPr>
        <p:spPr/>
        <p:txBody>
          <a:bodyPr/>
          <a:lstStyle/>
          <a:p>
            <a:fld id="{7AE61839-880C-8649-98DD-A1308C2AD748}" type="slidenum">
              <a:rPr lang="en-US" smtClean="0"/>
              <a:pPr/>
              <a:t>13</a:t>
            </a:fld>
            <a:endParaRPr lang="en-US" dirty="0"/>
          </a:p>
        </p:txBody>
      </p:sp>
    </p:spTree>
    <p:extLst>
      <p:ext uri="{BB962C8B-B14F-4D97-AF65-F5344CB8AC3E}">
        <p14:creationId xmlns:p14="http://schemas.microsoft.com/office/powerpoint/2010/main" val="26435591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Expedients </a:t>
            </a:r>
          </a:p>
        </p:txBody>
      </p:sp>
      <p:sp>
        <p:nvSpPr>
          <p:cNvPr id="3" name="Content Placeholder 2"/>
          <p:cNvSpPr>
            <a:spLocks noGrp="1"/>
          </p:cNvSpPr>
          <p:nvPr>
            <p:ph idx="1"/>
          </p:nvPr>
        </p:nvSpPr>
        <p:spPr/>
        <p:txBody>
          <a:bodyPr/>
          <a:lstStyle/>
          <a:p>
            <a:r>
              <a:rPr lang="en-US" dirty="0"/>
              <a:t>Practical expedients available – Must adopt all three:</a:t>
            </a:r>
          </a:p>
          <a:p>
            <a:pPr lvl="1"/>
            <a:r>
              <a:rPr lang="en-US" dirty="0"/>
              <a:t>No reassessment for embedded leases</a:t>
            </a:r>
          </a:p>
          <a:p>
            <a:pPr lvl="1"/>
            <a:r>
              <a:rPr lang="en-US" dirty="0"/>
              <a:t>No reassessment for lease classification</a:t>
            </a:r>
          </a:p>
          <a:p>
            <a:pPr lvl="1"/>
            <a:r>
              <a:rPr lang="en-US" dirty="0"/>
              <a:t>No reassessment of accounting for initial direct costs</a:t>
            </a:r>
          </a:p>
          <a:p>
            <a:r>
              <a:rPr lang="en-US" dirty="0"/>
              <a:t>Can use hindsight in determining lease term when considering options, termination, and impairment</a:t>
            </a:r>
          </a:p>
          <a:p>
            <a:endParaRPr lang="en-US" dirty="0"/>
          </a:p>
        </p:txBody>
      </p:sp>
      <p:sp>
        <p:nvSpPr>
          <p:cNvPr id="5" name="Footer Placeholder 4">
            <a:extLst>
              <a:ext uri="{FF2B5EF4-FFF2-40B4-BE49-F238E27FC236}">
                <a16:creationId xmlns:a16="http://schemas.microsoft.com/office/drawing/2014/main" id="{CAC31D72-1EA4-3954-6399-D5F88AB10B67}"/>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39635FC-A305-06F3-6D55-C9BE6B8597E7}"/>
              </a:ext>
            </a:extLst>
          </p:cNvPr>
          <p:cNvSpPr>
            <a:spLocks noGrp="1"/>
          </p:cNvSpPr>
          <p:nvPr>
            <p:ph type="sldNum" sz="quarter" idx="11"/>
          </p:nvPr>
        </p:nvSpPr>
        <p:spPr/>
        <p:txBody>
          <a:bodyPr/>
          <a:lstStyle/>
          <a:p>
            <a:fld id="{7AE61839-880C-8649-98DD-A1308C2AD748}" type="slidenum">
              <a:rPr lang="en-US" smtClean="0"/>
              <a:pPr/>
              <a:t>130</a:t>
            </a:fld>
            <a:endParaRPr lang="en-US" dirty="0"/>
          </a:p>
        </p:txBody>
      </p:sp>
    </p:spTree>
    <p:extLst>
      <p:ext uri="{BB962C8B-B14F-4D97-AF65-F5344CB8AC3E}">
        <p14:creationId xmlns:p14="http://schemas.microsoft.com/office/powerpoint/2010/main" val="3518605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47CCE-EF08-418F-8395-CFCB620959FB}"/>
              </a:ext>
            </a:extLst>
          </p:cNvPr>
          <p:cNvSpPr>
            <a:spLocks noGrp="1"/>
          </p:cNvSpPr>
          <p:nvPr>
            <p:ph type="title"/>
          </p:nvPr>
        </p:nvSpPr>
        <p:spPr/>
        <p:txBody>
          <a:bodyPr/>
          <a:lstStyle/>
          <a:p>
            <a:r>
              <a:rPr lang="en-US" dirty="0"/>
              <a:t>Feedback From Public Business Entity Adoption of Topic 842</a:t>
            </a:r>
          </a:p>
        </p:txBody>
      </p:sp>
      <p:pic>
        <p:nvPicPr>
          <p:cNvPr id="6" name="Content Placeholder 8" descr="A close up of a logo&#10;&#10;Description automatically generated">
            <a:extLst>
              <a:ext uri="{FF2B5EF4-FFF2-40B4-BE49-F238E27FC236}">
                <a16:creationId xmlns:a16="http://schemas.microsoft.com/office/drawing/2014/main" id="{BD505157-7CA8-46F1-B979-65804C491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780" y="1310313"/>
            <a:ext cx="8754440" cy="4237374"/>
          </a:xfrm>
          <a:prstGeom prst="rect">
            <a:avLst/>
          </a:prstGeom>
        </p:spPr>
      </p:pic>
      <p:sp>
        <p:nvSpPr>
          <p:cNvPr id="7" name="TextBox 6">
            <a:extLst>
              <a:ext uri="{FF2B5EF4-FFF2-40B4-BE49-F238E27FC236}">
                <a16:creationId xmlns:a16="http://schemas.microsoft.com/office/drawing/2014/main" id="{024A18D5-934C-4350-8944-EB6204B1FB23}"/>
              </a:ext>
            </a:extLst>
          </p:cNvPr>
          <p:cNvSpPr txBox="1"/>
          <p:nvPr/>
        </p:nvSpPr>
        <p:spPr>
          <a:xfrm>
            <a:off x="1718780" y="5571747"/>
            <a:ext cx="5298920" cy="338554"/>
          </a:xfrm>
          <a:prstGeom prst="rect">
            <a:avLst/>
          </a:prstGeom>
          <a:noFill/>
        </p:spPr>
        <p:txBody>
          <a:bodyPr wrap="square" rtlCol="0">
            <a:spAutoFit/>
          </a:bodyPr>
          <a:lstStyle/>
          <a:p>
            <a:r>
              <a:rPr lang="en-US" sz="1600" dirty="0"/>
              <a:t>Source: Deloitte Review of 50 of Fortune Top 125 disclosures</a:t>
            </a:r>
          </a:p>
        </p:txBody>
      </p:sp>
      <p:sp>
        <p:nvSpPr>
          <p:cNvPr id="3" name="Footer Placeholder 2">
            <a:extLst>
              <a:ext uri="{FF2B5EF4-FFF2-40B4-BE49-F238E27FC236}">
                <a16:creationId xmlns:a16="http://schemas.microsoft.com/office/drawing/2014/main" id="{280EDA59-6C3F-9627-2604-2B2EF51C43D2}"/>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F629C9B1-9F78-C592-F36E-38A7AB7F6400}"/>
              </a:ext>
            </a:extLst>
          </p:cNvPr>
          <p:cNvSpPr>
            <a:spLocks noGrp="1"/>
          </p:cNvSpPr>
          <p:nvPr>
            <p:ph type="sldNum" sz="quarter" idx="11"/>
          </p:nvPr>
        </p:nvSpPr>
        <p:spPr/>
        <p:txBody>
          <a:bodyPr/>
          <a:lstStyle/>
          <a:p>
            <a:fld id="{7AE61839-880C-8649-98DD-A1308C2AD748}" type="slidenum">
              <a:rPr lang="en-US" smtClean="0"/>
              <a:pPr/>
              <a:t>131</a:t>
            </a:fld>
            <a:endParaRPr lang="en-US" dirty="0"/>
          </a:p>
        </p:txBody>
      </p:sp>
    </p:spTree>
    <p:extLst>
      <p:ext uri="{BB962C8B-B14F-4D97-AF65-F5344CB8AC3E}">
        <p14:creationId xmlns:p14="http://schemas.microsoft.com/office/powerpoint/2010/main" val="5385404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Lessee Transition Possible Outcomes – Modified Retrospective Approach</a:t>
            </a:r>
          </a:p>
        </p:txBody>
      </p:sp>
      <p:sp>
        <p:nvSpPr>
          <p:cNvPr id="3" name="Content Placeholder 2"/>
          <p:cNvSpPr>
            <a:spLocks noGrp="1"/>
          </p:cNvSpPr>
          <p:nvPr>
            <p:ph idx="1"/>
          </p:nvPr>
        </p:nvSpPr>
        <p:spPr/>
        <p:txBody>
          <a:bodyPr/>
          <a:lstStyle/>
          <a:p>
            <a:r>
              <a:rPr lang="en-US" dirty="0"/>
              <a:t>Existing capital lease to finance lease under Topic 842:</a:t>
            </a:r>
          </a:p>
          <a:p>
            <a:pPr lvl="1"/>
            <a:r>
              <a:rPr lang="en-US" dirty="0"/>
              <a:t>Recognize ROU asset and liability as per Topic 840 at earlier of the beginning of the earliest comparative period or lease commencement</a:t>
            </a:r>
          </a:p>
          <a:p>
            <a:pPr lvl="1"/>
            <a:r>
              <a:rPr lang="en-US" dirty="0"/>
              <a:t>Include IDC not capitalized under Topic 840 in ROU asset; otherwise, write-off to equity</a:t>
            </a:r>
          </a:p>
          <a:p>
            <a:pPr lvl="1"/>
            <a:r>
              <a:rPr lang="en-US" dirty="0"/>
              <a:t>Before effective date, measure asset and liability in accordance with Topic 840</a:t>
            </a:r>
          </a:p>
          <a:p>
            <a:pPr lvl="1"/>
            <a:r>
              <a:rPr lang="en-US" dirty="0"/>
              <a:t>At effective date, measure asset and liability in accordance with Topic 842</a:t>
            </a:r>
          </a:p>
          <a:p>
            <a:pPr lvl="1"/>
            <a:r>
              <a:rPr lang="en-US" dirty="0"/>
              <a:t>Beginning at the effective date, modifications should be accounted for under the guidance of Topic 842</a:t>
            </a:r>
          </a:p>
        </p:txBody>
      </p:sp>
      <p:sp>
        <p:nvSpPr>
          <p:cNvPr id="5" name="Footer Placeholder 4">
            <a:extLst>
              <a:ext uri="{FF2B5EF4-FFF2-40B4-BE49-F238E27FC236}">
                <a16:creationId xmlns:a16="http://schemas.microsoft.com/office/drawing/2014/main" id="{8AA60BD9-D5CE-8C04-4A59-FB7EB4DBC791}"/>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1EDC8C6F-8AF0-9C8B-CEB9-1D80F2D8BBFB}"/>
              </a:ext>
            </a:extLst>
          </p:cNvPr>
          <p:cNvSpPr>
            <a:spLocks noGrp="1"/>
          </p:cNvSpPr>
          <p:nvPr>
            <p:ph type="sldNum" sz="quarter" idx="11"/>
          </p:nvPr>
        </p:nvSpPr>
        <p:spPr/>
        <p:txBody>
          <a:bodyPr/>
          <a:lstStyle/>
          <a:p>
            <a:fld id="{7AE61839-880C-8649-98DD-A1308C2AD748}" type="slidenum">
              <a:rPr lang="en-US" smtClean="0"/>
              <a:pPr/>
              <a:t>132</a:t>
            </a:fld>
            <a:endParaRPr lang="en-US" dirty="0"/>
          </a:p>
        </p:txBody>
      </p:sp>
    </p:spTree>
    <p:extLst>
      <p:ext uri="{BB962C8B-B14F-4D97-AF65-F5344CB8AC3E}">
        <p14:creationId xmlns:p14="http://schemas.microsoft.com/office/powerpoint/2010/main" val="16723195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Lessee Transition Possible Outcomes – Modified Retrospective Approach</a:t>
            </a:r>
          </a:p>
        </p:txBody>
      </p:sp>
      <p:sp>
        <p:nvSpPr>
          <p:cNvPr id="3" name="Content Placeholder 2"/>
          <p:cNvSpPr>
            <a:spLocks noGrp="1"/>
          </p:cNvSpPr>
          <p:nvPr>
            <p:ph idx="1"/>
          </p:nvPr>
        </p:nvSpPr>
        <p:spPr/>
        <p:txBody>
          <a:bodyPr/>
          <a:lstStyle/>
          <a:p>
            <a:r>
              <a:rPr lang="en-US" dirty="0"/>
              <a:t>Existing operating lease to operating lease under Topic 842:</a:t>
            </a:r>
          </a:p>
          <a:p>
            <a:pPr lvl="1"/>
            <a:r>
              <a:rPr lang="en-US" dirty="0"/>
              <a:t>Recognize an ROU asset and lease liability at the later of lease commencement or the beginning of the earliest period presented</a:t>
            </a:r>
          </a:p>
          <a:p>
            <a:pPr lvl="1"/>
            <a:r>
              <a:rPr lang="en-US" dirty="0"/>
              <a:t>Liability measured as follows:</a:t>
            </a:r>
          </a:p>
          <a:p>
            <a:pPr lvl="2"/>
            <a:r>
              <a:rPr lang="en-US" dirty="0"/>
              <a:t>Remaining minimum lease payments, per Topic 840; plus</a:t>
            </a:r>
          </a:p>
          <a:p>
            <a:pPr lvl="2"/>
            <a:r>
              <a:rPr lang="en-US" dirty="0"/>
              <a:t>Discounted amounts lessee expects to pay under residual value guarantee</a:t>
            </a:r>
          </a:p>
          <a:p>
            <a:pPr lvl="1"/>
            <a:r>
              <a:rPr lang="en-US" dirty="0"/>
              <a:t>ROU asset measured as follows:</a:t>
            </a:r>
          </a:p>
          <a:p>
            <a:pPr lvl="2"/>
            <a:r>
              <a:rPr lang="en-US" dirty="0"/>
              <a:t>Lease liability, adjusted for impairment, prepaid or accrued rent, lease incentives, IDC that would be capitalized under Topic 842 and any disposal cost obligations recognized under Topic 420</a:t>
            </a:r>
          </a:p>
          <a:p>
            <a:pPr lvl="1"/>
            <a:r>
              <a:rPr lang="en-US" dirty="0"/>
              <a:t>Write-off to equity any IDC not eligible for capitalization under Topic 842</a:t>
            </a:r>
          </a:p>
          <a:p>
            <a:pPr lvl="1"/>
            <a:r>
              <a:rPr lang="en-US" dirty="0"/>
              <a:t>Account for modifications after the effective date using Topic 842</a:t>
            </a:r>
          </a:p>
          <a:p>
            <a:pPr lvl="1"/>
            <a:endParaRPr lang="en-US" dirty="0"/>
          </a:p>
          <a:p>
            <a:pPr lvl="1"/>
            <a:endParaRPr lang="en-US" dirty="0"/>
          </a:p>
          <a:p>
            <a:pPr lvl="2"/>
            <a:endParaRPr lang="en-US" dirty="0"/>
          </a:p>
          <a:p>
            <a:pPr lvl="1"/>
            <a:endParaRPr lang="en-US" dirty="0"/>
          </a:p>
        </p:txBody>
      </p:sp>
      <p:sp>
        <p:nvSpPr>
          <p:cNvPr id="5" name="Footer Placeholder 4">
            <a:extLst>
              <a:ext uri="{FF2B5EF4-FFF2-40B4-BE49-F238E27FC236}">
                <a16:creationId xmlns:a16="http://schemas.microsoft.com/office/drawing/2014/main" id="{1A9CAFD5-F99E-1118-A075-4B3EE862AC5B}"/>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4BE22DE-F342-4C61-2736-90D8EB88F8F2}"/>
              </a:ext>
            </a:extLst>
          </p:cNvPr>
          <p:cNvSpPr>
            <a:spLocks noGrp="1"/>
          </p:cNvSpPr>
          <p:nvPr>
            <p:ph type="sldNum" sz="quarter" idx="11"/>
          </p:nvPr>
        </p:nvSpPr>
        <p:spPr/>
        <p:txBody>
          <a:bodyPr/>
          <a:lstStyle/>
          <a:p>
            <a:fld id="{7AE61839-880C-8649-98DD-A1308C2AD748}" type="slidenum">
              <a:rPr lang="en-US" smtClean="0"/>
              <a:pPr/>
              <a:t>133</a:t>
            </a:fld>
            <a:endParaRPr lang="en-US" dirty="0"/>
          </a:p>
        </p:txBody>
      </p:sp>
    </p:spTree>
    <p:extLst>
      <p:ext uri="{BB962C8B-B14F-4D97-AF65-F5344CB8AC3E}">
        <p14:creationId xmlns:p14="http://schemas.microsoft.com/office/powerpoint/2010/main" val="387876647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Lessee Transition Possible Outcomes – Modified Retrospective Approach</a:t>
            </a:r>
          </a:p>
        </p:txBody>
      </p:sp>
      <p:sp>
        <p:nvSpPr>
          <p:cNvPr id="3" name="Content Placeholder 2"/>
          <p:cNvSpPr>
            <a:spLocks noGrp="1"/>
          </p:cNvSpPr>
          <p:nvPr>
            <p:ph idx="1"/>
          </p:nvPr>
        </p:nvSpPr>
        <p:spPr/>
        <p:txBody>
          <a:bodyPr/>
          <a:lstStyle/>
          <a:p>
            <a:r>
              <a:rPr lang="en-US" dirty="0"/>
              <a:t>Existing capital lease to operating lease under Topic 842:</a:t>
            </a:r>
          </a:p>
          <a:p>
            <a:pPr lvl="1"/>
            <a:r>
              <a:rPr lang="en-US" dirty="0"/>
              <a:t>Derecognize the carrying amount of the capital asset and lease liability at the later of the beginning of the earliest comparative period or lease commencement</a:t>
            </a:r>
          </a:p>
          <a:p>
            <a:pPr lvl="2"/>
            <a:r>
              <a:rPr lang="en-US" dirty="0"/>
              <a:t>Difference between these amounts should be accounted for as prepaid or accrued rent</a:t>
            </a:r>
          </a:p>
          <a:p>
            <a:pPr lvl="1"/>
            <a:r>
              <a:rPr lang="en-US" dirty="0"/>
              <a:t>Recognize ROU asset and lease liability in accordance with Topic 842</a:t>
            </a:r>
          </a:p>
          <a:p>
            <a:pPr lvl="1"/>
            <a:r>
              <a:rPr lang="en-US" dirty="0"/>
              <a:t>Account for subsequent measurement under Topic 842</a:t>
            </a:r>
          </a:p>
          <a:p>
            <a:pPr lvl="1"/>
            <a:endParaRPr lang="en-US" dirty="0"/>
          </a:p>
        </p:txBody>
      </p:sp>
      <p:sp>
        <p:nvSpPr>
          <p:cNvPr id="5" name="Footer Placeholder 4">
            <a:extLst>
              <a:ext uri="{FF2B5EF4-FFF2-40B4-BE49-F238E27FC236}">
                <a16:creationId xmlns:a16="http://schemas.microsoft.com/office/drawing/2014/main" id="{11C1F626-728A-D873-38C5-21126EBDB6FC}"/>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D1ABB29A-0759-4FBD-6AD1-DEDC9E646E5A}"/>
              </a:ext>
            </a:extLst>
          </p:cNvPr>
          <p:cNvSpPr>
            <a:spLocks noGrp="1"/>
          </p:cNvSpPr>
          <p:nvPr>
            <p:ph type="sldNum" sz="quarter" idx="11"/>
          </p:nvPr>
        </p:nvSpPr>
        <p:spPr/>
        <p:txBody>
          <a:bodyPr/>
          <a:lstStyle/>
          <a:p>
            <a:fld id="{7AE61839-880C-8649-98DD-A1308C2AD748}" type="slidenum">
              <a:rPr lang="en-US" smtClean="0"/>
              <a:pPr/>
              <a:t>134</a:t>
            </a:fld>
            <a:endParaRPr lang="en-US" dirty="0"/>
          </a:p>
        </p:txBody>
      </p:sp>
    </p:spTree>
    <p:extLst>
      <p:ext uri="{BB962C8B-B14F-4D97-AF65-F5344CB8AC3E}">
        <p14:creationId xmlns:p14="http://schemas.microsoft.com/office/powerpoint/2010/main" val="22126685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Lessee Transition Possible Outcomes – Modified Retrospective Approach</a:t>
            </a:r>
          </a:p>
        </p:txBody>
      </p:sp>
      <p:sp>
        <p:nvSpPr>
          <p:cNvPr id="3" name="Content Placeholder 2"/>
          <p:cNvSpPr>
            <a:spLocks noGrp="1"/>
          </p:cNvSpPr>
          <p:nvPr>
            <p:ph idx="1"/>
          </p:nvPr>
        </p:nvSpPr>
        <p:spPr/>
        <p:txBody>
          <a:bodyPr/>
          <a:lstStyle/>
          <a:p>
            <a:r>
              <a:rPr lang="en-US" dirty="0"/>
              <a:t>Existing operating lease to finance lease under Topic 842:</a:t>
            </a:r>
          </a:p>
          <a:p>
            <a:pPr lvl="1"/>
            <a:r>
              <a:rPr lang="en-US" dirty="0"/>
              <a:t>Measure ROU asset as applicable portion of the lease liability at commencement (imputed from lease liability</a:t>
            </a:r>
          </a:p>
          <a:p>
            <a:pPr lvl="1"/>
            <a:r>
              <a:rPr lang="en-US" dirty="0"/>
              <a:t>Adjust ROU asset recognized by any prepaid or accrued lease payments and the carrying amount of any liabilities related to disposal recognized per Topic 420</a:t>
            </a:r>
          </a:p>
        </p:txBody>
      </p:sp>
      <p:sp>
        <p:nvSpPr>
          <p:cNvPr id="5" name="Footer Placeholder 4">
            <a:extLst>
              <a:ext uri="{FF2B5EF4-FFF2-40B4-BE49-F238E27FC236}">
                <a16:creationId xmlns:a16="http://schemas.microsoft.com/office/drawing/2014/main" id="{3A9CAE1D-8E8E-C149-559D-860D4AFDF829}"/>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5DEDA819-8BF7-6F18-46FF-B57173D7725A}"/>
              </a:ext>
            </a:extLst>
          </p:cNvPr>
          <p:cNvSpPr>
            <a:spLocks noGrp="1"/>
          </p:cNvSpPr>
          <p:nvPr>
            <p:ph type="sldNum" sz="quarter" idx="11"/>
          </p:nvPr>
        </p:nvSpPr>
        <p:spPr/>
        <p:txBody>
          <a:bodyPr/>
          <a:lstStyle/>
          <a:p>
            <a:fld id="{7AE61839-880C-8649-98DD-A1308C2AD748}" type="slidenum">
              <a:rPr lang="en-US" smtClean="0"/>
              <a:pPr/>
              <a:t>135</a:t>
            </a:fld>
            <a:endParaRPr lang="en-US" dirty="0"/>
          </a:p>
        </p:txBody>
      </p:sp>
    </p:spTree>
    <p:extLst>
      <p:ext uri="{BB962C8B-B14F-4D97-AF65-F5344CB8AC3E}">
        <p14:creationId xmlns:p14="http://schemas.microsoft.com/office/powerpoint/2010/main" val="168816220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1928-A830-4394-BC2B-578152849647}"/>
              </a:ext>
            </a:extLst>
          </p:cNvPr>
          <p:cNvSpPr>
            <a:spLocks noGrp="1"/>
          </p:cNvSpPr>
          <p:nvPr>
            <p:ph type="title"/>
          </p:nvPr>
        </p:nvSpPr>
        <p:spPr/>
        <p:txBody>
          <a:bodyPr/>
          <a:lstStyle/>
          <a:p>
            <a:r>
              <a:rPr lang="en-US" sz="4000" dirty="0"/>
              <a:t>Consideration of Variable Rentals Under Topic 840</a:t>
            </a:r>
          </a:p>
        </p:txBody>
      </p:sp>
      <p:sp>
        <p:nvSpPr>
          <p:cNvPr id="3" name="Content Placeholder 2">
            <a:extLst>
              <a:ext uri="{FF2B5EF4-FFF2-40B4-BE49-F238E27FC236}">
                <a16:creationId xmlns:a16="http://schemas.microsoft.com/office/drawing/2014/main" id="{4ADE7789-9943-47D7-91CB-83194C66AD29}"/>
              </a:ext>
            </a:extLst>
          </p:cNvPr>
          <p:cNvSpPr>
            <a:spLocks noGrp="1"/>
          </p:cNvSpPr>
          <p:nvPr>
            <p:ph idx="1"/>
          </p:nvPr>
        </p:nvSpPr>
        <p:spPr/>
        <p:txBody>
          <a:bodyPr/>
          <a:lstStyle/>
          <a:p>
            <a:r>
              <a:rPr lang="en-US" dirty="0"/>
              <a:t>Under Topic 840, minimum lease payment disclosure includes variable payments based on a rate or index</a:t>
            </a:r>
          </a:p>
          <a:p>
            <a:pPr lvl="1"/>
            <a:r>
              <a:rPr lang="en-US" dirty="0"/>
              <a:t>Included based on rate or index at lease inception</a:t>
            </a:r>
          </a:p>
          <a:p>
            <a:r>
              <a:rPr lang="en-US" dirty="0"/>
              <a:t>Disparity in practice concerning updating disclosure for changes in rate or index</a:t>
            </a:r>
          </a:p>
          <a:p>
            <a:pPr lvl="1"/>
            <a:r>
              <a:rPr lang="en-US" dirty="0"/>
              <a:t>Some do not update disclosure for changes</a:t>
            </a:r>
          </a:p>
          <a:p>
            <a:pPr lvl="1"/>
            <a:r>
              <a:rPr lang="en-US" dirty="0"/>
              <a:t>Some use current rate or index when developing the disclosure </a:t>
            </a:r>
          </a:p>
          <a:p>
            <a:pPr lvl="1"/>
            <a:r>
              <a:rPr lang="en-US" dirty="0"/>
              <a:t>Topic 842 provides no specific guidance</a:t>
            </a:r>
          </a:p>
          <a:p>
            <a:r>
              <a:rPr lang="en-US" dirty="0"/>
              <a:t>If using rate or index at inception of lease</a:t>
            </a:r>
          </a:p>
          <a:p>
            <a:pPr lvl="1"/>
            <a:r>
              <a:rPr lang="en-US" dirty="0"/>
              <a:t>Continue to do so at transition; or</a:t>
            </a:r>
          </a:p>
          <a:p>
            <a:pPr lvl="1"/>
            <a:r>
              <a:rPr lang="en-US" dirty="0"/>
              <a:t>Use current rate or index but apply ASC 250 guidance</a:t>
            </a:r>
          </a:p>
        </p:txBody>
      </p:sp>
      <p:sp>
        <p:nvSpPr>
          <p:cNvPr id="4" name="Footer Placeholder 3">
            <a:extLst>
              <a:ext uri="{FF2B5EF4-FFF2-40B4-BE49-F238E27FC236}">
                <a16:creationId xmlns:a16="http://schemas.microsoft.com/office/drawing/2014/main" id="{C25A2C2E-E09A-C833-6FF1-199135644AEC}"/>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ABAC9617-4790-C475-B13C-752A7EF2EA0B}"/>
              </a:ext>
            </a:extLst>
          </p:cNvPr>
          <p:cNvSpPr>
            <a:spLocks noGrp="1"/>
          </p:cNvSpPr>
          <p:nvPr>
            <p:ph type="sldNum" sz="quarter" idx="11"/>
          </p:nvPr>
        </p:nvSpPr>
        <p:spPr/>
        <p:txBody>
          <a:bodyPr/>
          <a:lstStyle/>
          <a:p>
            <a:fld id="{7AE61839-880C-8649-98DD-A1308C2AD748}" type="slidenum">
              <a:rPr lang="en-US" smtClean="0"/>
              <a:pPr/>
              <a:t>136</a:t>
            </a:fld>
            <a:endParaRPr lang="en-US" dirty="0"/>
          </a:p>
        </p:txBody>
      </p:sp>
    </p:spTree>
    <p:extLst>
      <p:ext uri="{BB962C8B-B14F-4D97-AF65-F5344CB8AC3E}">
        <p14:creationId xmlns:p14="http://schemas.microsoft.com/office/powerpoint/2010/main" val="145685377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A85D-7A88-4799-85FB-1E9AE0201030}"/>
              </a:ext>
            </a:extLst>
          </p:cNvPr>
          <p:cNvSpPr>
            <a:spLocks noGrp="1"/>
          </p:cNvSpPr>
          <p:nvPr>
            <p:ph type="title"/>
          </p:nvPr>
        </p:nvSpPr>
        <p:spPr/>
        <p:txBody>
          <a:bodyPr/>
          <a:lstStyle/>
          <a:p>
            <a:r>
              <a:rPr lang="en-US" dirty="0"/>
              <a:t>Discount Rate Considerations in Transitioning to Topic 842</a:t>
            </a:r>
          </a:p>
        </p:txBody>
      </p:sp>
      <p:sp>
        <p:nvSpPr>
          <p:cNvPr id="3" name="Content Placeholder 2">
            <a:extLst>
              <a:ext uri="{FF2B5EF4-FFF2-40B4-BE49-F238E27FC236}">
                <a16:creationId xmlns:a16="http://schemas.microsoft.com/office/drawing/2014/main" id="{F455ADD9-FCB6-4CE1-AFDD-79C654CF546B}"/>
              </a:ext>
            </a:extLst>
          </p:cNvPr>
          <p:cNvSpPr>
            <a:spLocks noGrp="1"/>
          </p:cNvSpPr>
          <p:nvPr>
            <p:ph idx="1"/>
          </p:nvPr>
        </p:nvSpPr>
        <p:spPr/>
        <p:txBody>
          <a:bodyPr/>
          <a:lstStyle/>
          <a:p>
            <a:r>
              <a:rPr lang="en-US" dirty="0"/>
              <a:t>Discount rate is determined at the application date</a:t>
            </a:r>
          </a:p>
          <a:p>
            <a:pPr lvl="1"/>
            <a:r>
              <a:rPr lang="en-US" dirty="0"/>
              <a:t>Date of application of Topic 842</a:t>
            </a:r>
          </a:p>
          <a:p>
            <a:pPr lvl="1"/>
            <a:r>
              <a:rPr lang="en-US" dirty="0"/>
              <a:t>Will differ based on elected transition approach</a:t>
            </a:r>
          </a:p>
          <a:p>
            <a:r>
              <a:rPr lang="en-US" dirty="0"/>
              <a:t>Same discount rate options exist as when originally recording a lease under Topic 842</a:t>
            </a:r>
          </a:p>
          <a:p>
            <a:pPr lvl="1"/>
            <a:r>
              <a:rPr lang="en-US" dirty="0"/>
              <a:t>Use rate inherent in the lease, if known</a:t>
            </a:r>
          </a:p>
          <a:p>
            <a:pPr lvl="1"/>
            <a:r>
              <a:rPr lang="en-US" dirty="0"/>
              <a:t>Use incremental borrowing rate, if not known</a:t>
            </a:r>
          </a:p>
          <a:p>
            <a:pPr lvl="2"/>
            <a:r>
              <a:rPr lang="en-US" dirty="0"/>
              <a:t>May use rate for original term or remaining term of the lease, at transition</a:t>
            </a:r>
          </a:p>
          <a:p>
            <a:pPr lvl="2"/>
            <a:r>
              <a:rPr lang="en-US" dirty="0"/>
              <a:t>Approach should be consistently applied</a:t>
            </a:r>
          </a:p>
          <a:p>
            <a:pPr lvl="1"/>
            <a:r>
              <a:rPr lang="en-US" dirty="0"/>
              <a:t>Non-public business entities can use the risk-free rate</a:t>
            </a:r>
          </a:p>
        </p:txBody>
      </p:sp>
      <p:sp>
        <p:nvSpPr>
          <p:cNvPr id="4" name="Footer Placeholder 3">
            <a:extLst>
              <a:ext uri="{FF2B5EF4-FFF2-40B4-BE49-F238E27FC236}">
                <a16:creationId xmlns:a16="http://schemas.microsoft.com/office/drawing/2014/main" id="{90D4D3FD-AAB7-0990-2819-66E6403FD406}"/>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E1D4913-E137-CD3C-2958-E8CD9F45BD50}"/>
              </a:ext>
            </a:extLst>
          </p:cNvPr>
          <p:cNvSpPr>
            <a:spLocks noGrp="1"/>
          </p:cNvSpPr>
          <p:nvPr>
            <p:ph type="sldNum" sz="quarter" idx="11"/>
          </p:nvPr>
        </p:nvSpPr>
        <p:spPr/>
        <p:txBody>
          <a:bodyPr/>
          <a:lstStyle/>
          <a:p>
            <a:fld id="{7AE61839-880C-8649-98DD-A1308C2AD748}" type="slidenum">
              <a:rPr lang="en-US" smtClean="0"/>
              <a:pPr/>
              <a:t>137</a:t>
            </a:fld>
            <a:endParaRPr lang="en-US" dirty="0"/>
          </a:p>
        </p:txBody>
      </p:sp>
    </p:spTree>
    <p:extLst>
      <p:ext uri="{BB962C8B-B14F-4D97-AF65-F5344CB8AC3E}">
        <p14:creationId xmlns:p14="http://schemas.microsoft.com/office/powerpoint/2010/main" val="12190865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488025-1563-47C5-9783-6DFF4867FA5B}"/>
              </a:ext>
            </a:extLst>
          </p:cNvPr>
          <p:cNvSpPr>
            <a:spLocks noGrp="1"/>
          </p:cNvSpPr>
          <p:nvPr>
            <p:ph type="title"/>
          </p:nvPr>
        </p:nvSpPr>
        <p:spPr/>
        <p:txBody>
          <a:bodyPr>
            <a:noAutofit/>
          </a:bodyPr>
          <a:lstStyle/>
          <a:p>
            <a:r>
              <a:rPr lang="en-US" dirty="0"/>
              <a:t>Lessee Transition Example: Operating Lease Under ASC 840 and 842</a:t>
            </a:r>
          </a:p>
        </p:txBody>
      </p:sp>
      <p:sp>
        <p:nvSpPr>
          <p:cNvPr id="3" name="Content Placeholder 2"/>
          <p:cNvSpPr>
            <a:spLocks noGrp="1"/>
          </p:cNvSpPr>
          <p:nvPr>
            <p:ph idx="1"/>
          </p:nvPr>
        </p:nvSpPr>
        <p:spPr/>
        <p:txBody>
          <a:bodyPr/>
          <a:lstStyle/>
          <a:p>
            <a:r>
              <a:rPr lang="en-US" dirty="0"/>
              <a:t>On January 1, 20X2, the lessee measures the lease liability at $112,462, the present value of one payment of $31,000 and three payments of $33,000, discounted at 6 percent</a:t>
            </a:r>
          </a:p>
          <a:p>
            <a:endParaRPr lang="en-US" sz="500" dirty="0"/>
          </a:p>
          <a:p>
            <a:pPr marL="457200" lvl="1" indent="0">
              <a:buNone/>
            </a:pPr>
            <a:r>
              <a:rPr lang="en-US" dirty="0"/>
              <a:t>Right-of-use asset 		$112,462</a:t>
            </a:r>
            <a:br>
              <a:rPr lang="en-US" dirty="0"/>
            </a:br>
            <a:r>
              <a:rPr lang="en-US" dirty="0"/>
              <a:t>	</a:t>
            </a:r>
            <a:r>
              <a:rPr lang="en-US" sz="2400" dirty="0"/>
              <a:t>Lease liability 		                     $112,462</a:t>
            </a:r>
          </a:p>
          <a:p>
            <a:r>
              <a:rPr lang="en-US" dirty="0"/>
              <a:t>The lessee also makes an adjustment to the right-of-use asset for the amount of the previously recognized accrued rent</a:t>
            </a:r>
          </a:p>
          <a:p>
            <a:endParaRPr lang="en-US" sz="500" dirty="0"/>
          </a:p>
          <a:p>
            <a:pPr marL="400050" lvl="1" indent="0">
              <a:buNone/>
            </a:pPr>
            <a:r>
              <a:rPr lang="en-US" dirty="0"/>
              <a:t>Accrued rent 		$1,200</a:t>
            </a:r>
            <a:br>
              <a:rPr lang="en-US" dirty="0"/>
            </a:br>
            <a:r>
              <a:rPr lang="en-US" dirty="0"/>
              <a:t>	Right-of-use asset 	                    $1,200</a:t>
            </a:r>
          </a:p>
        </p:txBody>
      </p:sp>
      <p:sp>
        <p:nvSpPr>
          <p:cNvPr id="2" name="Footer Placeholder 1">
            <a:extLst>
              <a:ext uri="{FF2B5EF4-FFF2-40B4-BE49-F238E27FC236}">
                <a16:creationId xmlns:a16="http://schemas.microsoft.com/office/drawing/2014/main" id="{4FB8FC0D-CDD6-3A0F-DA51-E74321EFB327}"/>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B0421F3C-95E7-7EA2-58AE-7F7D32F37AFA}"/>
              </a:ext>
            </a:extLst>
          </p:cNvPr>
          <p:cNvSpPr>
            <a:spLocks noGrp="1"/>
          </p:cNvSpPr>
          <p:nvPr>
            <p:ph type="sldNum" sz="quarter" idx="11"/>
          </p:nvPr>
        </p:nvSpPr>
        <p:spPr/>
        <p:txBody>
          <a:bodyPr/>
          <a:lstStyle/>
          <a:p>
            <a:fld id="{7AE61839-880C-8649-98DD-A1308C2AD748}" type="slidenum">
              <a:rPr lang="en-US" smtClean="0"/>
              <a:pPr/>
              <a:t>138</a:t>
            </a:fld>
            <a:endParaRPr lang="en-US" dirty="0"/>
          </a:p>
        </p:txBody>
      </p:sp>
    </p:spTree>
    <p:extLst>
      <p:ext uri="{BB962C8B-B14F-4D97-AF65-F5344CB8AC3E}">
        <p14:creationId xmlns:p14="http://schemas.microsoft.com/office/powerpoint/2010/main" val="30062410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17B6-3C69-4B22-9D08-AB6A86E6E1E8}"/>
              </a:ext>
            </a:extLst>
          </p:cNvPr>
          <p:cNvSpPr>
            <a:spLocks noGrp="1"/>
          </p:cNvSpPr>
          <p:nvPr>
            <p:ph type="title"/>
          </p:nvPr>
        </p:nvSpPr>
        <p:spPr/>
        <p:txBody>
          <a:bodyPr>
            <a:noAutofit/>
          </a:bodyPr>
          <a:lstStyle/>
          <a:p>
            <a:r>
              <a:rPr lang="en-US" dirty="0"/>
              <a:t>Lessee Transition Example: Operating Lease Under ASC 840 and 842</a:t>
            </a:r>
          </a:p>
        </p:txBody>
      </p:sp>
      <p:sp>
        <p:nvSpPr>
          <p:cNvPr id="3" name="Content Placeholder 2">
            <a:extLst>
              <a:ext uri="{FF2B5EF4-FFF2-40B4-BE49-F238E27FC236}">
                <a16:creationId xmlns:a16="http://schemas.microsoft.com/office/drawing/2014/main" id="{9BDA0357-B756-4702-853E-90497FBFF7B0}"/>
              </a:ext>
            </a:extLst>
          </p:cNvPr>
          <p:cNvSpPr>
            <a:spLocks noGrp="1"/>
          </p:cNvSpPr>
          <p:nvPr>
            <p:ph idx="1"/>
          </p:nvPr>
        </p:nvSpPr>
        <p:spPr/>
        <p:txBody>
          <a:bodyPr>
            <a:normAutofit/>
          </a:bodyPr>
          <a:lstStyle/>
          <a:p>
            <a:pPr marL="0" indent="0">
              <a:buNone/>
            </a:pPr>
            <a:r>
              <a:rPr lang="en-US" sz="2400" u="sng" dirty="0"/>
              <a:t>Election of the “Group of Three” practical expedients</a:t>
            </a:r>
          </a:p>
          <a:p>
            <a:pPr marL="0" indent="0">
              <a:buNone/>
            </a:pPr>
            <a:r>
              <a:rPr lang="en-US" sz="2400" dirty="0"/>
              <a:t>A lessee that is a calendar-year public business entity entered into a 10-year lease of equipment that commenced on 1 January 2017 and was classified as an operating lease under ASC 840. The lessee makes annual payments that it pays in arrears on 31 December each year. The initial payment was $10,000, and the terms call for a $1,000 increase each year</a:t>
            </a:r>
          </a:p>
          <a:p>
            <a:pPr marL="0" indent="0">
              <a:buNone/>
            </a:pPr>
            <a:r>
              <a:rPr lang="en-US" sz="2400" dirty="0"/>
              <a:t>The deferred rent liability on 31 December 2018 is $8,000. The lessee incurred $7,500 of initial direct costs (IDCs) and half of the remaining unamortized IDCs of $6,000 qualify for capitalization under ASC 842 at lease commencement (i.e., $3,000 of remaining unamortized IDCs qualify for capitalization under ASC 842 at lease commencement)</a:t>
            </a:r>
          </a:p>
        </p:txBody>
      </p:sp>
      <p:sp>
        <p:nvSpPr>
          <p:cNvPr id="4" name="Footer Placeholder 3">
            <a:extLst>
              <a:ext uri="{FF2B5EF4-FFF2-40B4-BE49-F238E27FC236}">
                <a16:creationId xmlns:a16="http://schemas.microsoft.com/office/drawing/2014/main" id="{8A1A4109-9DC5-48B2-49A0-81BEA0B241CE}"/>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D210B65-E395-39EA-FC86-0A71F5541850}"/>
              </a:ext>
            </a:extLst>
          </p:cNvPr>
          <p:cNvSpPr>
            <a:spLocks noGrp="1"/>
          </p:cNvSpPr>
          <p:nvPr>
            <p:ph type="sldNum" sz="quarter" idx="11"/>
          </p:nvPr>
        </p:nvSpPr>
        <p:spPr/>
        <p:txBody>
          <a:bodyPr/>
          <a:lstStyle/>
          <a:p>
            <a:fld id="{7AE61839-880C-8649-98DD-A1308C2AD748}" type="slidenum">
              <a:rPr lang="en-US" smtClean="0"/>
              <a:pPr/>
              <a:t>139</a:t>
            </a:fld>
            <a:endParaRPr lang="en-US" dirty="0"/>
          </a:p>
        </p:txBody>
      </p:sp>
    </p:spTree>
    <p:extLst>
      <p:ext uri="{BB962C8B-B14F-4D97-AF65-F5344CB8AC3E}">
        <p14:creationId xmlns:p14="http://schemas.microsoft.com/office/powerpoint/2010/main" val="2799984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CFAB-7C58-439A-A8FA-4C21906EBC8D}"/>
              </a:ext>
            </a:extLst>
          </p:cNvPr>
          <p:cNvSpPr>
            <a:spLocks noGrp="1"/>
          </p:cNvSpPr>
          <p:nvPr>
            <p:ph type="title"/>
          </p:nvPr>
        </p:nvSpPr>
        <p:spPr/>
        <p:txBody>
          <a:bodyPr>
            <a:noAutofit/>
          </a:bodyPr>
          <a:lstStyle/>
          <a:p>
            <a:r>
              <a:rPr lang="en-US" dirty="0"/>
              <a:t>Topics Covered by ASU No. 2018-10 </a:t>
            </a:r>
          </a:p>
        </p:txBody>
      </p:sp>
      <p:graphicFrame>
        <p:nvGraphicFramePr>
          <p:cNvPr id="6" name="Content Placeholder 5">
            <a:extLst>
              <a:ext uri="{FF2B5EF4-FFF2-40B4-BE49-F238E27FC236}">
                <a16:creationId xmlns:a16="http://schemas.microsoft.com/office/drawing/2014/main" id="{C5539122-73B4-4EE2-A766-34C1C5C39708}"/>
              </a:ext>
            </a:extLst>
          </p:cNvPr>
          <p:cNvGraphicFramePr>
            <a:graphicFrameLocks noGrp="1"/>
          </p:cNvGraphicFramePr>
          <p:nvPr>
            <p:ph idx="4294967295"/>
            <p:extLst>
              <p:ext uri="{D42A27DB-BD31-4B8C-83A1-F6EECF244321}">
                <p14:modId xmlns:p14="http://schemas.microsoft.com/office/powerpoint/2010/main" val="696378987"/>
              </p:ext>
            </p:extLst>
          </p:nvPr>
        </p:nvGraphicFramePr>
        <p:xfrm>
          <a:off x="1446843" y="1231643"/>
          <a:ext cx="9298313" cy="4577080"/>
        </p:xfrm>
        <a:graphic>
          <a:graphicData uri="http://schemas.openxmlformats.org/drawingml/2006/table">
            <a:tbl>
              <a:tblPr firstRow="1" bandRow="1">
                <a:tableStyleId>{5C22544A-7EE6-4342-B048-85BDC9FD1C3A}</a:tableStyleId>
              </a:tblPr>
              <a:tblGrid>
                <a:gridCol w="4443923">
                  <a:extLst>
                    <a:ext uri="{9D8B030D-6E8A-4147-A177-3AD203B41FA5}">
                      <a16:colId xmlns:a16="http://schemas.microsoft.com/office/drawing/2014/main" val="4005995477"/>
                    </a:ext>
                  </a:extLst>
                </a:gridCol>
                <a:gridCol w="4854390">
                  <a:extLst>
                    <a:ext uri="{9D8B030D-6E8A-4147-A177-3AD203B41FA5}">
                      <a16:colId xmlns:a16="http://schemas.microsoft.com/office/drawing/2014/main" val="3864644810"/>
                    </a:ext>
                  </a:extLst>
                </a:gridCol>
              </a:tblGrid>
              <a:tr h="370840">
                <a:tc>
                  <a:txBody>
                    <a:bodyPr/>
                    <a:lstStyle/>
                    <a:p>
                      <a:pPr algn="ctr"/>
                      <a:r>
                        <a:rPr lang="en-US" dirty="0"/>
                        <a:t>Area for Correction or Improvement</a:t>
                      </a:r>
                    </a:p>
                  </a:txBody>
                  <a:tcPr/>
                </a:tc>
                <a:tc>
                  <a:txBody>
                    <a:bodyPr/>
                    <a:lstStyle/>
                    <a:p>
                      <a:pPr algn="ctr"/>
                      <a:r>
                        <a:rPr lang="en-US" dirty="0"/>
                        <a:t>Summary of Change</a:t>
                      </a:r>
                    </a:p>
                  </a:txBody>
                  <a:tcPr/>
                </a:tc>
                <a:extLst>
                  <a:ext uri="{0D108BD9-81ED-4DB2-BD59-A6C34878D82A}">
                    <a16:rowId xmlns:a16="http://schemas.microsoft.com/office/drawing/2014/main" val="2286098260"/>
                  </a:ext>
                </a:extLst>
              </a:tr>
              <a:tr h="370840">
                <a:tc>
                  <a:txBody>
                    <a:bodyPr/>
                    <a:lstStyle/>
                    <a:p>
                      <a:r>
                        <a:rPr lang="en-US" sz="1800" dirty="0"/>
                        <a:t>Residual value guarantee by seller-lessee in a sale-leaseback transaction</a:t>
                      </a:r>
                    </a:p>
                  </a:txBody>
                  <a:tcPr/>
                </a:tc>
                <a:tc>
                  <a:txBody>
                    <a:bodyPr/>
                    <a:lstStyle/>
                    <a:p>
                      <a:r>
                        <a:rPr lang="en-US" sz="1800" dirty="0"/>
                        <a:t>Corrects cross-reference between guidance in Topic 460, </a:t>
                      </a:r>
                      <a:r>
                        <a:rPr lang="en-US" sz="1800" i="1" dirty="0"/>
                        <a:t>Guarantees</a:t>
                      </a:r>
                      <a:r>
                        <a:rPr lang="en-US" sz="1800" dirty="0"/>
                        <a:t> and Topic 842, regarding this issue</a:t>
                      </a:r>
                    </a:p>
                  </a:txBody>
                  <a:tcPr/>
                </a:tc>
                <a:extLst>
                  <a:ext uri="{0D108BD9-81ED-4DB2-BD59-A6C34878D82A}">
                    <a16:rowId xmlns:a16="http://schemas.microsoft.com/office/drawing/2014/main" val="723193256"/>
                  </a:ext>
                </a:extLst>
              </a:tr>
              <a:tr h="370840">
                <a:tc>
                  <a:txBody>
                    <a:bodyPr/>
                    <a:lstStyle/>
                    <a:p>
                      <a:r>
                        <a:rPr lang="en-US" sz="1800" dirty="0"/>
                        <a:t>Rate implicit in the lease</a:t>
                      </a:r>
                    </a:p>
                  </a:txBody>
                  <a:tcPr/>
                </a:tc>
                <a:tc>
                  <a:txBody>
                    <a:bodyPr/>
                    <a:lstStyle/>
                    <a:p>
                      <a:r>
                        <a:rPr lang="en-US" sz="1800" dirty="0"/>
                        <a:t>Clarifies that a negative rate implicit in the lease is not appropriate and that a Day 1 loss for a sales-type lease with significant variable payments is intended. ASU No. 2021-05 addresses this concern.</a:t>
                      </a:r>
                    </a:p>
                  </a:txBody>
                  <a:tcPr/>
                </a:tc>
                <a:extLst>
                  <a:ext uri="{0D108BD9-81ED-4DB2-BD59-A6C34878D82A}">
                    <a16:rowId xmlns:a16="http://schemas.microsoft.com/office/drawing/2014/main" val="2663191494"/>
                  </a:ext>
                </a:extLst>
              </a:tr>
              <a:tr h="370840">
                <a:tc>
                  <a:txBody>
                    <a:bodyPr/>
                    <a:lstStyle/>
                    <a:p>
                      <a:r>
                        <a:rPr lang="en-US" sz="1800" dirty="0"/>
                        <a:t>Lessee reassessment of lease classification</a:t>
                      </a:r>
                    </a:p>
                  </a:txBody>
                  <a:tcPr/>
                </a:tc>
                <a:tc>
                  <a:txBody>
                    <a:bodyPr/>
                    <a:lstStyle/>
                    <a:p>
                      <a:r>
                        <a:rPr lang="en-US" sz="1800" dirty="0"/>
                        <a:t>Clarifies that an entity should reassess classification on the basis of facts which exist as of the date of the reassessment or the modification effective date</a:t>
                      </a:r>
                    </a:p>
                  </a:txBody>
                  <a:tcPr/>
                </a:tc>
                <a:extLst>
                  <a:ext uri="{0D108BD9-81ED-4DB2-BD59-A6C34878D82A}">
                    <a16:rowId xmlns:a16="http://schemas.microsoft.com/office/drawing/2014/main" val="1973237951"/>
                  </a:ext>
                </a:extLst>
              </a:tr>
              <a:tr h="370840">
                <a:tc>
                  <a:txBody>
                    <a:bodyPr/>
                    <a:lstStyle/>
                    <a:p>
                      <a:r>
                        <a:rPr lang="en-US" sz="1800" dirty="0"/>
                        <a:t>Lessor reassessment of lease term and purchase option</a:t>
                      </a:r>
                    </a:p>
                  </a:txBody>
                  <a:tcPr/>
                </a:tc>
                <a:tc>
                  <a:txBody>
                    <a:bodyPr/>
                    <a:lstStyle/>
                    <a:p>
                      <a:r>
                        <a:rPr lang="en-US" sz="1800" dirty="0"/>
                        <a:t>Clarifies when a lessor would account for the exercise of a lessee option as a lease modification</a:t>
                      </a:r>
                    </a:p>
                  </a:txBody>
                  <a:tcPr/>
                </a:tc>
                <a:extLst>
                  <a:ext uri="{0D108BD9-81ED-4DB2-BD59-A6C34878D82A}">
                    <a16:rowId xmlns:a16="http://schemas.microsoft.com/office/drawing/2014/main" val="516463215"/>
                  </a:ext>
                </a:extLst>
              </a:tr>
            </a:tbl>
          </a:graphicData>
        </a:graphic>
      </p:graphicFrame>
      <p:sp>
        <p:nvSpPr>
          <p:cNvPr id="5" name="Footer Placeholder 4">
            <a:extLst>
              <a:ext uri="{FF2B5EF4-FFF2-40B4-BE49-F238E27FC236}">
                <a16:creationId xmlns:a16="http://schemas.microsoft.com/office/drawing/2014/main" id="{FF92315B-A853-4FF8-9CA6-47AA7F14B25A}"/>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62040221-CAB2-DCB4-6E0F-A5E474BFE2AF}"/>
              </a:ext>
            </a:extLst>
          </p:cNvPr>
          <p:cNvSpPr>
            <a:spLocks noGrp="1"/>
          </p:cNvSpPr>
          <p:nvPr>
            <p:ph type="sldNum" sz="quarter" idx="11"/>
          </p:nvPr>
        </p:nvSpPr>
        <p:spPr/>
        <p:txBody>
          <a:bodyPr/>
          <a:lstStyle/>
          <a:p>
            <a:fld id="{7AE61839-880C-8649-98DD-A1308C2AD748}" type="slidenum">
              <a:rPr lang="en-US" smtClean="0"/>
              <a:pPr/>
              <a:t>14</a:t>
            </a:fld>
            <a:endParaRPr lang="en-US" dirty="0"/>
          </a:p>
        </p:txBody>
      </p:sp>
    </p:spTree>
    <p:extLst>
      <p:ext uri="{BB962C8B-B14F-4D97-AF65-F5344CB8AC3E}">
        <p14:creationId xmlns:p14="http://schemas.microsoft.com/office/powerpoint/2010/main" val="28804399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17B6-3C69-4B22-9D08-AB6A86E6E1E8}"/>
              </a:ext>
            </a:extLst>
          </p:cNvPr>
          <p:cNvSpPr>
            <a:spLocks noGrp="1"/>
          </p:cNvSpPr>
          <p:nvPr>
            <p:ph type="title"/>
          </p:nvPr>
        </p:nvSpPr>
        <p:spPr/>
        <p:txBody>
          <a:bodyPr>
            <a:noAutofit/>
          </a:bodyPr>
          <a:lstStyle/>
          <a:p>
            <a:r>
              <a:rPr lang="en-US" dirty="0"/>
              <a:t>Lessee Transition Example: Operating Lease Under ASC 840 and 842</a:t>
            </a:r>
          </a:p>
        </p:txBody>
      </p:sp>
      <p:sp>
        <p:nvSpPr>
          <p:cNvPr id="3" name="Content Placeholder 2">
            <a:extLst>
              <a:ext uri="{FF2B5EF4-FFF2-40B4-BE49-F238E27FC236}">
                <a16:creationId xmlns:a16="http://schemas.microsoft.com/office/drawing/2014/main" id="{9BDA0357-B756-4702-853E-90497FBFF7B0}"/>
              </a:ext>
            </a:extLst>
          </p:cNvPr>
          <p:cNvSpPr>
            <a:spLocks noGrp="1"/>
          </p:cNvSpPr>
          <p:nvPr>
            <p:ph idx="1"/>
          </p:nvPr>
        </p:nvSpPr>
        <p:spPr/>
        <p:txBody>
          <a:bodyPr>
            <a:normAutofit/>
          </a:bodyPr>
          <a:lstStyle/>
          <a:p>
            <a:pPr marL="0" indent="0">
              <a:buNone/>
            </a:pPr>
            <a:r>
              <a:rPr lang="en-US" sz="2400" dirty="0"/>
              <a:t>The lessee elects to apply the package of practical expedients at transition and does not elect to apply the hindsight practical expedient. Therefore, lease classification and the remaining unamortized IDCs of $6,000 are not reassessed</a:t>
            </a:r>
          </a:p>
          <a:p>
            <a:pPr marL="0" indent="0">
              <a:buNone/>
            </a:pPr>
            <a:r>
              <a:rPr lang="en-US" sz="2400" dirty="0"/>
              <a:t>The lessee cannot determine the rate implicit in the lease, and its incremental borrowing rate (IBR) as of 1 January 2019 is 5 percent</a:t>
            </a:r>
          </a:p>
          <a:p>
            <a:pPr marL="0" indent="0">
              <a:buNone/>
            </a:pPr>
            <a:r>
              <a:rPr lang="en-US" sz="2400" dirty="0"/>
              <a:t>Finally, the lessee elects to apply the transition provisions at the beginning of the period of adoption (i.e., 1 January 2019)</a:t>
            </a:r>
          </a:p>
        </p:txBody>
      </p:sp>
      <p:sp>
        <p:nvSpPr>
          <p:cNvPr id="4" name="Footer Placeholder 3">
            <a:extLst>
              <a:ext uri="{FF2B5EF4-FFF2-40B4-BE49-F238E27FC236}">
                <a16:creationId xmlns:a16="http://schemas.microsoft.com/office/drawing/2014/main" id="{0A3483DE-82B1-DEC8-2BAC-657B0028BA02}"/>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8CE8CE05-5F83-187F-BF43-E0212A60EC1E}"/>
              </a:ext>
            </a:extLst>
          </p:cNvPr>
          <p:cNvSpPr>
            <a:spLocks noGrp="1"/>
          </p:cNvSpPr>
          <p:nvPr>
            <p:ph type="sldNum" sz="quarter" idx="11"/>
          </p:nvPr>
        </p:nvSpPr>
        <p:spPr/>
        <p:txBody>
          <a:bodyPr/>
          <a:lstStyle/>
          <a:p>
            <a:fld id="{7AE61839-880C-8649-98DD-A1308C2AD748}" type="slidenum">
              <a:rPr lang="en-US" smtClean="0"/>
              <a:pPr/>
              <a:t>140</a:t>
            </a:fld>
            <a:endParaRPr lang="en-US" dirty="0"/>
          </a:p>
        </p:txBody>
      </p:sp>
    </p:spTree>
    <p:extLst>
      <p:ext uri="{BB962C8B-B14F-4D97-AF65-F5344CB8AC3E}">
        <p14:creationId xmlns:p14="http://schemas.microsoft.com/office/powerpoint/2010/main" val="659691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1F08F-A030-40C8-A357-A0DAEC0BA863}"/>
              </a:ext>
            </a:extLst>
          </p:cNvPr>
          <p:cNvSpPr>
            <a:spLocks noGrp="1"/>
          </p:cNvSpPr>
          <p:nvPr>
            <p:ph type="title"/>
          </p:nvPr>
        </p:nvSpPr>
        <p:spPr/>
        <p:txBody>
          <a:bodyPr>
            <a:noAutofit/>
          </a:bodyPr>
          <a:lstStyle/>
          <a:p>
            <a:r>
              <a:rPr lang="en-US" dirty="0"/>
              <a:t>Lessee Transition Example: Operating Lease Under ASC 840 and 842</a:t>
            </a:r>
          </a:p>
        </p:txBody>
      </p:sp>
      <p:sp>
        <p:nvSpPr>
          <p:cNvPr id="3" name="Content Placeholder 2">
            <a:extLst>
              <a:ext uri="{FF2B5EF4-FFF2-40B4-BE49-F238E27FC236}">
                <a16:creationId xmlns:a16="http://schemas.microsoft.com/office/drawing/2014/main" id="{7B2EF85F-2C75-42DB-B404-80A763E6BB94}"/>
              </a:ext>
            </a:extLst>
          </p:cNvPr>
          <p:cNvSpPr>
            <a:spLocks noGrp="1"/>
          </p:cNvSpPr>
          <p:nvPr>
            <p:ph idx="1"/>
          </p:nvPr>
        </p:nvSpPr>
        <p:spPr/>
        <p:txBody>
          <a:bodyPr>
            <a:normAutofit lnSpcReduction="10000"/>
          </a:bodyPr>
          <a:lstStyle/>
          <a:p>
            <a:pPr marL="0" indent="0">
              <a:buNone/>
            </a:pPr>
            <a:r>
              <a:rPr lang="en-US" sz="2400" dirty="0"/>
              <a:t>Analysis: in this example, the lessee records the following journal entry as of 1 January 2019:</a:t>
            </a:r>
          </a:p>
          <a:p>
            <a:pPr marL="400050" lvl="1" indent="0">
              <a:buNone/>
            </a:pPr>
            <a:endParaRPr lang="en-US" sz="500" dirty="0"/>
          </a:p>
          <a:p>
            <a:pPr marL="400050" lvl="1" indent="0">
              <a:buNone/>
            </a:pPr>
            <a:r>
              <a:rPr lang="en-US" sz="2000" dirty="0"/>
              <a:t>Right-of-use asset	 	$96,529 (1)</a:t>
            </a:r>
            <a:br>
              <a:rPr lang="en-US" sz="2000" dirty="0"/>
            </a:br>
            <a:r>
              <a:rPr lang="en-US" sz="2000" dirty="0"/>
              <a:t>Deferred rent liability	 	    8,000 (2)</a:t>
            </a:r>
          </a:p>
          <a:p>
            <a:pPr marL="1828800" lvl="1" indent="0">
              <a:buNone/>
            </a:pPr>
            <a:r>
              <a:rPr lang="en-US" sz="2000" dirty="0"/>
              <a:t>Lease liability 	                        $ 98,529 (3)</a:t>
            </a:r>
            <a:br>
              <a:rPr lang="en-US" sz="2000" dirty="0"/>
            </a:br>
            <a:r>
              <a:rPr lang="en-US" sz="2000" dirty="0"/>
              <a:t>Capitalized IDCs 	                             6,000 (4)</a:t>
            </a:r>
          </a:p>
          <a:p>
            <a:pPr marL="0" indent="0">
              <a:buNone/>
            </a:pPr>
            <a:endParaRPr lang="en-US" sz="500" dirty="0"/>
          </a:p>
          <a:p>
            <a:pPr marL="342900" indent="-342900">
              <a:buFont typeface="+mj-lt"/>
              <a:buAutoNum type="arabicPeriod"/>
            </a:pPr>
            <a:r>
              <a:rPr lang="en-US" sz="2000" dirty="0"/>
              <a:t>The ROU asset equals the lease liability determined in (3) less the deferred rent liability determined in (2) plus remaining unamortized IDCs ($98,529 – 8,000 + 6,000)</a:t>
            </a:r>
          </a:p>
          <a:p>
            <a:pPr marL="342900" indent="-342900">
              <a:buFont typeface="+mj-lt"/>
              <a:buAutoNum type="arabicPeriod"/>
            </a:pPr>
            <a:r>
              <a:rPr lang="en-US" sz="2000" dirty="0"/>
              <a:t>The deferred rent liability is the difference between the cash payments of $21,000 for 2017 and 2018 and cumulative straight-line expense of $29,000 ($14,500 per year for 2017 and 2018)</a:t>
            </a:r>
          </a:p>
          <a:p>
            <a:pPr marL="342900" indent="-342900">
              <a:buFont typeface="+mj-lt"/>
              <a:buAutoNum type="arabicPeriod"/>
            </a:pPr>
            <a:r>
              <a:rPr lang="en-US" sz="2000" dirty="0"/>
              <a:t>The lease liability is the present value of the eight remaining rental payments discounted at the incremental borrowing rate of 5 percent ($98,529)</a:t>
            </a:r>
          </a:p>
          <a:p>
            <a:pPr marL="342900" indent="-342900">
              <a:buFont typeface="+mj-lt"/>
              <a:buAutoNum type="arabicPeriod"/>
            </a:pPr>
            <a:r>
              <a:rPr lang="en-US" sz="2000" dirty="0"/>
              <a:t>The unamortized portion of IDCs capitalized under ASC 840 ($7,500 – 1,500 for two years of amortization)</a:t>
            </a:r>
          </a:p>
        </p:txBody>
      </p:sp>
      <p:sp>
        <p:nvSpPr>
          <p:cNvPr id="4" name="Footer Placeholder 3">
            <a:extLst>
              <a:ext uri="{FF2B5EF4-FFF2-40B4-BE49-F238E27FC236}">
                <a16:creationId xmlns:a16="http://schemas.microsoft.com/office/drawing/2014/main" id="{057A155A-B261-89DC-DD8E-EF6EA82603CE}"/>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B43FDEE5-C64B-3246-067C-735E3AD77B2C}"/>
              </a:ext>
            </a:extLst>
          </p:cNvPr>
          <p:cNvSpPr>
            <a:spLocks noGrp="1"/>
          </p:cNvSpPr>
          <p:nvPr>
            <p:ph type="sldNum" sz="quarter" idx="11"/>
          </p:nvPr>
        </p:nvSpPr>
        <p:spPr/>
        <p:txBody>
          <a:bodyPr/>
          <a:lstStyle/>
          <a:p>
            <a:fld id="{7AE61839-880C-8649-98DD-A1308C2AD748}" type="slidenum">
              <a:rPr lang="en-US" smtClean="0"/>
              <a:pPr/>
              <a:t>141</a:t>
            </a:fld>
            <a:endParaRPr lang="en-US" dirty="0"/>
          </a:p>
        </p:txBody>
      </p:sp>
    </p:spTree>
    <p:extLst>
      <p:ext uri="{BB962C8B-B14F-4D97-AF65-F5344CB8AC3E}">
        <p14:creationId xmlns:p14="http://schemas.microsoft.com/office/powerpoint/2010/main" val="14287490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434B-AFE0-42C7-B263-CDC9B714831B}"/>
              </a:ext>
            </a:extLst>
          </p:cNvPr>
          <p:cNvSpPr>
            <a:spLocks noGrp="1"/>
          </p:cNvSpPr>
          <p:nvPr>
            <p:ph type="title"/>
          </p:nvPr>
        </p:nvSpPr>
        <p:spPr/>
        <p:txBody>
          <a:bodyPr>
            <a:noAutofit/>
          </a:bodyPr>
          <a:lstStyle/>
          <a:p>
            <a:r>
              <a:rPr lang="en-US" dirty="0"/>
              <a:t>Lessee Transition Example: Operating Lease Under ASC 840 and 842</a:t>
            </a:r>
          </a:p>
        </p:txBody>
      </p:sp>
      <p:sp>
        <p:nvSpPr>
          <p:cNvPr id="3" name="Content Placeholder 2">
            <a:extLst>
              <a:ext uri="{FF2B5EF4-FFF2-40B4-BE49-F238E27FC236}">
                <a16:creationId xmlns:a16="http://schemas.microsoft.com/office/drawing/2014/main" id="{EEF1DB79-EB0F-431A-9C8D-7EBA415DDA74}"/>
              </a:ext>
            </a:extLst>
          </p:cNvPr>
          <p:cNvSpPr>
            <a:spLocks noGrp="1"/>
          </p:cNvSpPr>
          <p:nvPr>
            <p:ph idx="1"/>
          </p:nvPr>
        </p:nvSpPr>
        <p:spPr/>
        <p:txBody>
          <a:bodyPr/>
          <a:lstStyle/>
          <a:p>
            <a:r>
              <a:rPr lang="en-US" sz="2400" dirty="0"/>
              <a:t>Assume the same facts as in Scenario A except the lessee does not elect to apply the package of practical expedients at transition</a:t>
            </a:r>
          </a:p>
          <a:p>
            <a:r>
              <a:rPr lang="en-US" sz="2400" dirty="0"/>
              <a:t>Analysis: in this example, the lessee records the following journal entry as of 1 January 2019:</a:t>
            </a:r>
          </a:p>
          <a:p>
            <a:pPr marL="914400" indent="0">
              <a:buNone/>
            </a:pPr>
            <a:r>
              <a:rPr lang="en-US" sz="2000" dirty="0"/>
              <a:t>Right-of-use asset 		 $93,529 (1)</a:t>
            </a:r>
            <a:br>
              <a:rPr lang="en-US" sz="2000" dirty="0"/>
            </a:br>
            <a:r>
              <a:rPr lang="en-US" sz="2000" dirty="0"/>
              <a:t>Deferred rent liability 		 8,000 (2)</a:t>
            </a:r>
            <a:br>
              <a:rPr lang="en-US" sz="2000" dirty="0"/>
            </a:br>
            <a:r>
              <a:rPr lang="en-US" sz="2000" dirty="0"/>
              <a:t>Cumulative-effect adjustment	 3,000 (3)</a:t>
            </a:r>
          </a:p>
          <a:p>
            <a:pPr marL="1376363" indent="0">
              <a:buNone/>
            </a:pPr>
            <a:r>
              <a:rPr lang="en-US" sz="2000" dirty="0"/>
              <a:t>Lease liability 		                          $98,529 (4)</a:t>
            </a:r>
            <a:br>
              <a:rPr lang="en-US" sz="2000" dirty="0"/>
            </a:br>
            <a:r>
              <a:rPr lang="en-US" sz="2000" dirty="0"/>
              <a:t>Capitalized IDCs 		                              6,000 (5)</a:t>
            </a:r>
          </a:p>
        </p:txBody>
      </p:sp>
      <p:sp>
        <p:nvSpPr>
          <p:cNvPr id="4" name="Footer Placeholder 3">
            <a:extLst>
              <a:ext uri="{FF2B5EF4-FFF2-40B4-BE49-F238E27FC236}">
                <a16:creationId xmlns:a16="http://schemas.microsoft.com/office/drawing/2014/main" id="{2713D846-4D3B-0A35-D709-6E726E86107E}"/>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1C75BBCB-6229-CEE0-8F63-7BDFD3589710}"/>
              </a:ext>
            </a:extLst>
          </p:cNvPr>
          <p:cNvSpPr>
            <a:spLocks noGrp="1"/>
          </p:cNvSpPr>
          <p:nvPr>
            <p:ph type="sldNum" sz="quarter" idx="11"/>
          </p:nvPr>
        </p:nvSpPr>
        <p:spPr/>
        <p:txBody>
          <a:bodyPr/>
          <a:lstStyle/>
          <a:p>
            <a:fld id="{7AE61839-880C-8649-98DD-A1308C2AD748}" type="slidenum">
              <a:rPr lang="en-US" smtClean="0"/>
              <a:pPr/>
              <a:t>142</a:t>
            </a:fld>
            <a:endParaRPr lang="en-US" dirty="0"/>
          </a:p>
        </p:txBody>
      </p:sp>
    </p:spTree>
    <p:extLst>
      <p:ext uri="{BB962C8B-B14F-4D97-AF65-F5344CB8AC3E}">
        <p14:creationId xmlns:p14="http://schemas.microsoft.com/office/powerpoint/2010/main" val="30231409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F002-0CBA-4360-B8E9-CCB534C91747}"/>
              </a:ext>
            </a:extLst>
          </p:cNvPr>
          <p:cNvSpPr>
            <a:spLocks noGrp="1"/>
          </p:cNvSpPr>
          <p:nvPr>
            <p:ph type="title"/>
          </p:nvPr>
        </p:nvSpPr>
        <p:spPr/>
        <p:txBody>
          <a:bodyPr>
            <a:noAutofit/>
          </a:bodyPr>
          <a:lstStyle/>
          <a:p>
            <a:r>
              <a:rPr lang="en-US" dirty="0"/>
              <a:t>Lessee Transition Example: Operating Lease Under ASC 840 and 842</a:t>
            </a:r>
          </a:p>
        </p:txBody>
      </p:sp>
      <p:sp>
        <p:nvSpPr>
          <p:cNvPr id="3" name="Content Placeholder 2">
            <a:extLst>
              <a:ext uri="{FF2B5EF4-FFF2-40B4-BE49-F238E27FC236}">
                <a16:creationId xmlns:a16="http://schemas.microsoft.com/office/drawing/2014/main" id="{44EB4D39-B9C1-453E-814F-F96D26D5D166}"/>
              </a:ext>
            </a:extLst>
          </p:cNvPr>
          <p:cNvSpPr>
            <a:spLocks noGrp="1"/>
          </p:cNvSpPr>
          <p:nvPr>
            <p:ph idx="1"/>
          </p:nvPr>
        </p:nvSpPr>
        <p:spPr/>
        <p:txBody>
          <a:bodyPr>
            <a:normAutofit lnSpcReduction="10000"/>
          </a:bodyPr>
          <a:lstStyle/>
          <a:p>
            <a:pPr marL="457200" indent="-457200">
              <a:buFont typeface="+mj-lt"/>
              <a:buAutoNum type="arabicPeriod"/>
            </a:pPr>
            <a:r>
              <a:rPr lang="en-US" sz="2200" dirty="0"/>
              <a:t>The ROU asset equals the lease liability determined in (4) less the deferred rent liability determined in (2) plus remaining unamortized IDCs that qualify for capitalization under ASC 842 ($98,529 – $8,000 + $3,000)</a:t>
            </a:r>
          </a:p>
          <a:p>
            <a:pPr marL="457200" indent="-457200">
              <a:buFont typeface="+mj-lt"/>
              <a:buAutoNum type="arabicPeriod"/>
            </a:pPr>
            <a:r>
              <a:rPr lang="en-US" sz="2200" dirty="0"/>
              <a:t>The deferred rent liability is the difference between the cash payments of $21,000 for 2017 and 2018 and cumulative straight-line expense of $29,000 ($14,500 per year for 2017 and 2018)</a:t>
            </a:r>
          </a:p>
          <a:p>
            <a:pPr marL="457200" indent="-457200">
              <a:buFont typeface="+mj-lt"/>
              <a:buAutoNum type="arabicPeriod"/>
            </a:pPr>
            <a:r>
              <a:rPr lang="en-US" sz="2200" dirty="0"/>
              <a:t>The cumulative-effect adjustment is the portion of remaining unamortized IDCs that do not qualify for capitalization under ASC 842 ($6,000 remaining unamortized IDCs [$7,500 – $1,500 for two years of amortization] x 50 percent)</a:t>
            </a:r>
          </a:p>
          <a:p>
            <a:pPr marL="457200" indent="-457200">
              <a:buFont typeface="+mj-lt"/>
              <a:buAutoNum type="arabicPeriod"/>
            </a:pPr>
            <a:r>
              <a:rPr lang="en-US" sz="2200" dirty="0"/>
              <a:t>The lease liability is the present value of the eight remaining rental payments discounted at the incremental borrowing rate of 5 percent ($98,529)</a:t>
            </a:r>
          </a:p>
          <a:p>
            <a:pPr marL="457200" indent="-457200">
              <a:buFont typeface="+mj-lt"/>
              <a:buAutoNum type="arabicPeriod"/>
            </a:pPr>
            <a:r>
              <a:rPr lang="en-US" sz="2200" dirty="0"/>
              <a:t>The unamortized portion of IDCs capitalized under ASC 840 ($7,500 – $1,500 for two years of amortization) (half was included in the measurement of the ROU asset, and the portion that does not qualify for capitalization under ASC 842 was adjusted in (3))</a:t>
            </a:r>
          </a:p>
          <a:p>
            <a:endParaRPr lang="en-US" dirty="0"/>
          </a:p>
        </p:txBody>
      </p:sp>
      <p:sp>
        <p:nvSpPr>
          <p:cNvPr id="4" name="Footer Placeholder 3">
            <a:extLst>
              <a:ext uri="{FF2B5EF4-FFF2-40B4-BE49-F238E27FC236}">
                <a16:creationId xmlns:a16="http://schemas.microsoft.com/office/drawing/2014/main" id="{9944D5B6-E196-6B65-4B31-AC4005CC1C45}"/>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DC36E888-45CD-BC1D-F828-106AE510737E}"/>
              </a:ext>
            </a:extLst>
          </p:cNvPr>
          <p:cNvSpPr>
            <a:spLocks noGrp="1"/>
          </p:cNvSpPr>
          <p:nvPr>
            <p:ph type="sldNum" sz="quarter" idx="11"/>
          </p:nvPr>
        </p:nvSpPr>
        <p:spPr/>
        <p:txBody>
          <a:bodyPr/>
          <a:lstStyle/>
          <a:p>
            <a:fld id="{7AE61839-880C-8649-98DD-A1308C2AD748}" type="slidenum">
              <a:rPr lang="en-US" smtClean="0"/>
              <a:pPr/>
              <a:t>143</a:t>
            </a:fld>
            <a:endParaRPr lang="en-US" dirty="0"/>
          </a:p>
        </p:txBody>
      </p:sp>
    </p:spTree>
    <p:extLst>
      <p:ext uri="{BB962C8B-B14F-4D97-AF65-F5344CB8AC3E}">
        <p14:creationId xmlns:p14="http://schemas.microsoft.com/office/powerpoint/2010/main" val="19906393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2C75-894F-4273-A4C7-E53218E3A571}"/>
              </a:ext>
            </a:extLst>
          </p:cNvPr>
          <p:cNvSpPr>
            <a:spLocks noGrp="1"/>
          </p:cNvSpPr>
          <p:nvPr>
            <p:ph type="title"/>
          </p:nvPr>
        </p:nvSpPr>
        <p:spPr/>
        <p:txBody>
          <a:bodyPr/>
          <a:lstStyle/>
          <a:p>
            <a:r>
              <a:rPr lang="en-US" dirty="0"/>
              <a:t>Lessee Transition Disclosures</a:t>
            </a:r>
          </a:p>
        </p:txBody>
      </p:sp>
      <p:sp>
        <p:nvSpPr>
          <p:cNvPr id="3" name="Content Placeholder 2">
            <a:extLst>
              <a:ext uri="{FF2B5EF4-FFF2-40B4-BE49-F238E27FC236}">
                <a16:creationId xmlns:a16="http://schemas.microsoft.com/office/drawing/2014/main" id="{67FC946F-A9D0-4A23-8CF8-88C6A2650DDF}"/>
              </a:ext>
            </a:extLst>
          </p:cNvPr>
          <p:cNvSpPr>
            <a:spLocks noGrp="1"/>
          </p:cNvSpPr>
          <p:nvPr>
            <p:ph idx="1"/>
          </p:nvPr>
        </p:nvSpPr>
        <p:spPr/>
        <p:txBody>
          <a:bodyPr/>
          <a:lstStyle/>
          <a:p>
            <a:r>
              <a:rPr lang="en-US" dirty="0"/>
              <a:t>Lessees and lessors should provide transition disclosures consistent with ASC 250, Accounting Changes and Error Corrections</a:t>
            </a:r>
          </a:p>
          <a:p>
            <a:r>
              <a:rPr lang="en-US" dirty="0"/>
              <a:t>Entities can omit the disclosure of the effect of the change on income from continuing operations, net income, any other affected financial statement line item, and any affected per-share amounts for the current period and any prior periods retrospectively adjusted.</a:t>
            </a:r>
          </a:p>
          <a:p>
            <a:endParaRPr lang="en-US" dirty="0"/>
          </a:p>
        </p:txBody>
      </p:sp>
      <p:sp>
        <p:nvSpPr>
          <p:cNvPr id="6" name="Footer Placeholder 5">
            <a:extLst>
              <a:ext uri="{FF2B5EF4-FFF2-40B4-BE49-F238E27FC236}">
                <a16:creationId xmlns:a16="http://schemas.microsoft.com/office/drawing/2014/main" id="{810F07BA-43FC-3D88-E274-F7D68E441CC2}"/>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FE5337F-4F68-43CF-417D-528ED8CEA5DF}"/>
              </a:ext>
            </a:extLst>
          </p:cNvPr>
          <p:cNvSpPr>
            <a:spLocks noGrp="1"/>
          </p:cNvSpPr>
          <p:nvPr>
            <p:ph type="sldNum" sz="quarter" idx="11"/>
          </p:nvPr>
        </p:nvSpPr>
        <p:spPr/>
        <p:txBody>
          <a:bodyPr/>
          <a:lstStyle/>
          <a:p>
            <a:fld id="{7AE61839-880C-8649-98DD-A1308C2AD748}" type="slidenum">
              <a:rPr lang="en-US" smtClean="0"/>
              <a:pPr/>
              <a:t>144</a:t>
            </a:fld>
            <a:endParaRPr lang="en-US" dirty="0"/>
          </a:p>
        </p:txBody>
      </p:sp>
    </p:spTree>
    <p:extLst>
      <p:ext uri="{BB962C8B-B14F-4D97-AF65-F5344CB8AC3E}">
        <p14:creationId xmlns:p14="http://schemas.microsoft.com/office/powerpoint/2010/main" val="14772589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919F3-D079-43AA-9FB5-3B0BEA79BC31}"/>
              </a:ext>
            </a:extLst>
          </p:cNvPr>
          <p:cNvSpPr>
            <a:spLocks noGrp="1"/>
          </p:cNvSpPr>
          <p:nvPr>
            <p:ph idx="1"/>
          </p:nvPr>
        </p:nvSpPr>
        <p:spPr>
          <a:xfrm>
            <a:off x="5200650" y="2869475"/>
            <a:ext cx="6172200" cy="914400"/>
          </a:xfrm>
        </p:spPr>
        <p:txBody>
          <a:bodyPr/>
          <a:lstStyle/>
          <a:p>
            <a:r>
              <a:rPr lang="en-US" dirty="0"/>
              <a:t>Lessor Accounting</a:t>
            </a:r>
          </a:p>
        </p:txBody>
      </p:sp>
    </p:spTree>
    <p:extLst>
      <p:ext uri="{BB962C8B-B14F-4D97-AF65-F5344CB8AC3E}">
        <p14:creationId xmlns:p14="http://schemas.microsoft.com/office/powerpoint/2010/main" val="101975737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Lessor Accounting Under ASC Topic 842</a:t>
            </a:r>
          </a:p>
        </p:txBody>
      </p:sp>
      <p:sp>
        <p:nvSpPr>
          <p:cNvPr id="3" name="Content Placeholder 2"/>
          <p:cNvSpPr>
            <a:spLocks noGrp="1"/>
          </p:cNvSpPr>
          <p:nvPr>
            <p:ph idx="1"/>
          </p:nvPr>
        </p:nvSpPr>
        <p:spPr/>
        <p:txBody>
          <a:bodyPr/>
          <a:lstStyle/>
          <a:p>
            <a:r>
              <a:rPr lang="en-US" dirty="0"/>
              <a:t>Approach similar to current guidance in ASC Topic 840</a:t>
            </a:r>
          </a:p>
          <a:p>
            <a:r>
              <a:rPr lang="en-US" dirty="0"/>
              <a:t>Classification based on passage of risks and rewards</a:t>
            </a:r>
          </a:p>
          <a:p>
            <a:r>
              <a:rPr lang="en-US" dirty="0"/>
              <a:t>Sales-type/direct financing:</a:t>
            </a:r>
          </a:p>
          <a:p>
            <a:pPr lvl="1"/>
            <a:r>
              <a:rPr lang="en-US" dirty="0"/>
              <a:t>Derecognize underlying asset</a:t>
            </a:r>
          </a:p>
          <a:p>
            <a:pPr lvl="1"/>
            <a:r>
              <a:rPr lang="en-US" dirty="0"/>
              <a:t>Receivable for amounts due from lessee</a:t>
            </a:r>
          </a:p>
          <a:p>
            <a:pPr lvl="1"/>
            <a:r>
              <a:rPr lang="en-US" dirty="0"/>
              <a:t>No profit recognized if control does not pass</a:t>
            </a:r>
          </a:p>
          <a:p>
            <a:r>
              <a:rPr lang="en-US" dirty="0"/>
              <a:t>Operating lease:</a:t>
            </a:r>
          </a:p>
          <a:p>
            <a:pPr lvl="1"/>
            <a:r>
              <a:rPr lang="en-US" dirty="0"/>
              <a:t>Continue to recognize underlying asset and depreciation</a:t>
            </a:r>
          </a:p>
          <a:p>
            <a:pPr lvl="1"/>
            <a:r>
              <a:rPr lang="en-US" dirty="0"/>
              <a:t>Recognize lease income over life of the lease</a:t>
            </a:r>
          </a:p>
          <a:p>
            <a:r>
              <a:rPr lang="en-US" dirty="0"/>
              <a:t>Must consider collectability, as per ASC Topic 606</a:t>
            </a:r>
          </a:p>
          <a:p>
            <a:endParaRPr lang="en-US" dirty="0"/>
          </a:p>
        </p:txBody>
      </p:sp>
      <p:sp>
        <p:nvSpPr>
          <p:cNvPr id="5" name="Footer Placeholder 4">
            <a:extLst>
              <a:ext uri="{FF2B5EF4-FFF2-40B4-BE49-F238E27FC236}">
                <a16:creationId xmlns:a16="http://schemas.microsoft.com/office/drawing/2014/main" id="{959BED7B-1429-11E0-EC20-AAD1B53DC4E0}"/>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8D00899-B7F8-5615-A0B7-FF2D7B9E3EBE}"/>
              </a:ext>
            </a:extLst>
          </p:cNvPr>
          <p:cNvSpPr>
            <a:spLocks noGrp="1"/>
          </p:cNvSpPr>
          <p:nvPr>
            <p:ph type="sldNum" sz="quarter" idx="11"/>
          </p:nvPr>
        </p:nvSpPr>
        <p:spPr/>
        <p:txBody>
          <a:bodyPr/>
          <a:lstStyle/>
          <a:p>
            <a:fld id="{7AE61839-880C-8649-98DD-A1308C2AD748}" type="slidenum">
              <a:rPr lang="en-US" smtClean="0"/>
              <a:pPr/>
              <a:t>146</a:t>
            </a:fld>
            <a:endParaRPr lang="en-US" dirty="0"/>
          </a:p>
        </p:txBody>
      </p:sp>
    </p:spTree>
    <p:extLst>
      <p:ext uri="{BB962C8B-B14F-4D97-AF65-F5344CB8AC3E}">
        <p14:creationId xmlns:p14="http://schemas.microsoft.com/office/powerpoint/2010/main" val="75254736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Accounting for Sales-Type Leases – The Details</a:t>
            </a:r>
          </a:p>
        </p:txBody>
      </p:sp>
      <p:sp>
        <p:nvSpPr>
          <p:cNvPr id="3" name="Content Placeholder 2"/>
          <p:cNvSpPr>
            <a:spLocks noGrp="1"/>
          </p:cNvSpPr>
          <p:nvPr>
            <p:ph idx="1"/>
          </p:nvPr>
        </p:nvSpPr>
        <p:spPr/>
        <p:txBody>
          <a:bodyPr/>
          <a:lstStyle/>
          <a:p>
            <a:r>
              <a:rPr lang="en-US" dirty="0"/>
              <a:t>At commencement date:</a:t>
            </a:r>
          </a:p>
          <a:p>
            <a:pPr lvl="1"/>
            <a:r>
              <a:rPr lang="en-US" dirty="0"/>
              <a:t>Derecognize underlying asset</a:t>
            </a:r>
          </a:p>
          <a:p>
            <a:pPr lvl="1"/>
            <a:r>
              <a:rPr lang="en-US" dirty="0"/>
              <a:t>Record net investment in lease</a:t>
            </a:r>
          </a:p>
          <a:p>
            <a:pPr lvl="2"/>
            <a:r>
              <a:rPr lang="en-US" sz="2200" dirty="0"/>
              <a:t>Lease receivable – PV of the following:</a:t>
            </a:r>
          </a:p>
          <a:p>
            <a:pPr lvl="3"/>
            <a:r>
              <a:rPr lang="en-US" sz="2000" dirty="0"/>
              <a:t>Lease payments</a:t>
            </a:r>
          </a:p>
          <a:p>
            <a:pPr lvl="3"/>
            <a:r>
              <a:rPr lang="en-US" sz="2000" dirty="0"/>
              <a:t>Residual value guarantee</a:t>
            </a:r>
          </a:p>
          <a:p>
            <a:pPr lvl="2"/>
            <a:r>
              <a:rPr lang="en-US" sz="2200" dirty="0"/>
              <a:t>PV of expected unguaranteed residual value at end of lease</a:t>
            </a:r>
          </a:p>
          <a:p>
            <a:pPr lvl="1"/>
            <a:r>
              <a:rPr lang="en-US" dirty="0"/>
              <a:t>Record selling profit or loss</a:t>
            </a:r>
          </a:p>
          <a:p>
            <a:pPr lvl="1"/>
            <a:r>
              <a:rPr lang="en-US" dirty="0"/>
              <a:t>Record initial direct costs</a:t>
            </a:r>
          </a:p>
          <a:p>
            <a:r>
              <a:rPr lang="en-US" dirty="0"/>
              <a:t>Similar for direct financing lease except no selling profit or loss</a:t>
            </a:r>
          </a:p>
          <a:p>
            <a:pPr lvl="3"/>
            <a:endParaRPr lang="en-US" dirty="0"/>
          </a:p>
          <a:p>
            <a:pPr lvl="3"/>
            <a:endParaRPr lang="en-US" dirty="0"/>
          </a:p>
          <a:p>
            <a:pPr lvl="2"/>
            <a:endParaRPr lang="en-US" dirty="0"/>
          </a:p>
        </p:txBody>
      </p:sp>
      <p:sp>
        <p:nvSpPr>
          <p:cNvPr id="5" name="Footer Placeholder 4">
            <a:extLst>
              <a:ext uri="{FF2B5EF4-FFF2-40B4-BE49-F238E27FC236}">
                <a16:creationId xmlns:a16="http://schemas.microsoft.com/office/drawing/2014/main" id="{F6F479E8-DBC8-ECA2-B030-8EA5A33F62C9}"/>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682EC664-3C63-6B49-888E-359F160D81D4}"/>
              </a:ext>
            </a:extLst>
          </p:cNvPr>
          <p:cNvSpPr>
            <a:spLocks noGrp="1"/>
          </p:cNvSpPr>
          <p:nvPr>
            <p:ph type="sldNum" sz="quarter" idx="11"/>
          </p:nvPr>
        </p:nvSpPr>
        <p:spPr/>
        <p:txBody>
          <a:bodyPr/>
          <a:lstStyle/>
          <a:p>
            <a:fld id="{7AE61839-880C-8649-98DD-A1308C2AD748}" type="slidenum">
              <a:rPr lang="en-US" smtClean="0"/>
              <a:pPr/>
              <a:t>147</a:t>
            </a:fld>
            <a:endParaRPr lang="en-US" dirty="0"/>
          </a:p>
        </p:txBody>
      </p:sp>
    </p:spTree>
    <p:extLst>
      <p:ext uri="{BB962C8B-B14F-4D97-AF65-F5344CB8AC3E}">
        <p14:creationId xmlns:p14="http://schemas.microsoft.com/office/powerpoint/2010/main" val="42905472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an Operating Lease</a:t>
            </a:r>
          </a:p>
        </p:txBody>
      </p:sp>
      <p:sp>
        <p:nvSpPr>
          <p:cNvPr id="3" name="Content Placeholder 2"/>
          <p:cNvSpPr>
            <a:spLocks noGrp="1"/>
          </p:cNvSpPr>
          <p:nvPr>
            <p:ph idx="1"/>
          </p:nvPr>
        </p:nvSpPr>
        <p:spPr/>
        <p:txBody>
          <a:bodyPr/>
          <a:lstStyle/>
          <a:p>
            <a:r>
              <a:rPr lang="en-US" dirty="0"/>
              <a:t>Underlying asset remains on the books of lessor and continues to be depreciated</a:t>
            </a:r>
          </a:p>
          <a:p>
            <a:r>
              <a:rPr lang="en-US" dirty="0"/>
              <a:t>Lease payment is recorded as lease income on a straight-line or other reasonable basis</a:t>
            </a:r>
          </a:p>
          <a:p>
            <a:r>
              <a:rPr lang="en-US" dirty="0"/>
              <a:t>Amortization of initial direct costs </a:t>
            </a:r>
          </a:p>
          <a:p>
            <a:r>
              <a:rPr lang="en-US" dirty="0"/>
              <a:t>Variable lease payments are included in income statement in period in which they are earned</a:t>
            </a:r>
          </a:p>
          <a:p>
            <a:endParaRPr lang="en-US" dirty="0"/>
          </a:p>
        </p:txBody>
      </p:sp>
      <p:sp>
        <p:nvSpPr>
          <p:cNvPr id="5" name="Footer Placeholder 4">
            <a:extLst>
              <a:ext uri="{FF2B5EF4-FFF2-40B4-BE49-F238E27FC236}">
                <a16:creationId xmlns:a16="http://schemas.microsoft.com/office/drawing/2014/main" id="{8969CC52-96C5-2FC2-0924-FAA8701457EF}"/>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8756E1C2-CED4-FC96-22E9-84DD96B190B7}"/>
              </a:ext>
            </a:extLst>
          </p:cNvPr>
          <p:cNvSpPr>
            <a:spLocks noGrp="1"/>
          </p:cNvSpPr>
          <p:nvPr>
            <p:ph type="sldNum" sz="quarter" idx="11"/>
          </p:nvPr>
        </p:nvSpPr>
        <p:spPr/>
        <p:txBody>
          <a:bodyPr/>
          <a:lstStyle/>
          <a:p>
            <a:fld id="{7AE61839-880C-8649-98DD-A1308C2AD748}" type="slidenum">
              <a:rPr lang="en-US" smtClean="0"/>
              <a:pPr/>
              <a:t>148</a:t>
            </a:fld>
            <a:endParaRPr lang="en-US" dirty="0"/>
          </a:p>
        </p:txBody>
      </p:sp>
    </p:spTree>
    <p:extLst>
      <p:ext uri="{BB962C8B-B14F-4D97-AF65-F5344CB8AC3E}">
        <p14:creationId xmlns:p14="http://schemas.microsoft.com/office/powerpoint/2010/main" val="379922392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Lessor Considerations</a:t>
            </a:r>
          </a:p>
        </p:txBody>
      </p:sp>
      <p:sp>
        <p:nvSpPr>
          <p:cNvPr id="3" name="Content Placeholder 2"/>
          <p:cNvSpPr>
            <a:spLocks noGrp="1"/>
          </p:cNvSpPr>
          <p:nvPr>
            <p:ph idx="1"/>
          </p:nvPr>
        </p:nvSpPr>
        <p:spPr/>
        <p:txBody>
          <a:bodyPr/>
          <a:lstStyle/>
          <a:p>
            <a:r>
              <a:rPr lang="en-US" dirty="0"/>
              <a:t>Collectibility threshold of ASC Topic 606 must be met for sales-type or direct financing lease:</a:t>
            </a:r>
          </a:p>
          <a:p>
            <a:pPr lvl="1"/>
            <a:r>
              <a:rPr lang="en-US" dirty="0"/>
              <a:t>Defer gain or loss on sale if not met</a:t>
            </a:r>
          </a:p>
          <a:p>
            <a:pPr lvl="1"/>
            <a:r>
              <a:rPr lang="en-US" dirty="0"/>
              <a:t>No asset derecognition and cash received recorded as deposit payable</a:t>
            </a:r>
          </a:p>
          <a:p>
            <a:r>
              <a:rPr lang="en-US" dirty="0"/>
              <a:t>Impairment:</a:t>
            </a:r>
          </a:p>
          <a:p>
            <a:pPr lvl="1"/>
            <a:r>
              <a:rPr lang="en-US" dirty="0"/>
              <a:t>Operating lease – Consider impairment under ASC</a:t>
            </a:r>
            <a:br>
              <a:rPr lang="en-US" dirty="0"/>
            </a:br>
            <a:r>
              <a:rPr lang="en-US" dirty="0"/>
              <a:t>Topic 360</a:t>
            </a:r>
          </a:p>
          <a:p>
            <a:pPr lvl="1"/>
            <a:r>
              <a:rPr lang="en-US" dirty="0"/>
              <a:t>Sales-type and direct financing lease – Consider impairment under ASC Topic 310</a:t>
            </a:r>
          </a:p>
          <a:p>
            <a:endParaRPr lang="en-US" dirty="0"/>
          </a:p>
        </p:txBody>
      </p:sp>
      <p:sp>
        <p:nvSpPr>
          <p:cNvPr id="5" name="Footer Placeholder 4">
            <a:extLst>
              <a:ext uri="{FF2B5EF4-FFF2-40B4-BE49-F238E27FC236}">
                <a16:creationId xmlns:a16="http://schemas.microsoft.com/office/drawing/2014/main" id="{312B0344-5134-4601-C17B-AB378D0F3FB6}"/>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FD6104E9-1BEA-BBD0-FE44-1A117D397AD7}"/>
              </a:ext>
            </a:extLst>
          </p:cNvPr>
          <p:cNvSpPr>
            <a:spLocks noGrp="1"/>
          </p:cNvSpPr>
          <p:nvPr>
            <p:ph type="sldNum" sz="quarter" idx="11"/>
          </p:nvPr>
        </p:nvSpPr>
        <p:spPr/>
        <p:txBody>
          <a:bodyPr/>
          <a:lstStyle/>
          <a:p>
            <a:fld id="{7AE61839-880C-8649-98DD-A1308C2AD748}" type="slidenum">
              <a:rPr lang="en-US" smtClean="0"/>
              <a:pPr/>
              <a:t>149</a:t>
            </a:fld>
            <a:endParaRPr lang="en-US" dirty="0"/>
          </a:p>
        </p:txBody>
      </p:sp>
    </p:spTree>
    <p:extLst>
      <p:ext uri="{BB962C8B-B14F-4D97-AF65-F5344CB8AC3E}">
        <p14:creationId xmlns:p14="http://schemas.microsoft.com/office/powerpoint/2010/main" val="1516080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0CFAB-7C58-439A-A8FA-4C21906EBC8D}"/>
              </a:ext>
            </a:extLst>
          </p:cNvPr>
          <p:cNvSpPr>
            <a:spLocks noGrp="1"/>
          </p:cNvSpPr>
          <p:nvPr>
            <p:ph type="title"/>
          </p:nvPr>
        </p:nvSpPr>
        <p:spPr/>
        <p:txBody>
          <a:bodyPr/>
          <a:lstStyle/>
          <a:p>
            <a:r>
              <a:rPr lang="en-US" dirty="0"/>
              <a:t>Topics Covered by ASU No. 2018-10 </a:t>
            </a:r>
          </a:p>
        </p:txBody>
      </p:sp>
      <p:graphicFrame>
        <p:nvGraphicFramePr>
          <p:cNvPr id="6" name="Content Placeholder 5">
            <a:extLst>
              <a:ext uri="{FF2B5EF4-FFF2-40B4-BE49-F238E27FC236}">
                <a16:creationId xmlns:a16="http://schemas.microsoft.com/office/drawing/2014/main" id="{C5539122-73B4-4EE2-A766-34C1C5C39708}"/>
              </a:ext>
            </a:extLst>
          </p:cNvPr>
          <p:cNvGraphicFramePr>
            <a:graphicFrameLocks noGrp="1"/>
          </p:cNvGraphicFramePr>
          <p:nvPr>
            <p:ph idx="4294967295"/>
            <p:extLst>
              <p:ext uri="{D42A27DB-BD31-4B8C-83A1-F6EECF244321}">
                <p14:modId xmlns:p14="http://schemas.microsoft.com/office/powerpoint/2010/main" val="3549389858"/>
              </p:ext>
            </p:extLst>
          </p:nvPr>
        </p:nvGraphicFramePr>
        <p:xfrm>
          <a:off x="1729273" y="1414780"/>
          <a:ext cx="8733454" cy="4028440"/>
        </p:xfrm>
        <a:graphic>
          <a:graphicData uri="http://schemas.openxmlformats.org/drawingml/2006/table">
            <a:tbl>
              <a:tblPr firstRow="1" bandRow="1">
                <a:tableStyleId>{5C22544A-7EE6-4342-B048-85BDC9FD1C3A}</a:tableStyleId>
              </a:tblPr>
              <a:tblGrid>
                <a:gridCol w="4366727">
                  <a:extLst>
                    <a:ext uri="{9D8B030D-6E8A-4147-A177-3AD203B41FA5}">
                      <a16:colId xmlns:a16="http://schemas.microsoft.com/office/drawing/2014/main" val="4005995477"/>
                    </a:ext>
                  </a:extLst>
                </a:gridCol>
                <a:gridCol w="4366727">
                  <a:extLst>
                    <a:ext uri="{9D8B030D-6E8A-4147-A177-3AD203B41FA5}">
                      <a16:colId xmlns:a16="http://schemas.microsoft.com/office/drawing/2014/main" val="3864644810"/>
                    </a:ext>
                  </a:extLst>
                </a:gridCol>
              </a:tblGrid>
              <a:tr h="370840">
                <a:tc>
                  <a:txBody>
                    <a:bodyPr/>
                    <a:lstStyle/>
                    <a:p>
                      <a:pPr algn="ctr"/>
                      <a:r>
                        <a:rPr lang="en-US" dirty="0"/>
                        <a:t>Area for Correction or Improvement</a:t>
                      </a:r>
                    </a:p>
                  </a:txBody>
                  <a:tcPr/>
                </a:tc>
                <a:tc>
                  <a:txBody>
                    <a:bodyPr/>
                    <a:lstStyle/>
                    <a:p>
                      <a:pPr algn="ctr"/>
                      <a:r>
                        <a:rPr lang="en-US" dirty="0"/>
                        <a:t>Summary of Change</a:t>
                      </a:r>
                    </a:p>
                  </a:txBody>
                  <a:tcPr/>
                </a:tc>
                <a:extLst>
                  <a:ext uri="{0D108BD9-81ED-4DB2-BD59-A6C34878D82A}">
                    <a16:rowId xmlns:a16="http://schemas.microsoft.com/office/drawing/2014/main" val="2286098260"/>
                  </a:ext>
                </a:extLst>
              </a:tr>
              <a:tr h="370840">
                <a:tc>
                  <a:txBody>
                    <a:bodyPr/>
                    <a:lstStyle/>
                    <a:p>
                      <a:r>
                        <a:rPr lang="en-US" dirty="0"/>
                        <a:t>Subsequent measurement of variable lease payments that depend on an index or rate</a:t>
                      </a:r>
                    </a:p>
                  </a:txBody>
                  <a:tcPr/>
                </a:tc>
                <a:tc>
                  <a:txBody>
                    <a:bodyPr/>
                    <a:lstStyle/>
                    <a:p>
                      <a:r>
                        <a:rPr lang="en-US" dirty="0"/>
                        <a:t>Clarifies that a change to a reference index or rate does not constitute the resolution of a contingency subject to 842-10-35-4(b)</a:t>
                      </a:r>
                    </a:p>
                  </a:txBody>
                  <a:tcPr/>
                </a:tc>
                <a:extLst>
                  <a:ext uri="{0D108BD9-81ED-4DB2-BD59-A6C34878D82A}">
                    <a16:rowId xmlns:a16="http://schemas.microsoft.com/office/drawing/2014/main" val="723193256"/>
                  </a:ext>
                </a:extLst>
              </a:tr>
              <a:tr h="370840">
                <a:tc>
                  <a:txBody>
                    <a:bodyPr/>
                    <a:lstStyle/>
                    <a:p>
                      <a:r>
                        <a:rPr lang="en-US" dirty="0"/>
                        <a:t>Evaluation of investment tax credits</a:t>
                      </a:r>
                    </a:p>
                  </a:txBody>
                  <a:tcPr/>
                </a:tc>
                <a:tc>
                  <a:txBody>
                    <a:bodyPr/>
                    <a:lstStyle/>
                    <a:p>
                      <a:r>
                        <a:rPr lang="en-US" dirty="0"/>
                        <a:t>Alignment of terminology used in definition of rate implicit in lease to that in the glossary</a:t>
                      </a:r>
                    </a:p>
                  </a:txBody>
                  <a:tcPr/>
                </a:tc>
                <a:extLst>
                  <a:ext uri="{0D108BD9-81ED-4DB2-BD59-A6C34878D82A}">
                    <a16:rowId xmlns:a16="http://schemas.microsoft.com/office/drawing/2014/main" val="2663191494"/>
                  </a:ext>
                </a:extLst>
              </a:tr>
              <a:tr h="370840">
                <a:tc>
                  <a:txBody>
                    <a:bodyPr/>
                    <a:lstStyle/>
                    <a:p>
                      <a:r>
                        <a:rPr lang="en-US" dirty="0"/>
                        <a:t>Lease term and purchase option</a:t>
                      </a:r>
                    </a:p>
                  </a:txBody>
                  <a:tcPr/>
                </a:tc>
                <a:tc>
                  <a:txBody>
                    <a:bodyPr/>
                    <a:lstStyle/>
                    <a:p>
                      <a:r>
                        <a:rPr lang="en-US" dirty="0"/>
                        <a:t>Clarifies guidance on issue to better align with description of a noncancelable period of a lease</a:t>
                      </a:r>
                    </a:p>
                  </a:txBody>
                  <a:tcPr/>
                </a:tc>
                <a:extLst>
                  <a:ext uri="{0D108BD9-81ED-4DB2-BD59-A6C34878D82A}">
                    <a16:rowId xmlns:a16="http://schemas.microsoft.com/office/drawing/2014/main" val="1973237951"/>
                  </a:ext>
                </a:extLst>
              </a:tr>
              <a:tr h="370840">
                <a:tc>
                  <a:txBody>
                    <a:bodyPr/>
                    <a:lstStyle/>
                    <a:p>
                      <a:r>
                        <a:rPr lang="en-US" dirty="0"/>
                        <a:t>Amounts previously recognized in a business combination</a:t>
                      </a:r>
                    </a:p>
                  </a:txBody>
                  <a:tcPr/>
                </a:tc>
                <a:tc>
                  <a:txBody>
                    <a:bodyPr/>
                    <a:lstStyle/>
                    <a:p>
                      <a:r>
                        <a:rPr lang="en-US" dirty="0"/>
                        <a:t>Clarifies intent of transition guidance for lessors for assets or liabilities recognized in accordance with Topic 805, </a:t>
                      </a:r>
                      <a:r>
                        <a:rPr lang="en-US" i="1" dirty="0"/>
                        <a:t>Business Combinations</a:t>
                      </a:r>
                    </a:p>
                  </a:txBody>
                  <a:tcPr/>
                </a:tc>
                <a:extLst>
                  <a:ext uri="{0D108BD9-81ED-4DB2-BD59-A6C34878D82A}">
                    <a16:rowId xmlns:a16="http://schemas.microsoft.com/office/drawing/2014/main" val="2836982949"/>
                  </a:ext>
                </a:extLst>
              </a:tr>
            </a:tbl>
          </a:graphicData>
        </a:graphic>
      </p:graphicFrame>
      <p:sp>
        <p:nvSpPr>
          <p:cNvPr id="3" name="Footer Placeholder 2">
            <a:extLst>
              <a:ext uri="{FF2B5EF4-FFF2-40B4-BE49-F238E27FC236}">
                <a16:creationId xmlns:a16="http://schemas.microsoft.com/office/drawing/2014/main" id="{78BCEAAC-78BE-8A18-69C7-81EFA471285C}"/>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6F150C66-689A-ED8E-84D0-B91BABCBA1CF}"/>
              </a:ext>
            </a:extLst>
          </p:cNvPr>
          <p:cNvSpPr>
            <a:spLocks noGrp="1"/>
          </p:cNvSpPr>
          <p:nvPr>
            <p:ph type="sldNum" sz="quarter" idx="11"/>
          </p:nvPr>
        </p:nvSpPr>
        <p:spPr/>
        <p:txBody>
          <a:bodyPr/>
          <a:lstStyle/>
          <a:p>
            <a:fld id="{7AE61839-880C-8649-98DD-A1308C2AD748}" type="slidenum">
              <a:rPr lang="en-US" smtClean="0"/>
              <a:pPr/>
              <a:t>15</a:t>
            </a:fld>
            <a:endParaRPr lang="en-US" dirty="0"/>
          </a:p>
        </p:txBody>
      </p:sp>
    </p:spTree>
    <p:extLst>
      <p:ext uri="{BB962C8B-B14F-4D97-AF65-F5344CB8AC3E}">
        <p14:creationId xmlns:p14="http://schemas.microsoft.com/office/powerpoint/2010/main" val="231966252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Initial Direct Costs</a:t>
            </a:r>
          </a:p>
        </p:txBody>
      </p:sp>
      <p:sp>
        <p:nvSpPr>
          <p:cNvPr id="3" name="Content Placeholder 2"/>
          <p:cNvSpPr>
            <a:spLocks noGrp="1"/>
          </p:cNvSpPr>
          <p:nvPr>
            <p:ph idx="1"/>
          </p:nvPr>
        </p:nvSpPr>
        <p:spPr/>
        <p:txBody>
          <a:bodyPr/>
          <a:lstStyle/>
          <a:p>
            <a:r>
              <a:rPr lang="en-US" dirty="0"/>
              <a:t>Accounting differs based on classification of lease</a:t>
            </a:r>
          </a:p>
          <a:p>
            <a:r>
              <a:rPr lang="en-US" dirty="0"/>
              <a:t>Sales-type lease:</a:t>
            </a:r>
          </a:p>
          <a:p>
            <a:pPr lvl="1"/>
            <a:r>
              <a:rPr lang="en-US" dirty="0"/>
              <a:t>If FV is different from carrying amount – Expense at commencement</a:t>
            </a:r>
          </a:p>
          <a:p>
            <a:pPr lvl="1"/>
            <a:r>
              <a:rPr lang="en-US" dirty="0"/>
              <a:t>If FV and carrying value are equal – Defer and include in measurement of net investment in lease via determination of interest rate</a:t>
            </a:r>
          </a:p>
          <a:p>
            <a:r>
              <a:rPr lang="en-US" dirty="0"/>
              <a:t>Direct financing lease – Defer and include in net investment in lease</a:t>
            </a:r>
          </a:p>
          <a:p>
            <a:r>
              <a:rPr lang="en-US" dirty="0"/>
              <a:t>Operating lease – Defer and recognize over lease life</a:t>
            </a:r>
          </a:p>
        </p:txBody>
      </p:sp>
      <p:sp>
        <p:nvSpPr>
          <p:cNvPr id="5" name="Footer Placeholder 4">
            <a:extLst>
              <a:ext uri="{FF2B5EF4-FFF2-40B4-BE49-F238E27FC236}">
                <a16:creationId xmlns:a16="http://schemas.microsoft.com/office/drawing/2014/main" id="{7F8E75B5-DF7D-9EF3-60AE-411B3A5A7EBC}"/>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BF2F625-35D3-B4CA-03DE-E6A5F90FD240}"/>
              </a:ext>
            </a:extLst>
          </p:cNvPr>
          <p:cNvSpPr>
            <a:spLocks noGrp="1"/>
          </p:cNvSpPr>
          <p:nvPr>
            <p:ph type="sldNum" sz="quarter" idx="11"/>
          </p:nvPr>
        </p:nvSpPr>
        <p:spPr/>
        <p:txBody>
          <a:bodyPr/>
          <a:lstStyle/>
          <a:p>
            <a:fld id="{7AE61839-880C-8649-98DD-A1308C2AD748}" type="slidenum">
              <a:rPr lang="en-US" smtClean="0"/>
              <a:pPr/>
              <a:t>150</a:t>
            </a:fld>
            <a:endParaRPr lang="en-US" dirty="0"/>
          </a:p>
        </p:txBody>
      </p:sp>
    </p:spTree>
    <p:extLst>
      <p:ext uri="{BB962C8B-B14F-4D97-AF65-F5344CB8AC3E}">
        <p14:creationId xmlns:p14="http://schemas.microsoft.com/office/powerpoint/2010/main" val="16165521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Subsequent Measurement – Sales-Type</a:t>
            </a:r>
            <a:br>
              <a:rPr lang="en-US" dirty="0"/>
            </a:br>
            <a:r>
              <a:rPr lang="en-US" dirty="0"/>
              <a:t>and Direct Financing Leases</a:t>
            </a:r>
          </a:p>
        </p:txBody>
      </p:sp>
      <p:sp>
        <p:nvSpPr>
          <p:cNvPr id="3" name="Content Placeholder 2"/>
          <p:cNvSpPr>
            <a:spLocks noGrp="1"/>
          </p:cNvSpPr>
          <p:nvPr>
            <p:ph idx="1"/>
          </p:nvPr>
        </p:nvSpPr>
        <p:spPr/>
        <p:txBody>
          <a:bodyPr/>
          <a:lstStyle/>
          <a:p>
            <a:r>
              <a:rPr lang="en-US" dirty="0"/>
              <a:t>Periodically:</a:t>
            </a:r>
          </a:p>
          <a:p>
            <a:pPr lvl="1"/>
            <a:r>
              <a:rPr lang="en-US" dirty="0"/>
              <a:t>Increase the net investment in lease to record interest income</a:t>
            </a:r>
          </a:p>
          <a:p>
            <a:pPr lvl="1"/>
            <a:r>
              <a:rPr lang="en-US" dirty="0"/>
              <a:t>Reduce net investment for lease payments</a:t>
            </a:r>
          </a:p>
          <a:p>
            <a:r>
              <a:rPr lang="en-US" dirty="0"/>
              <a:t>Net investment in lease should be evaluated for impairment in accordance with ASC Topic 310, </a:t>
            </a:r>
            <a:r>
              <a:rPr lang="en-US" i="1" dirty="0"/>
              <a:t>Receivables</a:t>
            </a:r>
            <a:r>
              <a:rPr lang="en-US" dirty="0"/>
              <a:t>, not ASC Topic 360, </a:t>
            </a:r>
            <a:r>
              <a:rPr lang="en-US" i="1" dirty="0"/>
              <a:t>Property, Plant and Equipment</a:t>
            </a:r>
          </a:p>
        </p:txBody>
      </p:sp>
      <p:sp>
        <p:nvSpPr>
          <p:cNvPr id="5" name="Footer Placeholder 4">
            <a:extLst>
              <a:ext uri="{FF2B5EF4-FFF2-40B4-BE49-F238E27FC236}">
                <a16:creationId xmlns:a16="http://schemas.microsoft.com/office/drawing/2014/main" id="{7B35C70F-B242-6DF1-7979-445A7291CBAD}"/>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1CD5FB4-0046-9260-E34E-DF0B98934C24}"/>
              </a:ext>
            </a:extLst>
          </p:cNvPr>
          <p:cNvSpPr>
            <a:spLocks noGrp="1"/>
          </p:cNvSpPr>
          <p:nvPr>
            <p:ph type="sldNum" sz="quarter" idx="11"/>
          </p:nvPr>
        </p:nvSpPr>
        <p:spPr/>
        <p:txBody>
          <a:bodyPr/>
          <a:lstStyle/>
          <a:p>
            <a:fld id="{7AE61839-880C-8649-98DD-A1308C2AD748}" type="slidenum">
              <a:rPr lang="en-US" smtClean="0"/>
              <a:pPr/>
              <a:t>151</a:t>
            </a:fld>
            <a:endParaRPr lang="en-US" dirty="0"/>
          </a:p>
        </p:txBody>
      </p:sp>
    </p:spTree>
    <p:extLst>
      <p:ext uri="{BB962C8B-B14F-4D97-AF65-F5344CB8AC3E}">
        <p14:creationId xmlns:p14="http://schemas.microsoft.com/office/powerpoint/2010/main" val="3837663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Determination of Selling Profit or Loss</a:t>
            </a:r>
          </a:p>
        </p:txBody>
      </p:sp>
      <p:sp>
        <p:nvSpPr>
          <p:cNvPr id="3" name="Content Placeholder 2"/>
          <p:cNvSpPr>
            <a:spLocks noGrp="1"/>
          </p:cNvSpPr>
          <p:nvPr>
            <p:ph idx="1"/>
          </p:nvPr>
        </p:nvSpPr>
        <p:spPr/>
        <p:txBody>
          <a:bodyPr/>
          <a:lstStyle/>
          <a:p>
            <a:r>
              <a:rPr lang="en-US" dirty="0"/>
              <a:t>Selling profit or loss consists of the following:</a:t>
            </a:r>
          </a:p>
          <a:p>
            <a:pPr lvl="1"/>
            <a:r>
              <a:rPr lang="en-US" dirty="0"/>
              <a:t>Lower of the fair value of the underlying asset or the sum of the lease receivable and any prepayments</a:t>
            </a:r>
          </a:p>
          <a:p>
            <a:pPr marL="457200" lvl="1" indent="0">
              <a:buNone/>
            </a:pPr>
            <a:r>
              <a:rPr lang="en-US" dirty="0"/>
              <a:t>Less:</a:t>
            </a:r>
          </a:p>
          <a:p>
            <a:pPr lvl="1"/>
            <a:r>
              <a:rPr lang="en-US" dirty="0"/>
              <a:t>The carrying amount of the underlying asset, net of any unguaranteed residual asset</a:t>
            </a:r>
          </a:p>
          <a:p>
            <a:pPr marL="457200" lvl="1" indent="0">
              <a:buNone/>
            </a:pPr>
            <a:r>
              <a:rPr lang="en-US" dirty="0"/>
              <a:t>Less:</a:t>
            </a:r>
          </a:p>
          <a:p>
            <a:pPr lvl="1"/>
            <a:r>
              <a:rPr lang="en-US" dirty="0"/>
              <a:t>Any deferred initial direct costs of the lessor</a:t>
            </a:r>
          </a:p>
        </p:txBody>
      </p:sp>
      <p:sp>
        <p:nvSpPr>
          <p:cNvPr id="5" name="Footer Placeholder 4">
            <a:extLst>
              <a:ext uri="{FF2B5EF4-FFF2-40B4-BE49-F238E27FC236}">
                <a16:creationId xmlns:a16="http://schemas.microsoft.com/office/drawing/2014/main" id="{21191469-8EFA-D25D-694A-5C21F6192D0E}"/>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76576848-F654-3D4A-F8DB-12F22FC70C6B}"/>
              </a:ext>
            </a:extLst>
          </p:cNvPr>
          <p:cNvSpPr>
            <a:spLocks noGrp="1"/>
          </p:cNvSpPr>
          <p:nvPr>
            <p:ph type="sldNum" sz="quarter" idx="11"/>
          </p:nvPr>
        </p:nvSpPr>
        <p:spPr/>
        <p:txBody>
          <a:bodyPr/>
          <a:lstStyle/>
          <a:p>
            <a:fld id="{7AE61839-880C-8649-98DD-A1308C2AD748}" type="slidenum">
              <a:rPr lang="en-US" smtClean="0"/>
              <a:pPr/>
              <a:t>152</a:t>
            </a:fld>
            <a:endParaRPr lang="en-US" dirty="0"/>
          </a:p>
        </p:txBody>
      </p:sp>
    </p:spTree>
    <p:extLst>
      <p:ext uri="{BB962C8B-B14F-4D97-AF65-F5344CB8AC3E}">
        <p14:creationId xmlns:p14="http://schemas.microsoft.com/office/powerpoint/2010/main" val="126258468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Guidance</a:t>
            </a:r>
          </a:p>
        </p:txBody>
      </p:sp>
      <p:sp>
        <p:nvSpPr>
          <p:cNvPr id="3" name="Content Placeholder 2"/>
          <p:cNvSpPr>
            <a:spLocks noGrp="1"/>
          </p:cNvSpPr>
          <p:nvPr>
            <p:ph idx="1"/>
          </p:nvPr>
        </p:nvSpPr>
        <p:spPr/>
        <p:txBody>
          <a:bodyPr/>
          <a:lstStyle/>
          <a:p>
            <a:pPr marL="0" indent="0">
              <a:buNone/>
            </a:pPr>
            <a:r>
              <a:rPr lang="en-US" dirty="0"/>
              <a:t>Illustration – Accounting for a sales-type lease where carrying amount of the underlying asset equals its fair value</a:t>
            </a:r>
          </a:p>
          <a:p>
            <a:endParaRPr lang="en-US" dirty="0"/>
          </a:p>
        </p:txBody>
      </p:sp>
      <p:sp>
        <p:nvSpPr>
          <p:cNvPr id="5" name="Footer Placeholder 4">
            <a:extLst>
              <a:ext uri="{FF2B5EF4-FFF2-40B4-BE49-F238E27FC236}">
                <a16:creationId xmlns:a16="http://schemas.microsoft.com/office/drawing/2014/main" id="{B14F17A9-A029-D026-567E-FD795C6C347A}"/>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5C0BF89-AB0B-C826-623D-C522F96B4FC3}"/>
              </a:ext>
            </a:extLst>
          </p:cNvPr>
          <p:cNvSpPr>
            <a:spLocks noGrp="1"/>
          </p:cNvSpPr>
          <p:nvPr>
            <p:ph type="sldNum" sz="quarter" idx="11"/>
          </p:nvPr>
        </p:nvSpPr>
        <p:spPr/>
        <p:txBody>
          <a:bodyPr/>
          <a:lstStyle/>
          <a:p>
            <a:fld id="{7AE61839-880C-8649-98DD-A1308C2AD748}" type="slidenum">
              <a:rPr lang="en-US" smtClean="0"/>
              <a:pPr/>
              <a:t>153</a:t>
            </a:fld>
            <a:endParaRPr lang="en-US" dirty="0"/>
          </a:p>
        </p:txBody>
      </p:sp>
    </p:spTree>
    <p:extLst>
      <p:ext uri="{BB962C8B-B14F-4D97-AF65-F5344CB8AC3E}">
        <p14:creationId xmlns:p14="http://schemas.microsoft.com/office/powerpoint/2010/main" val="40029140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Journal Entries</a:t>
            </a:r>
          </a:p>
        </p:txBody>
      </p:sp>
      <p:sp>
        <p:nvSpPr>
          <p:cNvPr id="3" name="Content Placeholder 2"/>
          <p:cNvSpPr>
            <a:spLocks noGrp="1"/>
          </p:cNvSpPr>
          <p:nvPr>
            <p:ph idx="1"/>
          </p:nvPr>
        </p:nvSpPr>
        <p:spPr/>
        <p:txBody>
          <a:bodyPr/>
          <a:lstStyle/>
          <a:p>
            <a:r>
              <a:rPr lang="en-US" dirty="0"/>
              <a:t>Lease commencement:</a:t>
            </a:r>
          </a:p>
          <a:p>
            <a:pPr marL="457200" lvl="1" indent="0">
              <a:buNone/>
            </a:pPr>
            <a:r>
              <a:rPr lang="en-US" sz="2200" dirty="0"/>
              <a:t>Lease receivable		$6,513 – PV of lease payment + IDC</a:t>
            </a:r>
            <a:br>
              <a:rPr lang="en-US" sz="2200" dirty="0"/>
            </a:br>
            <a:r>
              <a:rPr lang="en-US" sz="2200" dirty="0"/>
              <a:t>Residual asset		  3,687 – PV of unguaranteed residual</a:t>
            </a:r>
          </a:p>
          <a:p>
            <a:pPr marL="914400" lvl="2" indent="0">
              <a:buNone/>
            </a:pPr>
            <a:r>
              <a:rPr lang="en-US" sz="2200" dirty="0"/>
              <a:t>Vehicle			                   10,000 – Underlying asset</a:t>
            </a:r>
            <a:br>
              <a:rPr lang="en-US" sz="2200" dirty="0"/>
            </a:br>
            <a:r>
              <a:rPr lang="en-US" sz="2200" dirty="0"/>
              <a:t>Cash or A/P		                        200 – Initial direct costs</a:t>
            </a:r>
          </a:p>
          <a:p>
            <a:pPr marL="344488" indent="-344488"/>
            <a:r>
              <a:rPr lang="en-US" sz="2600" dirty="0"/>
              <a:t>Periodic income recognition:</a:t>
            </a:r>
          </a:p>
          <a:p>
            <a:pPr marL="461963" indent="0">
              <a:buNone/>
            </a:pPr>
            <a:r>
              <a:rPr lang="en-US" sz="2200" dirty="0"/>
              <a:t>Cash			$2,400 – periodic lease payment</a:t>
            </a:r>
          </a:p>
          <a:p>
            <a:pPr marL="914400" indent="0">
              <a:buNone/>
            </a:pPr>
            <a:r>
              <a:rPr lang="en-US" sz="2200" dirty="0"/>
              <a:t>Interest income		                   447 ($6,513 x 6.87 percent)</a:t>
            </a:r>
            <a:br>
              <a:rPr lang="en-US" sz="2200" dirty="0"/>
            </a:br>
            <a:r>
              <a:rPr lang="en-US" sz="2200" dirty="0"/>
              <a:t>Lease receivable	                1,953 ($2,400 – 447)</a:t>
            </a:r>
          </a:p>
        </p:txBody>
      </p:sp>
      <p:sp>
        <p:nvSpPr>
          <p:cNvPr id="5" name="Footer Placeholder 4">
            <a:extLst>
              <a:ext uri="{FF2B5EF4-FFF2-40B4-BE49-F238E27FC236}">
                <a16:creationId xmlns:a16="http://schemas.microsoft.com/office/drawing/2014/main" id="{7880BEE1-72B0-DF52-032F-E621088D8706}"/>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533F5E1F-B5BD-BEFC-9126-861C5EEA96B6}"/>
              </a:ext>
            </a:extLst>
          </p:cNvPr>
          <p:cNvSpPr>
            <a:spLocks noGrp="1"/>
          </p:cNvSpPr>
          <p:nvPr>
            <p:ph type="sldNum" sz="quarter" idx="11"/>
          </p:nvPr>
        </p:nvSpPr>
        <p:spPr/>
        <p:txBody>
          <a:bodyPr/>
          <a:lstStyle/>
          <a:p>
            <a:fld id="{7AE61839-880C-8649-98DD-A1308C2AD748}" type="slidenum">
              <a:rPr lang="en-US" smtClean="0"/>
              <a:pPr/>
              <a:t>154</a:t>
            </a:fld>
            <a:endParaRPr lang="en-US" dirty="0"/>
          </a:p>
        </p:txBody>
      </p:sp>
    </p:spTree>
    <p:extLst>
      <p:ext uri="{BB962C8B-B14F-4D97-AF65-F5344CB8AC3E}">
        <p14:creationId xmlns:p14="http://schemas.microsoft.com/office/powerpoint/2010/main" val="26545181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Leveraged Leases</a:t>
            </a:r>
          </a:p>
        </p:txBody>
      </p:sp>
      <p:sp>
        <p:nvSpPr>
          <p:cNvPr id="3" name="Content Placeholder 2"/>
          <p:cNvSpPr>
            <a:spLocks noGrp="1"/>
          </p:cNvSpPr>
          <p:nvPr>
            <p:ph idx="1"/>
          </p:nvPr>
        </p:nvSpPr>
        <p:spPr/>
        <p:txBody>
          <a:bodyPr/>
          <a:lstStyle/>
          <a:p>
            <a:r>
              <a:rPr lang="en-US" dirty="0"/>
              <a:t>Guidance in ASC Topic 840 not carried forward to ASC Topic 842</a:t>
            </a:r>
          </a:p>
          <a:p>
            <a:r>
              <a:rPr lang="en-US" dirty="0"/>
              <a:t>Generally entered into for tax purposes:</a:t>
            </a:r>
          </a:p>
          <a:p>
            <a:pPr lvl="1"/>
            <a:r>
              <a:rPr lang="en-US" dirty="0"/>
              <a:t>Tax credits available to lessor could be passed on to lessee, effectively lowering interest rate of lease</a:t>
            </a:r>
          </a:p>
          <a:p>
            <a:r>
              <a:rPr lang="en-US" dirty="0"/>
              <a:t>Existing leveraged leases are grandfathered</a:t>
            </a:r>
          </a:p>
          <a:p>
            <a:r>
              <a:rPr lang="en-US" dirty="0"/>
              <a:t>Specific criteria for lessors to meet</a:t>
            </a:r>
          </a:p>
          <a:p>
            <a:r>
              <a:rPr lang="en-US" dirty="0"/>
              <a:t>Carrying value of asset is lease receivable less debt</a:t>
            </a:r>
          </a:p>
          <a:p>
            <a:endParaRPr lang="en-US" dirty="0"/>
          </a:p>
        </p:txBody>
      </p:sp>
      <p:sp>
        <p:nvSpPr>
          <p:cNvPr id="5" name="Footer Placeholder 4">
            <a:extLst>
              <a:ext uri="{FF2B5EF4-FFF2-40B4-BE49-F238E27FC236}">
                <a16:creationId xmlns:a16="http://schemas.microsoft.com/office/drawing/2014/main" id="{A65AA0C6-D5BD-EC9D-F498-A89E5E0D79AF}"/>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3E908093-1311-DA06-8DFB-42489E422597}"/>
              </a:ext>
            </a:extLst>
          </p:cNvPr>
          <p:cNvSpPr>
            <a:spLocks noGrp="1"/>
          </p:cNvSpPr>
          <p:nvPr>
            <p:ph type="sldNum" sz="quarter" idx="11"/>
          </p:nvPr>
        </p:nvSpPr>
        <p:spPr/>
        <p:txBody>
          <a:bodyPr/>
          <a:lstStyle/>
          <a:p>
            <a:fld id="{7AE61839-880C-8649-98DD-A1308C2AD748}" type="slidenum">
              <a:rPr lang="en-US" smtClean="0"/>
              <a:pPr/>
              <a:t>155</a:t>
            </a:fld>
            <a:endParaRPr lang="en-US" dirty="0"/>
          </a:p>
        </p:txBody>
      </p:sp>
    </p:spTree>
    <p:extLst>
      <p:ext uri="{BB962C8B-B14F-4D97-AF65-F5344CB8AC3E}">
        <p14:creationId xmlns:p14="http://schemas.microsoft.com/office/powerpoint/2010/main" val="1686525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Lessor Financial Statement Presentation</a:t>
            </a:r>
          </a:p>
        </p:txBody>
      </p:sp>
      <p:sp>
        <p:nvSpPr>
          <p:cNvPr id="3" name="Content Placeholder 2"/>
          <p:cNvSpPr>
            <a:spLocks noGrp="1"/>
          </p:cNvSpPr>
          <p:nvPr>
            <p:ph idx="1"/>
          </p:nvPr>
        </p:nvSpPr>
        <p:spPr/>
        <p:txBody>
          <a:bodyPr/>
          <a:lstStyle/>
          <a:p>
            <a:r>
              <a:rPr lang="en-US" dirty="0"/>
              <a:t>Statement of financial position:</a:t>
            </a:r>
          </a:p>
          <a:p>
            <a:pPr lvl="1"/>
            <a:r>
              <a:rPr lang="en-US" dirty="0"/>
              <a:t>Sales-type/direct financing – Net investment in lease presented separately</a:t>
            </a:r>
          </a:p>
          <a:p>
            <a:pPr lvl="1"/>
            <a:r>
              <a:rPr lang="en-US" dirty="0"/>
              <a:t>Operating lease – Present asset per other GAAP </a:t>
            </a:r>
          </a:p>
          <a:p>
            <a:r>
              <a:rPr lang="en-US" dirty="0"/>
              <a:t>Statement of income:</a:t>
            </a:r>
          </a:p>
          <a:p>
            <a:pPr lvl="1"/>
            <a:r>
              <a:rPr lang="en-US" dirty="0"/>
              <a:t>Present as lease income for all leases</a:t>
            </a:r>
          </a:p>
          <a:p>
            <a:pPr lvl="1"/>
            <a:r>
              <a:rPr lang="en-US" dirty="0"/>
              <a:t>Profit or loss on sale presented in accordance with business model</a:t>
            </a:r>
          </a:p>
          <a:p>
            <a:r>
              <a:rPr lang="en-US" dirty="0"/>
              <a:t>Statement of cash flows:</a:t>
            </a:r>
          </a:p>
          <a:p>
            <a:pPr lvl="1"/>
            <a:r>
              <a:rPr lang="en-US" dirty="0"/>
              <a:t>All cash flows presented as operating </a:t>
            </a:r>
          </a:p>
          <a:p>
            <a:r>
              <a:rPr lang="en-US" dirty="0"/>
              <a:t>Qualitative and quantitative disclosures</a:t>
            </a:r>
          </a:p>
        </p:txBody>
      </p:sp>
      <p:sp>
        <p:nvSpPr>
          <p:cNvPr id="5" name="Footer Placeholder 4">
            <a:extLst>
              <a:ext uri="{FF2B5EF4-FFF2-40B4-BE49-F238E27FC236}">
                <a16:creationId xmlns:a16="http://schemas.microsoft.com/office/drawing/2014/main" id="{0FE01206-CE8B-97FE-F395-FE503DEAD8F7}"/>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772E1B8-3CCB-EC88-5DF2-35A1045C4DA5}"/>
              </a:ext>
            </a:extLst>
          </p:cNvPr>
          <p:cNvSpPr>
            <a:spLocks noGrp="1"/>
          </p:cNvSpPr>
          <p:nvPr>
            <p:ph type="sldNum" sz="quarter" idx="11"/>
          </p:nvPr>
        </p:nvSpPr>
        <p:spPr/>
        <p:txBody>
          <a:bodyPr/>
          <a:lstStyle/>
          <a:p>
            <a:fld id="{7AE61839-880C-8649-98DD-A1308C2AD748}" type="slidenum">
              <a:rPr lang="en-US" smtClean="0"/>
              <a:pPr/>
              <a:t>156</a:t>
            </a:fld>
            <a:endParaRPr lang="en-US" dirty="0"/>
          </a:p>
        </p:txBody>
      </p:sp>
    </p:spTree>
    <p:extLst>
      <p:ext uri="{BB962C8B-B14F-4D97-AF65-F5344CB8AC3E}">
        <p14:creationId xmlns:p14="http://schemas.microsoft.com/office/powerpoint/2010/main" val="35224848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BCFF8-83D8-4618-BC10-802A9DAC352B}"/>
              </a:ext>
            </a:extLst>
          </p:cNvPr>
          <p:cNvSpPr>
            <a:spLocks noGrp="1"/>
          </p:cNvSpPr>
          <p:nvPr>
            <p:ph type="title"/>
          </p:nvPr>
        </p:nvSpPr>
        <p:spPr/>
        <p:txBody>
          <a:bodyPr/>
          <a:lstStyle/>
          <a:p>
            <a:r>
              <a:rPr lang="en-US" sz="4200" dirty="0"/>
              <a:t>Treatment of Sales and Property Taxes by Lessors</a:t>
            </a:r>
          </a:p>
        </p:txBody>
      </p:sp>
      <p:sp>
        <p:nvSpPr>
          <p:cNvPr id="3" name="Content Placeholder 2">
            <a:extLst>
              <a:ext uri="{FF2B5EF4-FFF2-40B4-BE49-F238E27FC236}">
                <a16:creationId xmlns:a16="http://schemas.microsoft.com/office/drawing/2014/main" id="{D18C8145-E823-4811-84F1-F941BAEC7DB4}"/>
              </a:ext>
            </a:extLst>
          </p:cNvPr>
          <p:cNvSpPr>
            <a:spLocks noGrp="1"/>
          </p:cNvSpPr>
          <p:nvPr>
            <p:ph idx="1"/>
          </p:nvPr>
        </p:nvSpPr>
        <p:spPr/>
        <p:txBody>
          <a:bodyPr/>
          <a:lstStyle/>
          <a:p>
            <a:pPr hangingPunct="0"/>
            <a:r>
              <a:rPr lang="en-US" dirty="0"/>
              <a:t>The FASB issued ASU No. 2018-20 in December 2018 and addressed the following: </a:t>
            </a:r>
          </a:p>
          <a:p>
            <a:pPr lvl="1" hangingPunct="0"/>
            <a:r>
              <a:rPr lang="en-US" dirty="0"/>
              <a:t>As consistent with Topic 606, entities may make a policy election to exclude from the transaction price all sales and similar taxes imposed on the transaction that are collected by the entity from a customer</a:t>
            </a:r>
          </a:p>
          <a:p>
            <a:pPr lvl="1" hangingPunct="0"/>
            <a:r>
              <a:rPr lang="en-US" dirty="0"/>
              <a:t>Lessors should exclude from variable payments certain lessor costs such as property taxes which are paid directly by the lessee to third parties. Such costs paid to third parties by the lessor and reimbursed by the lessee would be considered variable payments</a:t>
            </a:r>
          </a:p>
          <a:p>
            <a:pPr lvl="1" hangingPunct="0"/>
            <a:r>
              <a:rPr lang="en-US" dirty="0"/>
              <a:t>Variable payments received by the lessor should be allocated between the lease and non-lease components, as applicable, with payments allocated to the lease recognized as income per Topic 842. Payments allocated to non-lease components would be accounted for under other applicable guidance</a:t>
            </a:r>
          </a:p>
          <a:p>
            <a:pPr lvl="1" hangingPunct="0"/>
            <a:endParaRPr lang="en-US" dirty="0"/>
          </a:p>
        </p:txBody>
      </p:sp>
      <p:sp>
        <p:nvSpPr>
          <p:cNvPr id="4" name="Footer Placeholder 3">
            <a:extLst>
              <a:ext uri="{FF2B5EF4-FFF2-40B4-BE49-F238E27FC236}">
                <a16:creationId xmlns:a16="http://schemas.microsoft.com/office/drawing/2014/main" id="{1212C950-4985-8CD2-FA97-5C5F489B57D6}"/>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FA6CD2D5-6321-3E14-A686-6AF495C19197}"/>
              </a:ext>
            </a:extLst>
          </p:cNvPr>
          <p:cNvSpPr>
            <a:spLocks noGrp="1"/>
          </p:cNvSpPr>
          <p:nvPr>
            <p:ph type="sldNum" sz="quarter" idx="11"/>
          </p:nvPr>
        </p:nvSpPr>
        <p:spPr/>
        <p:txBody>
          <a:bodyPr/>
          <a:lstStyle/>
          <a:p>
            <a:fld id="{7AE61839-880C-8649-98DD-A1308C2AD748}" type="slidenum">
              <a:rPr lang="en-US" smtClean="0"/>
              <a:pPr/>
              <a:t>157</a:t>
            </a:fld>
            <a:endParaRPr lang="en-US" dirty="0"/>
          </a:p>
        </p:txBody>
      </p:sp>
    </p:spTree>
    <p:extLst>
      <p:ext uri="{BB962C8B-B14F-4D97-AF65-F5344CB8AC3E}">
        <p14:creationId xmlns:p14="http://schemas.microsoft.com/office/powerpoint/2010/main" val="2844080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173DC1-B65D-455F-B286-5B1A969AAFD0}"/>
              </a:ext>
            </a:extLst>
          </p:cNvPr>
          <p:cNvSpPr>
            <a:spLocks noGrp="1"/>
          </p:cNvSpPr>
          <p:nvPr>
            <p:ph idx="1"/>
          </p:nvPr>
        </p:nvSpPr>
        <p:spPr>
          <a:xfrm>
            <a:off x="5200650" y="2782389"/>
            <a:ext cx="6172200" cy="914400"/>
          </a:xfrm>
        </p:spPr>
        <p:txBody>
          <a:bodyPr/>
          <a:lstStyle/>
          <a:p>
            <a:r>
              <a:rPr lang="en-US" dirty="0"/>
              <a:t>Lessor Transition</a:t>
            </a:r>
          </a:p>
        </p:txBody>
      </p:sp>
    </p:spTree>
    <p:extLst>
      <p:ext uri="{BB962C8B-B14F-4D97-AF65-F5344CB8AC3E}">
        <p14:creationId xmlns:p14="http://schemas.microsoft.com/office/powerpoint/2010/main" val="40582699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Lessor Modified Retrospective Approach</a:t>
            </a:r>
          </a:p>
        </p:txBody>
      </p:sp>
      <p:sp>
        <p:nvSpPr>
          <p:cNvPr id="3" name="Content Placeholder 2"/>
          <p:cNvSpPr>
            <a:spLocks noGrp="1"/>
          </p:cNvSpPr>
          <p:nvPr>
            <p:ph idx="1"/>
          </p:nvPr>
        </p:nvSpPr>
        <p:spPr/>
        <p:txBody>
          <a:bodyPr>
            <a:normAutofit lnSpcReduction="10000"/>
          </a:bodyPr>
          <a:lstStyle/>
          <a:p>
            <a:r>
              <a:rPr lang="en-US" dirty="0"/>
              <a:t>Existing sales-type/direct financing leases:</a:t>
            </a:r>
          </a:p>
          <a:p>
            <a:pPr lvl="1"/>
            <a:r>
              <a:rPr lang="en-US" dirty="0"/>
              <a:t>No need to reassess if selling profit should be recognized</a:t>
            </a:r>
          </a:p>
          <a:p>
            <a:pPr lvl="1"/>
            <a:r>
              <a:rPr lang="en-US" dirty="0"/>
              <a:t>Recognize net investment in lease, per Topic 840, at the later of lease commencement or initial application</a:t>
            </a:r>
          </a:p>
          <a:p>
            <a:pPr lvl="1"/>
            <a:r>
              <a:rPr lang="en-US" dirty="0"/>
              <a:t>Before effective date, measure under Topic 840</a:t>
            </a:r>
          </a:p>
          <a:p>
            <a:pPr lvl="1"/>
            <a:r>
              <a:rPr lang="en-US" dirty="0"/>
              <a:t>At effective date, begin to measure under Topic 842</a:t>
            </a:r>
          </a:p>
          <a:p>
            <a:r>
              <a:rPr lang="en-US" dirty="0"/>
              <a:t>Existing sales-type/direct financing to operating lease under Topic 842:</a:t>
            </a:r>
          </a:p>
          <a:p>
            <a:pPr lvl="1"/>
            <a:r>
              <a:rPr lang="en-US" dirty="0"/>
              <a:t>Derecognize any net investment in lease</a:t>
            </a:r>
          </a:p>
          <a:p>
            <a:pPr lvl="1"/>
            <a:r>
              <a:rPr lang="en-US" dirty="0"/>
              <a:t>Recognize the leased asset at the carrying amount that it would have been under Topic 840</a:t>
            </a:r>
          </a:p>
          <a:p>
            <a:pPr lvl="1"/>
            <a:r>
              <a:rPr lang="en-US" dirty="0"/>
              <a:t>Difference is recorded to equity</a:t>
            </a:r>
          </a:p>
        </p:txBody>
      </p:sp>
      <p:sp>
        <p:nvSpPr>
          <p:cNvPr id="5" name="Footer Placeholder 4">
            <a:extLst>
              <a:ext uri="{FF2B5EF4-FFF2-40B4-BE49-F238E27FC236}">
                <a16:creationId xmlns:a16="http://schemas.microsoft.com/office/drawing/2014/main" id="{517D164C-50FF-8E0C-2999-4F19B23D4563}"/>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DDC3FA83-341D-0ADF-AB4C-0EE9321D754C}"/>
              </a:ext>
            </a:extLst>
          </p:cNvPr>
          <p:cNvSpPr>
            <a:spLocks noGrp="1"/>
          </p:cNvSpPr>
          <p:nvPr>
            <p:ph type="sldNum" sz="quarter" idx="11"/>
          </p:nvPr>
        </p:nvSpPr>
        <p:spPr/>
        <p:txBody>
          <a:bodyPr/>
          <a:lstStyle/>
          <a:p>
            <a:fld id="{7AE61839-880C-8649-98DD-A1308C2AD748}" type="slidenum">
              <a:rPr lang="en-US" smtClean="0"/>
              <a:pPr/>
              <a:t>159</a:t>
            </a:fld>
            <a:endParaRPr lang="en-US" dirty="0"/>
          </a:p>
        </p:txBody>
      </p:sp>
    </p:spTree>
    <p:extLst>
      <p:ext uri="{BB962C8B-B14F-4D97-AF65-F5344CB8AC3E}">
        <p14:creationId xmlns:p14="http://schemas.microsoft.com/office/powerpoint/2010/main" val="115527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903C92-254E-4658-A39E-609F97A59509}"/>
              </a:ext>
            </a:extLst>
          </p:cNvPr>
          <p:cNvSpPr>
            <a:spLocks noGrp="1"/>
          </p:cNvSpPr>
          <p:nvPr>
            <p:ph type="title"/>
          </p:nvPr>
        </p:nvSpPr>
        <p:spPr/>
        <p:txBody>
          <a:bodyPr/>
          <a:lstStyle/>
          <a:p>
            <a:r>
              <a:rPr lang="en-US" dirty="0"/>
              <a:t>Topics Covered by ASU No. 2018-10 </a:t>
            </a:r>
          </a:p>
        </p:txBody>
      </p:sp>
      <p:graphicFrame>
        <p:nvGraphicFramePr>
          <p:cNvPr id="6" name="Content Placeholder 5">
            <a:extLst>
              <a:ext uri="{FF2B5EF4-FFF2-40B4-BE49-F238E27FC236}">
                <a16:creationId xmlns:a16="http://schemas.microsoft.com/office/drawing/2014/main" id="{C5539122-73B4-4EE2-A766-34C1C5C39708}"/>
              </a:ext>
            </a:extLst>
          </p:cNvPr>
          <p:cNvGraphicFramePr>
            <a:graphicFrameLocks noGrp="1"/>
          </p:cNvGraphicFramePr>
          <p:nvPr>
            <p:ph idx="4294967295"/>
            <p:extLst>
              <p:ext uri="{D42A27DB-BD31-4B8C-83A1-F6EECF244321}">
                <p14:modId xmlns:p14="http://schemas.microsoft.com/office/powerpoint/2010/main" val="2603928370"/>
              </p:ext>
            </p:extLst>
          </p:nvPr>
        </p:nvGraphicFramePr>
        <p:xfrm>
          <a:off x="1510004" y="1277620"/>
          <a:ext cx="9171992" cy="4302760"/>
        </p:xfrm>
        <a:graphic>
          <a:graphicData uri="http://schemas.openxmlformats.org/drawingml/2006/table">
            <a:tbl>
              <a:tblPr firstRow="1" bandRow="1">
                <a:tableStyleId>{5C22544A-7EE6-4342-B048-85BDC9FD1C3A}</a:tableStyleId>
              </a:tblPr>
              <a:tblGrid>
                <a:gridCol w="4273421">
                  <a:extLst>
                    <a:ext uri="{9D8B030D-6E8A-4147-A177-3AD203B41FA5}">
                      <a16:colId xmlns:a16="http://schemas.microsoft.com/office/drawing/2014/main" val="4005995477"/>
                    </a:ext>
                  </a:extLst>
                </a:gridCol>
                <a:gridCol w="4898571">
                  <a:extLst>
                    <a:ext uri="{9D8B030D-6E8A-4147-A177-3AD203B41FA5}">
                      <a16:colId xmlns:a16="http://schemas.microsoft.com/office/drawing/2014/main" val="3864644810"/>
                    </a:ext>
                  </a:extLst>
                </a:gridCol>
              </a:tblGrid>
              <a:tr h="370840">
                <a:tc>
                  <a:txBody>
                    <a:bodyPr/>
                    <a:lstStyle/>
                    <a:p>
                      <a:pPr algn="ctr"/>
                      <a:r>
                        <a:rPr lang="en-US" dirty="0"/>
                        <a:t>Area for Correction or Improvement</a:t>
                      </a:r>
                    </a:p>
                  </a:txBody>
                  <a:tcPr/>
                </a:tc>
                <a:tc>
                  <a:txBody>
                    <a:bodyPr/>
                    <a:lstStyle/>
                    <a:p>
                      <a:pPr algn="ctr"/>
                      <a:r>
                        <a:rPr lang="en-US" dirty="0"/>
                        <a:t>Summary of Change</a:t>
                      </a:r>
                    </a:p>
                  </a:txBody>
                  <a:tcPr/>
                </a:tc>
                <a:extLst>
                  <a:ext uri="{0D108BD9-81ED-4DB2-BD59-A6C34878D82A}">
                    <a16:rowId xmlns:a16="http://schemas.microsoft.com/office/drawing/2014/main" val="2286098260"/>
                  </a:ext>
                </a:extLst>
              </a:tr>
              <a:tr h="370840">
                <a:tc>
                  <a:txBody>
                    <a:bodyPr/>
                    <a:lstStyle/>
                    <a:p>
                      <a:r>
                        <a:rPr lang="en-US" sz="1800" dirty="0"/>
                        <a:t>Nonqualifying initial direct costs for previously classified operating leases</a:t>
                      </a:r>
                    </a:p>
                  </a:txBody>
                  <a:tcPr/>
                </a:tc>
                <a:tc>
                  <a:txBody>
                    <a:bodyPr/>
                    <a:lstStyle/>
                    <a:p>
                      <a:r>
                        <a:rPr lang="en-US" sz="1800" dirty="0"/>
                        <a:t>Clarifies the transition guidance applicable to lease origination costs incurred by the lessee for existing operating leases that don’t meet the definition of initial direct costs under Topic 842</a:t>
                      </a:r>
                    </a:p>
                  </a:txBody>
                  <a:tcPr/>
                </a:tc>
                <a:extLst>
                  <a:ext uri="{0D108BD9-81ED-4DB2-BD59-A6C34878D82A}">
                    <a16:rowId xmlns:a16="http://schemas.microsoft.com/office/drawing/2014/main" val="723193256"/>
                  </a:ext>
                </a:extLst>
              </a:tr>
              <a:tr h="370840">
                <a:tc>
                  <a:txBody>
                    <a:bodyPr/>
                    <a:lstStyle/>
                    <a:p>
                      <a:r>
                        <a:rPr lang="en-US" sz="1800" dirty="0"/>
                        <a:t>Leases previously classified as Capital Leases under Topic 840</a:t>
                      </a:r>
                    </a:p>
                  </a:txBody>
                  <a:tcPr/>
                </a:tc>
                <a:tc>
                  <a:txBody>
                    <a:bodyPr/>
                    <a:lstStyle/>
                    <a:p>
                      <a:r>
                        <a:rPr lang="en-US" sz="1800" dirty="0"/>
                        <a:t>Corrects a reference to transition guidance to lessees for leases classified as capital and finance leases under Topics 840 and 842, respectively</a:t>
                      </a:r>
                    </a:p>
                  </a:txBody>
                  <a:tcPr/>
                </a:tc>
                <a:extLst>
                  <a:ext uri="{0D108BD9-81ED-4DB2-BD59-A6C34878D82A}">
                    <a16:rowId xmlns:a16="http://schemas.microsoft.com/office/drawing/2014/main" val="2663191494"/>
                  </a:ext>
                </a:extLst>
              </a:tr>
              <a:tr h="0">
                <a:tc>
                  <a:txBody>
                    <a:bodyPr/>
                    <a:lstStyle/>
                    <a:p>
                      <a:r>
                        <a:rPr lang="en-US" sz="1800" dirty="0"/>
                        <a:t>Lessor accounting for modification of direct-financing or sales-type leases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Clarifies a reference to transition guidance to lessors for leases classified as sales-type and direct-financing leases under both Topics 840 and 842, respectively</a:t>
                      </a:r>
                    </a:p>
                  </a:txBody>
                  <a:tcPr/>
                </a:tc>
                <a:extLst>
                  <a:ext uri="{0D108BD9-81ED-4DB2-BD59-A6C34878D82A}">
                    <a16:rowId xmlns:a16="http://schemas.microsoft.com/office/drawing/2014/main" val="1973237951"/>
                  </a:ext>
                </a:extLst>
              </a:tr>
              <a:tr h="370840">
                <a:tc>
                  <a:txBody>
                    <a:bodyPr/>
                    <a:lstStyle/>
                    <a:p>
                      <a:r>
                        <a:rPr lang="en-US" sz="1800" dirty="0"/>
                        <a:t>Transaction guidance on sale-leaseback transactions</a:t>
                      </a:r>
                    </a:p>
                  </a:txBody>
                  <a:tcPr/>
                </a:tc>
                <a:tc>
                  <a:txBody>
                    <a:bodyPr/>
                    <a:lstStyle/>
                    <a:p>
                      <a:r>
                        <a:rPr lang="en-US" sz="1800" dirty="0"/>
                        <a:t>Clarifies effectiveness of guidance for sale-leaseback transactions</a:t>
                      </a:r>
                    </a:p>
                  </a:txBody>
                  <a:tcPr/>
                </a:tc>
                <a:extLst>
                  <a:ext uri="{0D108BD9-81ED-4DB2-BD59-A6C34878D82A}">
                    <a16:rowId xmlns:a16="http://schemas.microsoft.com/office/drawing/2014/main" val="2684105822"/>
                  </a:ext>
                </a:extLst>
              </a:tr>
            </a:tbl>
          </a:graphicData>
        </a:graphic>
      </p:graphicFrame>
      <p:sp>
        <p:nvSpPr>
          <p:cNvPr id="2" name="Footer Placeholder 1">
            <a:extLst>
              <a:ext uri="{FF2B5EF4-FFF2-40B4-BE49-F238E27FC236}">
                <a16:creationId xmlns:a16="http://schemas.microsoft.com/office/drawing/2014/main" id="{FE8E1060-E483-66F6-B7AF-1B84EE3D1A35}"/>
              </a:ext>
            </a:extLst>
          </p:cNvPr>
          <p:cNvSpPr>
            <a:spLocks noGrp="1"/>
          </p:cNvSpPr>
          <p:nvPr>
            <p:ph type="ftr" sz="quarter" idx="10"/>
          </p:nvPr>
        </p:nvSpPr>
        <p:spPr/>
        <p:txBody>
          <a:bodyPr/>
          <a:lstStyle/>
          <a:p>
            <a:r>
              <a:rPr lang="en-US" dirty="0"/>
              <a:t>© Surgent | NLS4/24/V1</a:t>
            </a:r>
          </a:p>
        </p:txBody>
      </p:sp>
      <p:sp>
        <p:nvSpPr>
          <p:cNvPr id="3" name="Slide Number Placeholder 2">
            <a:extLst>
              <a:ext uri="{FF2B5EF4-FFF2-40B4-BE49-F238E27FC236}">
                <a16:creationId xmlns:a16="http://schemas.microsoft.com/office/drawing/2014/main" id="{51693154-611A-3D6A-459A-F05BD4E1656E}"/>
              </a:ext>
            </a:extLst>
          </p:cNvPr>
          <p:cNvSpPr>
            <a:spLocks noGrp="1"/>
          </p:cNvSpPr>
          <p:nvPr>
            <p:ph type="sldNum" sz="quarter" idx="11"/>
          </p:nvPr>
        </p:nvSpPr>
        <p:spPr/>
        <p:txBody>
          <a:bodyPr/>
          <a:lstStyle/>
          <a:p>
            <a:fld id="{7AE61839-880C-8649-98DD-A1308C2AD748}" type="slidenum">
              <a:rPr lang="en-US" smtClean="0"/>
              <a:pPr/>
              <a:t>16</a:t>
            </a:fld>
            <a:endParaRPr lang="en-US" dirty="0"/>
          </a:p>
        </p:txBody>
      </p:sp>
    </p:spTree>
    <p:extLst>
      <p:ext uri="{BB962C8B-B14F-4D97-AF65-F5344CB8AC3E}">
        <p14:creationId xmlns:p14="http://schemas.microsoft.com/office/powerpoint/2010/main" val="32859915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Lessor Modified Retrospective Approach</a:t>
            </a:r>
          </a:p>
        </p:txBody>
      </p:sp>
      <p:sp>
        <p:nvSpPr>
          <p:cNvPr id="3" name="Content Placeholder 2"/>
          <p:cNvSpPr>
            <a:spLocks noGrp="1"/>
          </p:cNvSpPr>
          <p:nvPr>
            <p:ph idx="1"/>
          </p:nvPr>
        </p:nvSpPr>
        <p:spPr/>
        <p:txBody>
          <a:bodyPr/>
          <a:lstStyle/>
          <a:p>
            <a:r>
              <a:rPr lang="en-US" dirty="0"/>
              <a:t>Existing operating leases:</a:t>
            </a:r>
          </a:p>
          <a:p>
            <a:pPr lvl="1"/>
            <a:r>
              <a:rPr lang="en-US" dirty="0"/>
              <a:t>Carrying amount of leased asset and related accounts should be the same as under Topic 840</a:t>
            </a:r>
          </a:p>
          <a:p>
            <a:pPr lvl="1"/>
            <a:r>
              <a:rPr lang="en-US" dirty="0"/>
              <a:t>Recognize IDC costs eligible for capitalization under Topic 842 and expense over the life of the lease </a:t>
            </a:r>
          </a:p>
          <a:p>
            <a:r>
              <a:rPr lang="en-US" dirty="0"/>
              <a:t>Existing operating to a sales-type/direct financing lease under Topic 842:</a:t>
            </a:r>
          </a:p>
          <a:p>
            <a:pPr lvl="1"/>
            <a:r>
              <a:rPr lang="en-US" dirty="0"/>
              <a:t>Derecognize underlying asset at later of commencement date or beginning of earliest year presented</a:t>
            </a:r>
          </a:p>
          <a:p>
            <a:pPr lvl="1"/>
            <a:r>
              <a:rPr lang="en-US" dirty="0"/>
              <a:t>Recognize net investment in lease as if the lease would have been classified as such under Topic 842 at its commencement</a:t>
            </a:r>
          </a:p>
          <a:p>
            <a:pPr lvl="1"/>
            <a:r>
              <a:rPr lang="en-US" dirty="0"/>
              <a:t>Difference is recorded to equity</a:t>
            </a:r>
          </a:p>
        </p:txBody>
      </p:sp>
      <p:sp>
        <p:nvSpPr>
          <p:cNvPr id="5" name="Footer Placeholder 4">
            <a:extLst>
              <a:ext uri="{FF2B5EF4-FFF2-40B4-BE49-F238E27FC236}">
                <a16:creationId xmlns:a16="http://schemas.microsoft.com/office/drawing/2014/main" id="{34344941-70A5-A497-F286-C00AC2230287}"/>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021235F-6A83-84DB-38B0-E4501113EAD9}"/>
              </a:ext>
            </a:extLst>
          </p:cNvPr>
          <p:cNvSpPr>
            <a:spLocks noGrp="1"/>
          </p:cNvSpPr>
          <p:nvPr>
            <p:ph type="sldNum" sz="quarter" idx="11"/>
          </p:nvPr>
        </p:nvSpPr>
        <p:spPr/>
        <p:txBody>
          <a:bodyPr/>
          <a:lstStyle/>
          <a:p>
            <a:fld id="{7AE61839-880C-8649-98DD-A1308C2AD748}" type="slidenum">
              <a:rPr lang="en-US" smtClean="0"/>
              <a:pPr/>
              <a:t>160</a:t>
            </a:fld>
            <a:endParaRPr lang="en-US" dirty="0"/>
          </a:p>
        </p:txBody>
      </p:sp>
    </p:spTree>
    <p:extLst>
      <p:ext uri="{BB962C8B-B14F-4D97-AF65-F5344CB8AC3E}">
        <p14:creationId xmlns:p14="http://schemas.microsoft.com/office/powerpoint/2010/main" val="8869311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644E05-2EF0-4214-B12F-5CB38D832A53}"/>
              </a:ext>
            </a:extLst>
          </p:cNvPr>
          <p:cNvSpPr>
            <a:spLocks noGrp="1"/>
          </p:cNvSpPr>
          <p:nvPr>
            <p:ph idx="1"/>
          </p:nvPr>
        </p:nvSpPr>
        <p:spPr/>
        <p:txBody>
          <a:bodyPr>
            <a:normAutofit/>
          </a:bodyPr>
          <a:lstStyle/>
          <a:p>
            <a:r>
              <a:rPr lang="en-US" sz="4000" dirty="0"/>
              <a:t>Sales/Leaseback Transactions</a:t>
            </a:r>
          </a:p>
        </p:txBody>
      </p:sp>
    </p:spTree>
    <p:extLst>
      <p:ext uri="{BB962C8B-B14F-4D97-AF65-F5344CB8AC3E}">
        <p14:creationId xmlns:p14="http://schemas.microsoft.com/office/powerpoint/2010/main" val="26830536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Sales/Leaseback Transactions</a:t>
            </a:r>
          </a:p>
        </p:txBody>
      </p:sp>
      <p:sp>
        <p:nvSpPr>
          <p:cNvPr id="3" name="Content Placeholder 2"/>
          <p:cNvSpPr>
            <a:spLocks noGrp="1"/>
          </p:cNvSpPr>
          <p:nvPr>
            <p:ph idx="1"/>
          </p:nvPr>
        </p:nvSpPr>
        <p:spPr/>
        <p:txBody>
          <a:bodyPr/>
          <a:lstStyle/>
          <a:p>
            <a:r>
              <a:rPr lang="en-US" dirty="0"/>
              <a:t>Typically real estate or large capital items</a:t>
            </a:r>
          </a:p>
          <a:p>
            <a:r>
              <a:rPr lang="en-US" dirty="0"/>
              <a:t>May provide financing, accounting, or tax benefits</a:t>
            </a:r>
          </a:p>
          <a:p>
            <a:r>
              <a:rPr lang="en-US" dirty="0"/>
              <a:t>Sales/leaseback transactions should be accounted for per guidance in ASC Topic 842</a:t>
            </a:r>
          </a:p>
        </p:txBody>
      </p:sp>
      <p:sp>
        <p:nvSpPr>
          <p:cNvPr id="5" name="Footer Placeholder 4">
            <a:extLst>
              <a:ext uri="{FF2B5EF4-FFF2-40B4-BE49-F238E27FC236}">
                <a16:creationId xmlns:a16="http://schemas.microsoft.com/office/drawing/2014/main" id="{B3DA67FE-7EB4-BB9C-20AF-335D65BFD198}"/>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82793EC7-EB44-E158-5288-50CAA6AA7451}"/>
              </a:ext>
            </a:extLst>
          </p:cNvPr>
          <p:cNvSpPr>
            <a:spLocks noGrp="1"/>
          </p:cNvSpPr>
          <p:nvPr>
            <p:ph type="sldNum" sz="quarter" idx="11"/>
          </p:nvPr>
        </p:nvSpPr>
        <p:spPr/>
        <p:txBody>
          <a:bodyPr/>
          <a:lstStyle/>
          <a:p>
            <a:fld id="{7AE61839-880C-8649-98DD-A1308C2AD748}" type="slidenum">
              <a:rPr lang="en-US" smtClean="0"/>
              <a:pPr/>
              <a:t>162</a:t>
            </a:fld>
            <a:endParaRPr lang="en-US" dirty="0"/>
          </a:p>
        </p:txBody>
      </p:sp>
    </p:spTree>
    <p:extLst>
      <p:ext uri="{BB962C8B-B14F-4D97-AF65-F5344CB8AC3E}">
        <p14:creationId xmlns:p14="http://schemas.microsoft.com/office/powerpoint/2010/main" val="5519584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 of a Sales/Leaseback</a:t>
            </a:r>
          </a:p>
        </p:txBody>
      </p:sp>
      <p:sp>
        <p:nvSpPr>
          <p:cNvPr id="3" name="Content Placeholder 2"/>
          <p:cNvSpPr>
            <a:spLocks noGrp="1"/>
          </p:cNvSpPr>
          <p:nvPr>
            <p:ph idx="1"/>
          </p:nvPr>
        </p:nvSpPr>
        <p:spPr/>
        <p:txBody>
          <a:bodyPr/>
          <a:lstStyle/>
          <a:p>
            <a:r>
              <a:rPr lang="en-US" dirty="0"/>
              <a:t>Recognition based on whether initial transfer is a sale</a:t>
            </a:r>
          </a:p>
          <a:p>
            <a:r>
              <a:rPr lang="en-US" dirty="0"/>
              <a:t>Criteria of ASC Topic 606, </a:t>
            </a:r>
            <a:r>
              <a:rPr lang="en-US" i="1" dirty="0"/>
              <a:t>Revenue from Contracts with Customers</a:t>
            </a:r>
            <a:r>
              <a:rPr lang="en-US" dirty="0"/>
              <a:t>, must be met for a sale to have occurred</a:t>
            </a:r>
          </a:p>
          <a:p>
            <a:r>
              <a:rPr lang="en-US" dirty="0"/>
              <a:t>The mere presence of a leaseback does not preclude the buyer/lessor from obtaining control</a:t>
            </a:r>
          </a:p>
          <a:p>
            <a:r>
              <a:rPr lang="en-US" dirty="0"/>
              <a:t>If leaseback is a sales-type lease, control has not passed, and no original sale has occurred</a:t>
            </a:r>
          </a:p>
          <a:p>
            <a:endParaRPr lang="en-US" dirty="0"/>
          </a:p>
        </p:txBody>
      </p:sp>
      <p:sp>
        <p:nvSpPr>
          <p:cNvPr id="5" name="Footer Placeholder 4">
            <a:extLst>
              <a:ext uri="{FF2B5EF4-FFF2-40B4-BE49-F238E27FC236}">
                <a16:creationId xmlns:a16="http://schemas.microsoft.com/office/drawing/2014/main" id="{5476450C-07BC-DFC7-F3DB-13E072755A53}"/>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1B470FF6-B295-78EB-4ECF-A20EAF171085}"/>
              </a:ext>
            </a:extLst>
          </p:cNvPr>
          <p:cNvSpPr>
            <a:spLocks noGrp="1"/>
          </p:cNvSpPr>
          <p:nvPr>
            <p:ph type="sldNum" sz="quarter" idx="11"/>
          </p:nvPr>
        </p:nvSpPr>
        <p:spPr/>
        <p:txBody>
          <a:bodyPr/>
          <a:lstStyle/>
          <a:p>
            <a:fld id="{7AE61839-880C-8649-98DD-A1308C2AD748}" type="slidenum">
              <a:rPr lang="en-US" smtClean="0"/>
              <a:pPr/>
              <a:t>163</a:t>
            </a:fld>
            <a:endParaRPr lang="en-US" dirty="0"/>
          </a:p>
        </p:txBody>
      </p:sp>
    </p:spTree>
    <p:extLst>
      <p:ext uri="{BB962C8B-B14F-4D97-AF65-F5344CB8AC3E}">
        <p14:creationId xmlns:p14="http://schemas.microsoft.com/office/powerpoint/2010/main" val="206731517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Sales/Leaseback Transactions</a:t>
            </a:r>
          </a:p>
        </p:txBody>
      </p:sp>
      <p:sp>
        <p:nvSpPr>
          <p:cNvPr id="3" name="Content Placeholder 2"/>
          <p:cNvSpPr>
            <a:spLocks noGrp="1"/>
          </p:cNvSpPr>
          <p:nvPr>
            <p:ph idx="1"/>
          </p:nvPr>
        </p:nvSpPr>
        <p:spPr/>
        <p:txBody>
          <a:bodyPr/>
          <a:lstStyle/>
          <a:p>
            <a:r>
              <a:rPr lang="en-US" dirty="0"/>
              <a:t>Transfer </a:t>
            </a:r>
            <a:r>
              <a:rPr lang="en-US" b="1" u="sng" dirty="0"/>
              <a:t>is</a:t>
            </a:r>
            <a:r>
              <a:rPr lang="en-US" dirty="0"/>
              <a:t> a sale:</a:t>
            </a:r>
          </a:p>
          <a:p>
            <a:pPr lvl="1"/>
            <a:r>
              <a:rPr lang="en-US" dirty="0"/>
              <a:t>Seller accounts for transaction as a sale</a:t>
            </a:r>
          </a:p>
          <a:p>
            <a:pPr lvl="2"/>
            <a:r>
              <a:rPr lang="en-US" dirty="0"/>
              <a:t>Derecognize asset when control passes to buyer</a:t>
            </a:r>
          </a:p>
          <a:p>
            <a:pPr lvl="2"/>
            <a:r>
              <a:rPr lang="en-US" dirty="0"/>
              <a:t>Account for leaseback under ASC Topic 842 lessee guidance</a:t>
            </a:r>
          </a:p>
          <a:p>
            <a:pPr lvl="1"/>
            <a:r>
              <a:rPr lang="en-US" dirty="0"/>
              <a:t>Buyer accounts for sale as a purchase and leaseback using lessor guidance of ASC Topic 842</a:t>
            </a:r>
          </a:p>
          <a:p>
            <a:r>
              <a:rPr lang="en-US" dirty="0"/>
              <a:t>Transfer is </a:t>
            </a:r>
            <a:r>
              <a:rPr lang="en-US" b="1" u="sng" dirty="0"/>
              <a:t>not</a:t>
            </a:r>
            <a:r>
              <a:rPr lang="en-US" dirty="0"/>
              <a:t> a sale:</a:t>
            </a:r>
          </a:p>
          <a:p>
            <a:pPr lvl="1"/>
            <a:r>
              <a:rPr lang="en-US" dirty="0"/>
              <a:t>No asset derecognition by seller</a:t>
            </a:r>
          </a:p>
          <a:p>
            <a:pPr lvl="1"/>
            <a:r>
              <a:rPr lang="en-US" dirty="0"/>
              <a:t>Seller/lessee – Account for as financial liability</a:t>
            </a:r>
          </a:p>
          <a:p>
            <a:pPr lvl="1"/>
            <a:r>
              <a:rPr lang="en-US" dirty="0"/>
              <a:t>Buyer/lessor – Account for amount due as a receivable</a:t>
            </a:r>
          </a:p>
        </p:txBody>
      </p:sp>
      <p:sp>
        <p:nvSpPr>
          <p:cNvPr id="5" name="Footer Placeholder 4">
            <a:extLst>
              <a:ext uri="{FF2B5EF4-FFF2-40B4-BE49-F238E27FC236}">
                <a16:creationId xmlns:a16="http://schemas.microsoft.com/office/drawing/2014/main" id="{8B74D000-2AC1-2086-AFDC-E3C93C3B23C0}"/>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08C62A7B-A5E8-4DE3-587C-50BC721BAE87}"/>
              </a:ext>
            </a:extLst>
          </p:cNvPr>
          <p:cNvSpPr>
            <a:spLocks noGrp="1"/>
          </p:cNvSpPr>
          <p:nvPr>
            <p:ph type="sldNum" sz="quarter" idx="11"/>
          </p:nvPr>
        </p:nvSpPr>
        <p:spPr/>
        <p:txBody>
          <a:bodyPr/>
          <a:lstStyle/>
          <a:p>
            <a:fld id="{7AE61839-880C-8649-98DD-A1308C2AD748}" type="slidenum">
              <a:rPr lang="en-US" smtClean="0"/>
              <a:pPr/>
              <a:t>164</a:t>
            </a:fld>
            <a:endParaRPr lang="en-US" dirty="0"/>
          </a:p>
        </p:txBody>
      </p:sp>
    </p:spTree>
    <p:extLst>
      <p:ext uri="{BB962C8B-B14F-4D97-AF65-F5344CB8AC3E}">
        <p14:creationId xmlns:p14="http://schemas.microsoft.com/office/powerpoint/2010/main" val="247040817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 in a Sales/Leaseback Transaction</a:t>
            </a:r>
          </a:p>
        </p:txBody>
      </p:sp>
      <p:sp>
        <p:nvSpPr>
          <p:cNvPr id="3" name="Content Placeholder 2"/>
          <p:cNvSpPr>
            <a:spLocks noGrp="1"/>
          </p:cNvSpPr>
          <p:nvPr>
            <p:ph idx="1"/>
          </p:nvPr>
        </p:nvSpPr>
        <p:spPr/>
        <p:txBody>
          <a:bodyPr/>
          <a:lstStyle/>
          <a:p>
            <a:r>
              <a:rPr lang="en-US" dirty="0"/>
              <a:t>Determine if transaction is at fair value:</a:t>
            </a:r>
          </a:p>
          <a:p>
            <a:pPr lvl="1"/>
            <a:r>
              <a:rPr lang="en-US" dirty="0"/>
              <a:t>Compare sales price to fair value of asset; or</a:t>
            </a:r>
          </a:p>
          <a:p>
            <a:pPr lvl="1"/>
            <a:r>
              <a:rPr lang="en-US" dirty="0"/>
              <a:t>Compare PV of lease payments to PV of rentals</a:t>
            </a:r>
          </a:p>
          <a:p>
            <a:r>
              <a:rPr lang="en-US" dirty="0"/>
              <a:t>If transaction is not a fair value, adjust selling price of asset:</a:t>
            </a:r>
          </a:p>
          <a:p>
            <a:pPr lvl="1"/>
            <a:r>
              <a:rPr lang="en-US" dirty="0"/>
              <a:t>Increase in selling price accounted for as prepaid rent</a:t>
            </a:r>
          </a:p>
          <a:p>
            <a:pPr lvl="1"/>
            <a:r>
              <a:rPr lang="en-US" dirty="0"/>
              <a:t>Decrease in selling price accounted for as additional financing</a:t>
            </a:r>
          </a:p>
        </p:txBody>
      </p:sp>
      <p:sp>
        <p:nvSpPr>
          <p:cNvPr id="5" name="Footer Placeholder 4">
            <a:extLst>
              <a:ext uri="{FF2B5EF4-FFF2-40B4-BE49-F238E27FC236}">
                <a16:creationId xmlns:a16="http://schemas.microsoft.com/office/drawing/2014/main" id="{EBA43A56-1427-AB7D-6080-38DCCA679051}"/>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379B9165-1717-169A-5532-3797EF9FE5A6}"/>
              </a:ext>
            </a:extLst>
          </p:cNvPr>
          <p:cNvSpPr>
            <a:spLocks noGrp="1"/>
          </p:cNvSpPr>
          <p:nvPr>
            <p:ph type="sldNum" sz="quarter" idx="11"/>
          </p:nvPr>
        </p:nvSpPr>
        <p:spPr/>
        <p:txBody>
          <a:bodyPr/>
          <a:lstStyle/>
          <a:p>
            <a:fld id="{7AE61839-880C-8649-98DD-A1308C2AD748}" type="slidenum">
              <a:rPr lang="en-US" smtClean="0"/>
              <a:pPr/>
              <a:t>165</a:t>
            </a:fld>
            <a:endParaRPr lang="en-US" dirty="0"/>
          </a:p>
        </p:txBody>
      </p:sp>
    </p:spTree>
    <p:extLst>
      <p:ext uri="{BB962C8B-B14F-4D97-AF65-F5344CB8AC3E}">
        <p14:creationId xmlns:p14="http://schemas.microsoft.com/office/powerpoint/2010/main" val="1110458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Build-to-Suit Arrangements</a:t>
            </a:r>
          </a:p>
        </p:txBody>
      </p:sp>
      <p:sp>
        <p:nvSpPr>
          <p:cNvPr id="3" name="Content Placeholder 2"/>
          <p:cNvSpPr>
            <a:spLocks noGrp="1"/>
          </p:cNvSpPr>
          <p:nvPr>
            <p:ph idx="1"/>
          </p:nvPr>
        </p:nvSpPr>
        <p:spPr/>
        <p:txBody>
          <a:bodyPr/>
          <a:lstStyle/>
          <a:p>
            <a:r>
              <a:rPr lang="en-US" dirty="0"/>
              <a:t>New model in ASC Topic 842</a:t>
            </a:r>
          </a:p>
          <a:p>
            <a:r>
              <a:rPr lang="en-US" dirty="0"/>
              <a:t>Lessee is deemed owner of asset under construction if the lessee controls the asset during the construction period:</a:t>
            </a:r>
          </a:p>
          <a:p>
            <a:pPr lvl="1"/>
            <a:r>
              <a:rPr lang="en-US" dirty="0"/>
              <a:t>Criteria for control listed in ASC Subtopic 842-40-55-5</a:t>
            </a:r>
          </a:p>
          <a:p>
            <a:r>
              <a:rPr lang="en-US" dirty="0"/>
              <a:t>Lessee costs recorded in accordance with ASC Topic 330, </a:t>
            </a:r>
            <a:r>
              <a:rPr lang="en-US" i="1" dirty="0"/>
              <a:t>Inventory</a:t>
            </a:r>
            <a:r>
              <a:rPr lang="en-US" dirty="0"/>
              <a:t>, or Topic 360, </a:t>
            </a:r>
            <a:r>
              <a:rPr lang="en-US" i="1" dirty="0"/>
              <a:t>Property, Plant and Equipment</a:t>
            </a:r>
          </a:p>
          <a:p>
            <a:r>
              <a:rPr lang="en-US" dirty="0"/>
              <a:t>If the lessee controls the asset prior to commencement, the transaction is accounted for as a sales/leaseback transaction</a:t>
            </a:r>
          </a:p>
          <a:p>
            <a:endParaRPr lang="en-US" dirty="0"/>
          </a:p>
        </p:txBody>
      </p:sp>
      <p:sp>
        <p:nvSpPr>
          <p:cNvPr id="5" name="Footer Placeholder 4">
            <a:extLst>
              <a:ext uri="{FF2B5EF4-FFF2-40B4-BE49-F238E27FC236}">
                <a16:creationId xmlns:a16="http://schemas.microsoft.com/office/drawing/2014/main" id="{EB3C86C2-7025-D709-1DC8-39B55F0B8D58}"/>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717D4EC-2CC8-DF50-5F22-4E58E3ED1AB6}"/>
              </a:ext>
            </a:extLst>
          </p:cNvPr>
          <p:cNvSpPr>
            <a:spLocks noGrp="1"/>
          </p:cNvSpPr>
          <p:nvPr>
            <p:ph type="sldNum" sz="quarter" idx="11"/>
          </p:nvPr>
        </p:nvSpPr>
        <p:spPr/>
        <p:txBody>
          <a:bodyPr/>
          <a:lstStyle/>
          <a:p>
            <a:fld id="{7AE61839-880C-8649-98DD-A1308C2AD748}" type="slidenum">
              <a:rPr lang="en-US" smtClean="0"/>
              <a:pPr/>
              <a:t>166</a:t>
            </a:fld>
            <a:endParaRPr lang="en-US" dirty="0"/>
          </a:p>
        </p:txBody>
      </p:sp>
    </p:spTree>
    <p:extLst>
      <p:ext uri="{BB962C8B-B14F-4D97-AF65-F5344CB8AC3E}">
        <p14:creationId xmlns:p14="http://schemas.microsoft.com/office/powerpoint/2010/main" val="29896904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3B3C-F2F6-4B70-9EFC-3F73CB2F74C8}"/>
              </a:ext>
            </a:extLst>
          </p:cNvPr>
          <p:cNvSpPr>
            <a:spLocks noGrp="1"/>
          </p:cNvSpPr>
          <p:nvPr>
            <p:ph type="title"/>
          </p:nvPr>
        </p:nvSpPr>
        <p:spPr/>
        <p:txBody>
          <a:bodyPr/>
          <a:lstStyle/>
          <a:p>
            <a:r>
              <a:rPr lang="en-US" sz="4000" dirty="0"/>
              <a:t>Accounting for Deferred Gain on a Sales/Leaseback Transaction</a:t>
            </a:r>
          </a:p>
        </p:txBody>
      </p:sp>
      <p:sp>
        <p:nvSpPr>
          <p:cNvPr id="3" name="Content Placeholder 2">
            <a:extLst>
              <a:ext uri="{FF2B5EF4-FFF2-40B4-BE49-F238E27FC236}">
                <a16:creationId xmlns:a16="http://schemas.microsoft.com/office/drawing/2014/main" id="{527B5728-6FC8-4BBE-AD83-7FF6F68AB310}"/>
              </a:ext>
            </a:extLst>
          </p:cNvPr>
          <p:cNvSpPr>
            <a:spLocks noGrp="1"/>
          </p:cNvSpPr>
          <p:nvPr>
            <p:ph idx="1"/>
          </p:nvPr>
        </p:nvSpPr>
        <p:spPr/>
        <p:txBody>
          <a:bodyPr/>
          <a:lstStyle/>
          <a:p>
            <a:pPr lvl="0"/>
            <a:r>
              <a:rPr lang="en-US" dirty="0"/>
              <a:t>Original sales accounted for as a sale and capital leaseback under ASC 840:</a:t>
            </a:r>
          </a:p>
          <a:p>
            <a:pPr lvl="1"/>
            <a:r>
              <a:rPr lang="en-US" dirty="0"/>
              <a:t>Continue to recognize any deferred gain or loss from original transaction</a:t>
            </a:r>
          </a:p>
          <a:p>
            <a:pPr lvl="1"/>
            <a:r>
              <a:rPr lang="en-US" dirty="0"/>
              <a:t>Recognize deferred gain or loss after transition as follows:</a:t>
            </a:r>
          </a:p>
          <a:p>
            <a:pPr lvl="2"/>
            <a:r>
              <a:rPr lang="en-US" dirty="0"/>
              <a:t>If the underlying asset is land only, straight line over the remaining lease term</a:t>
            </a:r>
          </a:p>
          <a:p>
            <a:pPr lvl="2"/>
            <a:r>
              <a:rPr lang="en-US" dirty="0"/>
              <a:t>If the underlying asset is not land only and the leaseback is a finance lease, in proportion to the right of use asset</a:t>
            </a:r>
          </a:p>
          <a:p>
            <a:pPr lvl="2"/>
            <a:r>
              <a:rPr lang="en-US" dirty="0"/>
              <a:t>If the underlying asset is not land only and the leaseback is an operating lease, in proportion to the recognition in profit or loss of the total lease cost</a:t>
            </a:r>
          </a:p>
          <a:p>
            <a:endParaRPr lang="en-US" dirty="0"/>
          </a:p>
        </p:txBody>
      </p:sp>
      <p:sp>
        <p:nvSpPr>
          <p:cNvPr id="6" name="Footer Placeholder 5">
            <a:extLst>
              <a:ext uri="{FF2B5EF4-FFF2-40B4-BE49-F238E27FC236}">
                <a16:creationId xmlns:a16="http://schemas.microsoft.com/office/drawing/2014/main" id="{2E48E03D-C0C5-53E2-B8D1-9D111E126D1A}"/>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E95F967F-6FDA-ACFC-DE53-EDE3C7D28A98}"/>
              </a:ext>
            </a:extLst>
          </p:cNvPr>
          <p:cNvSpPr>
            <a:spLocks noGrp="1"/>
          </p:cNvSpPr>
          <p:nvPr>
            <p:ph type="sldNum" sz="quarter" idx="11"/>
          </p:nvPr>
        </p:nvSpPr>
        <p:spPr/>
        <p:txBody>
          <a:bodyPr/>
          <a:lstStyle/>
          <a:p>
            <a:fld id="{7AE61839-880C-8649-98DD-A1308C2AD748}" type="slidenum">
              <a:rPr lang="en-US" smtClean="0"/>
              <a:pPr/>
              <a:t>167</a:t>
            </a:fld>
            <a:endParaRPr lang="en-US" dirty="0"/>
          </a:p>
        </p:txBody>
      </p:sp>
    </p:spTree>
    <p:extLst>
      <p:ext uri="{BB962C8B-B14F-4D97-AF65-F5344CB8AC3E}">
        <p14:creationId xmlns:p14="http://schemas.microsoft.com/office/powerpoint/2010/main" val="293612057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B62E0-7FF6-4967-96F0-B1E59A9730FD}"/>
              </a:ext>
            </a:extLst>
          </p:cNvPr>
          <p:cNvSpPr>
            <a:spLocks noGrp="1"/>
          </p:cNvSpPr>
          <p:nvPr>
            <p:ph type="title"/>
          </p:nvPr>
        </p:nvSpPr>
        <p:spPr/>
        <p:txBody>
          <a:bodyPr/>
          <a:lstStyle/>
          <a:p>
            <a:r>
              <a:rPr lang="en-US" sz="4000" dirty="0"/>
              <a:t>Accounting for Deferred Gain on a Sales/Leaseback Transaction</a:t>
            </a:r>
          </a:p>
        </p:txBody>
      </p:sp>
      <p:sp>
        <p:nvSpPr>
          <p:cNvPr id="3" name="Content Placeholder 2">
            <a:extLst>
              <a:ext uri="{FF2B5EF4-FFF2-40B4-BE49-F238E27FC236}">
                <a16:creationId xmlns:a16="http://schemas.microsoft.com/office/drawing/2014/main" id="{7CD0DF70-6220-423E-B666-6B8918C07B44}"/>
              </a:ext>
            </a:extLst>
          </p:cNvPr>
          <p:cNvSpPr>
            <a:spLocks noGrp="1"/>
          </p:cNvSpPr>
          <p:nvPr>
            <p:ph idx="1"/>
          </p:nvPr>
        </p:nvSpPr>
        <p:spPr/>
        <p:txBody>
          <a:bodyPr/>
          <a:lstStyle/>
          <a:p>
            <a:pPr lvl="0"/>
            <a:r>
              <a:rPr lang="en-US" dirty="0"/>
              <a:t>Original sales accounted for as a sale and operating leaseback under ASC 840:</a:t>
            </a:r>
          </a:p>
          <a:p>
            <a:pPr lvl="1"/>
            <a:r>
              <a:rPr lang="en-US" dirty="0"/>
              <a:t>Recognize any deferred gain or loss not resulting from off-market terms as a cumulative-effect adjustment to equity</a:t>
            </a:r>
          </a:p>
          <a:p>
            <a:pPr lvl="1"/>
            <a:r>
              <a:rPr lang="en-US" dirty="0"/>
              <a:t>Recognize any deferred loss resulting from the consideration for the sale of the asset not being at fair value or the lease payments not being at market rates as an adjustment to the leaseback right-of-use asset</a:t>
            </a:r>
          </a:p>
          <a:p>
            <a:pPr lvl="1"/>
            <a:r>
              <a:rPr lang="en-US" dirty="0"/>
              <a:t>Recognize any deferred gain resulting from the consideration for the sale of the asset not being at fair value or the lease payments not being at market rates as a financial liability</a:t>
            </a:r>
          </a:p>
        </p:txBody>
      </p:sp>
      <p:sp>
        <p:nvSpPr>
          <p:cNvPr id="6" name="Footer Placeholder 5">
            <a:extLst>
              <a:ext uri="{FF2B5EF4-FFF2-40B4-BE49-F238E27FC236}">
                <a16:creationId xmlns:a16="http://schemas.microsoft.com/office/drawing/2014/main" id="{133CAA6E-66DE-0012-9FFD-FB8C5CA8A6D6}"/>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7B64A9C8-F1AA-2B59-F8E3-6604603264ED}"/>
              </a:ext>
            </a:extLst>
          </p:cNvPr>
          <p:cNvSpPr>
            <a:spLocks noGrp="1"/>
          </p:cNvSpPr>
          <p:nvPr>
            <p:ph type="sldNum" sz="quarter" idx="11"/>
          </p:nvPr>
        </p:nvSpPr>
        <p:spPr/>
        <p:txBody>
          <a:bodyPr/>
          <a:lstStyle/>
          <a:p>
            <a:fld id="{7AE61839-880C-8649-98DD-A1308C2AD748}" type="slidenum">
              <a:rPr lang="en-US" smtClean="0"/>
              <a:pPr/>
              <a:t>168</a:t>
            </a:fld>
            <a:endParaRPr lang="en-US" dirty="0"/>
          </a:p>
        </p:txBody>
      </p:sp>
    </p:spTree>
    <p:extLst>
      <p:ext uri="{BB962C8B-B14F-4D97-AF65-F5344CB8AC3E}">
        <p14:creationId xmlns:p14="http://schemas.microsoft.com/office/powerpoint/2010/main" val="382553788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2E8B-DDA1-4438-B714-5C3418CC948C}"/>
              </a:ext>
            </a:extLst>
          </p:cNvPr>
          <p:cNvSpPr>
            <a:spLocks noGrp="1"/>
          </p:cNvSpPr>
          <p:nvPr>
            <p:ph type="title"/>
          </p:nvPr>
        </p:nvSpPr>
        <p:spPr/>
        <p:txBody>
          <a:bodyPr>
            <a:noAutofit/>
          </a:bodyPr>
          <a:lstStyle/>
          <a:p>
            <a:r>
              <a:rPr lang="en-US" sz="4200" dirty="0"/>
              <a:t>Transition for Sales/Leaseback Accounted</a:t>
            </a:r>
            <a:br>
              <a:rPr lang="en-US" sz="4200" dirty="0"/>
            </a:br>
            <a:r>
              <a:rPr lang="en-US" sz="4200" dirty="0"/>
              <a:t>for as a Failed Sales/Leaseback Under Topic 840</a:t>
            </a:r>
          </a:p>
        </p:txBody>
      </p:sp>
      <p:sp>
        <p:nvSpPr>
          <p:cNvPr id="3" name="Content Placeholder 2">
            <a:extLst>
              <a:ext uri="{FF2B5EF4-FFF2-40B4-BE49-F238E27FC236}">
                <a16:creationId xmlns:a16="http://schemas.microsoft.com/office/drawing/2014/main" id="{A8329B64-5B8D-4CDD-8220-E6490A6DC305}"/>
              </a:ext>
            </a:extLst>
          </p:cNvPr>
          <p:cNvSpPr>
            <a:spLocks noGrp="1"/>
          </p:cNvSpPr>
          <p:nvPr>
            <p:ph idx="1"/>
          </p:nvPr>
        </p:nvSpPr>
        <p:spPr/>
        <p:txBody>
          <a:bodyPr/>
          <a:lstStyle/>
          <a:p>
            <a:r>
              <a:rPr lang="en-US" dirty="0"/>
              <a:t>Reassess under guidance of ASC 842 to determine whether a sale would have occurred at the effective date</a:t>
            </a:r>
          </a:p>
          <a:p>
            <a:r>
              <a:rPr lang="en-US" dirty="0"/>
              <a:t>If a sale would have occurred, the sale and leaseback transaction should be accounted for using the lease transition guidance on a modified retrospective basis from the date that a sale is determined to have occurred</a:t>
            </a:r>
          </a:p>
        </p:txBody>
      </p:sp>
      <p:sp>
        <p:nvSpPr>
          <p:cNvPr id="6" name="Footer Placeholder 5">
            <a:extLst>
              <a:ext uri="{FF2B5EF4-FFF2-40B4-BE49-F238E27FC236}">
                <a16:creationId xmlns:a16="http://schemas.microsoft.com/office/drawing/2014/main" id="{FC932EE6-EBB9-18D7-25AB-48CFD5052609}"/>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1416EBA-12A6-70B5-18AB-1C899D425D6A}"/>
              </a:ext>
            </a:extLst>
          </p:cNvPr>
          <p:cNvSpPr>
            <a:spLocks noGrp="1"/>
          </p:cNvSpPr>
          <p:nvPr>
            <p:ph type="sldNum" sz="quarter" idx="11"/>
          </p:nvPr>
        </p:nvSpPr>
        <p:spPr/>
        <p:txBody>
          <a:bodyPr/>
          <a:lstStyle/>
          <a:p>
            <a:fld id="{7AE61839-880C-8649-98DD-A1308C2AD748}" type="slidenum">
              <a:rPr lang="en-US" smtClean="0"/>
              <a:pPr/>
              <a:t>169</a:t>
            </a:fld>
            <a:endParaRPr lang="en-US" dirty="0"/>
          </a:p>
        </p:txBody>
      </p:sp>
    </p:spTree>
    <p:extLst>
      <p:ext uri="{BB962C8B-B14F-4D97-AF65-F5344CB8AC3E}">
        <p14:creationId xmlns:p14="http://schemas.microsoft.com/office/powerpoint/2010/main" val="237840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F06A6E2-FF79-409E-B8C4-87BEBC8FE288}"/>
              </a:ext>
            </a:extLst>
          </p:cNvPr>
          <p:cNvSpPr>
            <a:spLocks noGrp="1"/>
          </p:cNvSpPr>
          <p:nvPr>
            <p:ph type="title"/>
          </p:nvPr>
        </p:nvSpPr>
        <p:spPr/>
        <p:txBody>
          <a:bodyPr/>
          <a:lstStyle/>
          <a:p>
            <a:r>
              <a:rPr lang="en-US" dirty="0"/>
              <a:t>Topics Covered by ASU No. 2018-10 </a:t>
            </a:r>
          </a:p>
        </p:txBody>
      </p:sp>
      <p:graphicFrame>
        <p:nvGraphicFramePr>
          <p:cNvPr id="6" name="Content Placeholder 5">
            <a:extLst>
              <a:ext uri="{FF2B5EF4-FFF2-40B4-BE49-F238E27FC236}">
                <a16:creationId xmlns:a16="http://schemas.microsoft.com/office/drawing/2014/main" id="{C5539122-73B4-4EE2-A766-34C1C5C39708}"/>
              </a:ext>
            </a:extLst>
          </p:cNvPr>
          <p:cNvGraphicFramePr>
            <a:graphicFrameLocks noGrp="1"/>
          </p:cNvGraphicFramePr>
          <p:nvPr>
            <p:ph idx="4294967295"/>
            <p:extLst>
              <p:ext uri="{D42A27DB-BD31-4B8C-83A1-F6EECF244321}">
                <p14:modId xmlns:p14="http://schemas.microsoft.com/office/powerpoint/2010/main" val="1676953703"/>
              </p:ext>
            </p:extLst>
          </p:nvPr>
        </p:nvGraphicFramePr>
        <p:xfrm>
          <a:off x="1105318" y="1176538"/>
          <a:ext cx="9690200" cy="4302760"/>
        </p:xfrm>
        <a:graphic>
          <a:graphicData uri="http://schemas.openxmlformats.org/drawingml/2006/table">
            <a:tbl>
              <a:tblPr firstRow="1" bandRow="1">
                <a:tableStyleId>{5C22544A-7EE6-4342-B048-85BDC9FD1C3A}</a:tableStyleId>
              </a:tblPr>
              <a:tblGrid>
                <a:gridCol w="4845100">
                  <a:extLst>
                    <a:ext uri="{9D8B030D-6E8A-4147-A177-3AD203B41FA5}">
                      <a16:colId xmlns:a16="http://schemas.microsoft.com/office/drawing/2014/main" val="4005995477"/>
                    </a:ext>
                  </a:extLst>
                </a:gridCol>
                <a:gridCol w="4845100">
                  <a:extLst>
                    <a:ext uri="{9D8B030D-6E8A-4147-A177-3AD203B41FA5}">
                      <a16:colId xmlns:a16="http://schemas.microsoft.com/office/drawing/2014/main" val="3864644810"/>
                    </a:ext>
                  </a:extLst>
                </a:gridCol>
              </a:tblGrid>
              <a:tr h="370840">
                <a:tc>
                  <a:txBody>
                    <a:bodyPr/>
                    <a:lstStyle/>
                    <a:p>
                      <a:pPr algn="ctr"/>
                      <a:r>
                        <a:rPr lang="en-US" dirty="0"/>
                        <a:t>Area for Correction or Improvement</a:t>
                      </a:r>
                    </a:p>
                  </a:txBody>
                  <a:tcPr/>
                </a:tc>
                <a:tc>
                  <a:txBody>
                    <a:bodyPr/>
                    <a:lstStyle/>
                    <a:p>
                      <a:pPr algn="ctr"/>
                      <a:r>
                        <a:rPr lang="en-US" dirty="0"/>
                        <a:t>Summary of Change</a:t>
                      </a:r>
                    </a:p>
                  </a:txBody>
                  <a:tcPr/>
                </a:tc>
                <a:extLst>
                  <a:ext uri="{0D108BD9-81ED-4DB2-BD59-A6C34878D82A}">
                    <a16:rowId xmlns:a16="http://schemas.microsoft.com/office/drawing/2014/main" val="2286098260"/>
                  </a:ext>
                </a:extLst>
              </a:tr>
              <a:tr h="370840">
                <a:tc>
                  <a:txBody>
                    <a:bodyPr/>
                    <a:lstStyle/>
                    <a:p>
                      <a:r>
                        <a:rPr lang="en-US" sz="1800" dirty="0"/>
                        <a:t>Impairment of net investment in lease</a:t>
                      </a:r>
                    </a:p>
                  </a:txBody>
                  <a:tcPr/>
                </a:tc>
                <a:tc>
                  <a:txBody>
                    <a:bodyPr/>
                    <a:lstStyle/>
                    <a:p>
                      <a:r>
                        <a:rPr lang="en-US" sz="1800" dirty="0"/>
                        <a:t>Clarifies the application of the impairment guidance for net investment in the lease </a:t>
                      </a:r>
                    </a:p>
                  </a:txBody>
                  <a:tcPr/>
                </a:tc>
                <a:extLst>
                  <a:ext uri="{0D108BD9-81ED-4DB2-BD59-A6C34878D82A}">
                    <a16:rowId xmlns:a16="http://schemas.microsoft.com/office/drawing/2014/main" val="723193256"/>
                  </a:ext>
                </a:extLst>
              </a:tr>
              <a:tr h="370840">
                <a:tc>
                  <a:txBody>
                    <a:bodyPr/>
                    <a:lstStyle/>
                    <a:p>
                      <a:r>
                        <a:rPr lang="en-US" sz="1800" dirty="0"/>
                        <a:t>Accretion of unguaranteed residual asset upon the sale of a lease receivable</a:t>
                      </a:r>
                    </a:p>
                  </a:txBody>
                  <a:tcPr/>
                </a:tc>
                <a:tc>
                  <a:txBody>
                    <a:bodyPr/>
                    <a:lstStyle/>
                    <a:p>
                      <a:r>
                        <a:rPr lang="en-US" sz="1800" dirty="0"/>
                        <a:t>Clarifies that a lessor is permitted to continue accreting the unguaranteed residual value to its estimated value over the remaining lease term in certain instances</a:t>
                      </a:r>
                    </a:p>
                  </a:txBody>
                  <a:tcPr/>
                </a:tc>
                <a:extLst>
                  <a:ext uri="{0D108BD9-81ED-4DB2-BD59-A6C34878D82A}">
                    <a16:rowId xmlns:a16="http://schemas.microsoft.com/office/drawing/2014/main" val="2663191494"/>
                  </a:ext>
                </a:extLst>
              </a:tr>
              <a:tr h="370840">
                <a:tc>
                  <a:txBody>
                    <a:bodyPr/>
                    <a:lstStyle/>
                    <a:p>
                      <a:r>
                        <a:rPr lang="en-US" sz="1800" dirty="0"/>
                        <a:t>Determination of the rate implicit in a lease with initial direct costs</a:t>
                      </a:r>
                    </a:p>
                  </a:txBody>
                  <a:tcPr/>
                </a:tc>
                <a:tc>
                  <a:txBody>
                    <a:bodyPr/>
                    <a:lstStyle/>
                    <a:p>
                      <a:r>
                        <a:rPr lang="en-US" sz="1800" dirty="0"/>
                        <a:t>Clarifies for lessors the effect that initial direct costs have on the determination of the rate implicit in the lease for classification purposes</a:t>
                      </a:r>
                    </a:p>
                  </a:txBody>
                  <a:tcPr/>
                </a:tc>
                <a:extLst>
                  <a:ext uri="{0D108BD9-81ED-4DB2-BD59-A6C34878D82A}">
                    <a16:rowId xmlns:a16="http://schemas.microsoft.com/office/drawing/2014/main" val="1973237951"/>
                  </a:ext>
                </a:extLst>
              </a:tr>
              <a:tr h="370840">
                <a:tc>
                  <a:txBody>
                    <a:bodyPr/>
                    <a:lstStyle/>
                    <a:p>
                      <a:r>
                        <a:rPr lang="en-US" sz="1800" dirty="0"/>
                        <a:t>Accounting for a failed sale-leaseback transaction</a:t>
                      </a:r>
                    </a:p>
                    <a:p>
                      <a:endParaRPr lang="en-US" sz="1800" dirty="0"/>
                    </a:p>
                  </a:txBody>
                  <a:tcPr/>
                </a:tc>
                <a:tc>
                  <a:txBody>
                    <a:bodyPr/>
                    <a:lstStyle/>
                    <a:p>
                      <a:r>
                        <a:rPr lang="en-US" sz="1800" dirty="0"/>
                        <a:t>Seller-lessee in a failed sale-leaseback transaction should adjust the interest rate on its financial liability as necessary to ensure the interest does not exceed total payments on the liability</a:t>
                      </a:r>
                    </a:p>
                  </a:txBody>
                  <a:tcPr/>
                </a:tc>
                <a:extLst>
                  <a:ext uri="{0D108BD9-81ED-4DB2-BD59-A6C34878D82A}">
                    <a16:rowId xmlns:a16="http://schemas.microsoft.com/office/drawing/2014/main" val="2038157740"/>
                  </a:ext>
                </a:extLst>
              </a:tr>
            </a:tbl>
          </a:graphicData>
        </a:graphic>
      </p:graphicFrame>
      <p:sp>
        <p:nvSpPr>
          <p:cNvPr id="2" name="Footer Placeholder 1">
            <a:extLst>
              <a:ext uri="{FF2B5EF4-FFF2-40B4-BE49-F238E27FC236}">
                <a16:creationId xmlns:a16="http://schemas.microsoft.com/office/drawing/2014/main" id="{3BDBC33C-A489-54DB-FD1A-F30B1EF20227}"/>
              </a:ext>
            </a:extLst>
          </p:cNvPr>
          <p:cNvSpPr>
            <a:spLocks noGrp="1"/>
          </p:cNvSpPr>
          <p:nvPr>
            <p:ph type="ftr" sz="quarter" idx="10"/>
          </p:nvPr>
        </p:nvSpPr>
        <p:spPr/>
        <p:txBody>
          <a:bodyPr/>
          <a:lstStyle/>
          <a:p>
            <a:r>
              <a:rPr lang="en-US" dirty="0"/>
              <a:t>© Surgent | NLS4/24/V1</a:t>
            </a:r>
          </a:p>
        </p:txBody>
      </p:sp>
      <p:sp>
        <p:nvSpPr>
          <p:cNvPr id="3" name="Slide Number Placeholder 2">
            <a:extLst>
              <a:ext uri="{FF2B5EF4-FFF2-40B4-BE49-F238E27FC236}">
                <a16:creationId xmlns:a16="http://schemas.microsoft.com/office/drawing/2014/main" id="{461A065A-2883-90F7-1D48-CC6B65F21025}"/>
              </a:ext>
            </a:extLst>
          </p:cNvPr>
          <p:cNvSpPr>
            <a:spLocks noGrp="1"/>
          </p:cNvSpPr>
          <p:nvPr>
            <p:ph type="sldNum" sz="quarter" idx="11"/>
          </p:nvPr>
        </p:nvSpPr>
        <p:spPr/>
        <p:txBody>
          <a:bodyPr/>
          <a:lstStyle/>
          <a:p>
            <a:fld id="{7AE61839-880C-8649-98DD-A1308C2AD748}" type="slidenum">
              <a:rPr lang="en-US" smtClean="0"/>
              <a:pPr/>
              <a:t>17</a:t>
            </a:fld>
            <a:endParaRPr lang="en-US" dirty="0"/>
          </a:p>
        </p:txBody>
      </p:sp>
    </p:spTree>
    <p:extLst>
      <p:ext uri="{BB962C8B-B14F-4D97-AF65-F5344CB8AC3E}">
        <p14:creationId xmlns:p14="http://schemas.microsoft.com/office/powerpoint/2010/main" val="17977470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Lessor Transition Issues</a:t>
            </a:r>
          </a:p>
        </p:txBody>
      </p:sp>
      <p:sp>
        <p:nvSpPr>
          <p:cNvPr id="3" name="Content Placeholder 2"/>
          <p:cNvSpPr>
            <a:spLocks noGrp="1"/>
          </p:cNvSpPr>
          <p:nvPr>
            <p:ph idx="1"/>
          </p:nvPr>
        </p:nvSpPr>
        <p:spPr/>
        <p:txBody>
          <a:bodyPr/>
          <a:lstStyle/>
          <a:p>
            <a:r>
              <a:rPr lang="en-US" dirty="0"/>
              <a:t>Sales/leaseback transactions:</a:t>
            </a:r>
          </a:p>
          <a:p>
            <a:pPr lvl="1"/>
            <a:r>
              <a:rPr lang="en-US" dirty="0"/>
              <a:t>No need to reassess if transaction would be classified as a sale</a:t>
            </a:r>
          </a:p>
          <a:p>
            <a:pPr lvl="1"/>
            <a:r>
              <a:rPr lang="en-US" dirty="0"/>
              <a:t>Account for leaseback as per the transition requirements for lessors</a:t>
            </a:r>
          </a:p>
          <a:p>
            <a:r>
              <a:rPr lang="en-US" dirty="0"/>
              <a:t>Existing build-to-suit arrangements:</a:t>
            </a:r>
          </a:p>
          <a:p>
            <a:pPr lvl="1"/>
            <a:r>
              <a:rPr lang="en-US" dirty="0"/>
              <a:t>Derecognize assets and liabilities recognized as a result of built-to-suit designation under Topic 840, with difference to equity</a:t>
            </a:r>
          </a:p>
          <a:p>
            <a:pPr lvl="1"/>
            <a:r>
              <a:rPr lang="en-US" dirty="0"/>
              <a:t>Follow lessee transition guidance for lease itself as it would have if it was not accounted for under the existing build-to-suit guidance</a:t>
            </a:r>
          </a:p>
          <a:p>
            <a:r>
              <a:rPr lang="en-US" dirty="0"/>
              <a:t>Transition disclosures as required under ASC Topic 250, </a:t>
            </a:r>
            <a:r>
              <a:rPr lang="en-US" i="1" dirty="0"/>
              <a:t>Accounting Changes and Error Corrections</a:t>
            </a:r>
            <a:r>
              <a:rPr lang="en-US" dirty="0"/>
              <a:t>, should be followed</a:t>
            </a:r>
          </a:p>
          <a:p>
            <a:pPr lvl="1"/>
            <a:endParaRPr lang="en-US" dirty="0"/>
          </a:p>
          <a:p>
            <a:endParaRPr lang="en-US" dirty="0"/>
          </a:p>
          <a:p>
            <a:pPr lvl="1"/>
            <a:endParaRPr lang="en-US" dirty="0"/>
          </a:p>
        </p:txBody>
      </p:sp>
      <p:sp>
        <p:nvSpPr>
          <p:cNvPr id="5" name="Footer Placeholder 4">
            <a:extLst>
              <a:ext uri="{FF2B5EF4-FFF2-40B4-BE49-F238E27FC236}">
                <a16:creationId xmlns:a16="http://schemas.microsoft.com/office/drawing/2014/main" id="{7216023B-A67B-1C07-ACB5-F59BBF03EDF1}"/>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17E50EB8-4B61-0297-F780-9904EF919E41}"/>
              </a:ext>
            </a:extLst>
          </p:cNvPr>
          <p:cNvSpPr>
            <a:spLocks noGrp="1"/>
          </p:cNvSpPr>
          <p:nvPr>
            <p:ph type="sldNum" sz="quarter" idx="11"/>
          </p:nvPr>
        </p:nvSpPr>
        <p:spPr/>
        <p:txBody>
          <a:bodyPr/>
          <a:lstStyle/>
          <a:p>
            <a:fld id="{7AE61839-880C-8649-98DD-A1308C2AD748}" type="slidenum">
              <a:rPr lang="en-US" smtClean="0"/>
              <a:pPr/>
              <a:t>170</a:t>
            </a:fld>
            <a:endParaRPr lang="en-US" dirty="0"/>
          </a:p>
        </p:txBody>
      </p:sp>
    </p:spTree>
    <p:extLst>
      <p:ext uri="{BB962C8B-B14F-4D97-AF65-F5344CB8AC3E}">
        <p14:creationId xmlns:p14="http://schemas.microsoft.com/office/powerpoint/2010/main" val="304759815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80755C-5122-453C-ADFE-F5A7A6BE5AF2}"/>
              </a:ext>
            </a:extLst>
          </p:cNvPr>
          <p:cNvSpPr>
            <a:spLocks noGrp="1"/>
          </p:cNvSpPr>
          <p:nvPr>
            <p:ph idx="1"/>
          </p:nvPr>
        </p:nvSpPr>
        <p:spPr/>
        <p:txBody>
          <a:bodyPr>
            <a:noAutofit/>
          </a:bodyPr>
          <a:lstStyle/>
          <a:p>
            <a:r>
              <a:rPr lang="en-US" dirty="0"/>
              <a:t>Other Considerations</a:t>
            </a:r>
            <a:br>
              <a:rPr lang="en-US" dirty="0"/>
            </a:br>
            <a:r>
              <a:rPr lang="en-US" dirty="0"/>
              <a:t>in Adopting Topic 842</a:t>
            </a:r>
          </a:p>
        </p:txBody>
      </p:sp>
    </p:spTree>
    <p:extLst>
      <p:ext uri="{BB962C8B-B14F-4D97-AF65-F5344CB8AC3E}">
        <p14:creationId xmlns:p14="http://schemas.microsoft.com/office/powerpoint/2010/main" val="320289162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Accounting for Leases Acquired in a Business Combination</a:t>
            </a:r>
          </a:p>
        </p:txBody>
      </p:sp>
      <p:sp>
        <p:nvSpPr>
          <p:cNvPr id="3" name="Content Placeholder 2"/>
          <p:cNvSpPr>
            <a:spLocks noGrp="1"/>
          </p:cNvSpPr>
          <p:nvPr>
            <p:ph idx="1"/>
          </p:nvPr>
        </p:nvSpPr>
        <p:spPr/>
        <p:txBody>
          <a:bodyPr/>
          <a:lstStyle/>
          <a:p>
            <a:r>
              <a:rPr lang="en-US" dirty="0"/>
              <a:t>Acquiree’s lease classification is retained</a:t>
            </a:r>
          </a:p>
          <a:p>
            <a:r>
              <a:rPr lang="en-US" dirty="0"/>
              <a:t>Apply modification guidance if terms of lease change</a:t>
            </a:r>
          </a:p>
          <a:p>
            <a:r>
              <a:rPr lang="en-US" dirty="0"/>
              <a:t>If acquiree is a lessee:</a:t>
            </a:r>
          </a:p>
          <a:p>
            <a:pPr lvl="1"/>
            <a:r>
              <a:rPr lang="en-US" dirty="0"/>
              <a:t>Record lease liability at the present value of the future lease payments, as of the transaction date and a corresponding ROU asset</a:t>
            </a:r>
          </a:p>
          <a:p>
            <a:r>
              <a:rPr lang="en-US" dirty="0"/>
              <a:t>If acquiree is a lessor:</a:t>
            </a:r>
          </a:p>
          <a:p>
            <a:pPr lvl="1"/>
            <a:r>
              <a:rPr lang="en-US" dirty="0"/>
              <a:t>Sales-type or direct financing – Record net investment in lease at lease fair value, determined at transaction date</a:t>
            </a:r>
          </a:p>
          <a:p>
            <a:pPr lvl="1"/>
            <a:r>
              <a:rPr lang="en-US" dirty="0"/>
              <a:t>Operating lease </a:t>
            </a:r>
          </a:p>
          <a:p>
            <a:pPr lvl="2"/>
            <a:r>
              <a:rPr lang="en-US" dirty="0"/>
              <a:t>Record underlying asset at fair value</a:t>
            </a:r>
          </a:p>
          <a:p>
            <a:pPr lvl="2"/>
            <a:r>
              <a:rPr lang="en-US" dirty="0"/>
              <a:t>Record as asset or liability the amount that differs from current market</a:t>
            </a:r>
          </a:p>
        </p:txBody>
      </p:sp>
      <p:sp>
        <p:nvSpPr>
          <p:cNvPr id="5" name="Footer Placeholder 4">
            <a:extLst>
              <a:ext uri="{FF2B5EF4-FFF2-40B4-BE49-F238E27FC236}">
                <a16:creationId xmlns:a16="http://schemas.microsoft.com/office/drawing/2014/main" id="{C465EBB4-14CB-9C2E-2CE3-DF47ACC0EF3B}"/>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36A1B91C-9A0A-16CF-BF08-5D9899010665}"/>
              </a:ext>
            </a:extLst>
          </p:cNvPr>
          <p:cNvSpPr>
            <a:spLocks noGrp="1"/>
          </p:cNvSpPr>
          <p:nvPr>
            <p:ph type="sldNum" sz="quarter" idx="11"/>
          </p:nvPr>
        </p:nvSpPr>
        <p:spPr/>
        <p:txBody>
          <a:bodyPr/>
          <a:lstStyle/>
          <a:p>
            <a:fld id="{7AE61839-880C-8649-98DD-A1308C2AD748}" type="slidenum">
              <a:rPr lang="en-US" smtClean="0"/>
              <a:pPr/>
              <a:t>172</a:t>
            </a:fld>
            <a:endParaRPr lang="en-US" dirty="0"/>
          </a:p>
        </p:txBody>
      </p:sp>
    </p:spTree>
    <p:extLst>
      <p:ext uri="{BB962C8B-B14F-4D97-AF65-F5344CB8AC3E}">
        <p14:creationId xmlns:p14="http://schemas.microsoft.com/office/powerpoint/2010/main" val="412845450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 842 Impact on ASC 740, </a:t>
            </a:r>
            <a:r>
              <a:rPr lang="en-US" i="1" dirty="0"/>
              <a:t>Income Taxes</a:t>
            </a:r>
          </a:p>
        </p:txBody>
      </p:sp>
      <p:sp>
        <p:nvSpPr>
          <p:cNvPr id="3" name="Content Placeholder 2"/>
          <p:cNvSpPr>
            <a:spLocks noGrp="1"/>
          </p:cNvSpPr>
          <p:nvPr>
            <p:ph idx="1"/>
          </p:nvPr>
        </p:nvSpPr>
        <p:spPr/>
        <p:txBody>
          <a:bodyPr/>
          <a:lstStyle/>
          <a:p>
            <a:r>
              <a:rPr lang="en-US" dirty="0"/>
              <a:t>Tax impact:</a:t>
            </a:r>
          </a:p>
          <a:p>
            <a:pPr lvl="1"/>
            <a:r>
              <a:rPr lang="en-US" dirty="0"/>
              <a:t>Standard does not impact tax treatment of leases</a:t>
            </a:r>
          </a:p>
          <a:p>
            <a:pPr lvl="1"/>
            <a:r>
              <a:rPr lang="en-US" dirty="0"/>
              <a:t>State apportionment factors</a:t>
            </a:r>
          </a:p>
          <a:p>
            <a:pPr lvl="1"/>
            <a:r>
              <a:rPr lang="en-US" dirty="0"/>
              <a:t>Local country tax impact and impact in repatriation</a:t>
            </a:r>
          </a:p>
          <a:p>
            <a:pPr lvl="1"/>
            <a:r>
              <a:rPr lang="en-US" dirty="0"/>
              <a:t>Assess impact on current book/tax differences</a:t>
            </a:r>
          </a:p>
          <a:p>
            <a:endParaRPr lang="en-US" dirty="0"/>
          </a:p>
        </p:txBody>
      </p:sp>
      <p:sp>
        <p:nvSpPr>
          <p:cNvPr id="5" name="Footer Placeholder 4">
            <a:extLst>
              <a:ext uri="{FF2B5EF4-FFF2-40B4-BE49-F238E27FC236}">
                <a16:creationId xmlns:a16="http://schemas.microsoft.com/office/drawing/2014/main" id="{59DE21B6-2B68-A7F6-E89C-C69082CAF334}"/>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628B14D9-405D-C6E2-C384-0762DC31ADCE}"/>
              </a:ext>
            </a:extLst>
          </p:cNvPr>
          <p:cNvSpPr>
            <a:spLocks noGrp="1"/>
          </p:cNvSpPr>
          <p:nvPr>
            <p:ph type="sldNum" sz="quarter" idx="11"/>
          </p:nvPr>
        </p:nvSpPr>
        <p:spPr/>
        <p:txBody>
          <a:bodyPr/>
          <a:lstStyle/>
          <a:p>
            <a:fld id="{7AE61839-880C-8649-98DD-A1308C2AD748}" type="slidenum">
              <a:rPr lang="en-US" smtClean="0"/>
              <a:pPr/>
              <a:t>173</a:t>
            </a:fld>
            <a:endParaRPr lang="en-US" dirty="0"/>
          </a:p>
        </p:txBody>
      </p:sp>
    </p:spTree>
    <p:extLst>
      <p:ext uri="{BB962C8B-B14F-4D97-AF65-F5344CB8AC3E}">
        <p14:creationId xmlns:p14="http://schemas.microsoft.com/office/powerpoint/2010/main" val="44329124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D66-B3A5-42A9-9A6B-24F5FFF6DA2C}"/>
              </a:ext>
            </a:extLst>
          </p:cNvPr>
          <p:cNvSpPr>
            <a:spLocks noGrp="1"/>
          </p:cNvSpPr>
          <p:nvPr>
            <p:ph type="title"/>
          </p:nvPr>
        </p:nvSpPr>
        <p:spPr/>
        <p:txBody>
          <a:bodyPr/>
          <a:lstStyle/>
          <a:p>
            <a:r>
              <a:rPr lang="en-US" dirty="0"/>
              <a:t>Common Mistakes to Avoid</a:t>
            </a:r>
          </a:p>
        </p:txBody>
      </p:sp>
      <p:sp>
        <p:nvSpPr>
          <p:cNvPr id="3" name="Content Placeholder 2">
            <a:extLst>
              <a:ext uri="{FF2B5EF4-FFF2-40B4-BE49-F238E27FC236}">
                <a16:creationId xmlns:a16="http://schemas.microsoft.com/office/drawing/2014/main" id="{5317D546-FDD2-43F3-BAA8-BA4B214F80C9}"/>
              </a:ext>
            </a:extLst>
          </p:cNvPr>
          <p:cNvSpPr>
            <a:spLocks noGrp="1"/>
          </p:cNvSpPr>
          <p:nvPr>
            <p:ph idx="1"/>
          </p:nvPr>
        </p:nvSpPr>
        <p:spPr/>
        <p:txBody>
          <a:bodyPr>
            <a:normAutofit/>
          </a:bodyPr>
          <a:lstStyle/>
          <a:p>
            <a:r>
              <a:rPr lang="en-US" dirty="0"/>
              <a:t>Timing of Systems vs. Process</a:t>
            </a:r>
          </a:p>
          <a:p>
            <a:pPr lvl="1"/>
            <a:r>
              <a:rPr lang="en-US" dirty="0"/>
              <a:t>Don’t leap straight to entering leases in a system</a:t>
            </a:r>
          </a:p>
          <a:p>
            <a:pPr lvl="1"/>
            <a:r>
              <a:rPr lang="en-US" dirty="0"/>
              <a:t>Priorities should be:</a:t>
            </a:r>
          </a:p>
          <a:p>
            <a:pPr lvl="2"/>
            <a:r>
              <a:rPr lang="en-US" dirty="0"/>
              <a:t>Identify full lease portfolio by asset class</a:t>
            </a:r>
          </a:p>
          <a:p>
            <a:pPr lvl="2"/>
            <a:r>
              <a:rPr lang="en-US" dirty="0"/>
              <a:t>Thoughtful policy elections</a:t>
            </a:r>
          </a:p>
          <a:p>
            <a:pPr lvl="2"/>
            <a:r>
              <a:rPr lang="en-US" dirty="0"/>
              <a:t>Understand lease payment process and GL accounts</a:t>
            </a:r>
          </a:p>
          <a:p>
            <a:r>
              <a:rPr lang="en-US" dirty="0"/>
              <a:t>Use of spreadsheets</a:t>
            </a:r>
          </a:p>
          <a:p>
            <a:pPr lvl="1"/>
            <a:r>
              <a:rPr lang="en-US" dirty="0"/>
              <a:t>Error prone</a:t>
            </a:r>
          </a:p>
          <a:p>
            <a:pPr lvl="1"/>
            <a:r>
              <a:rPr lang="en-US" dirty="0"/>
              <a:t>Quantitative footnote disclosure is complicated</a:t>
            </a:r>
          </a:p>
          <a:p>
            <a:pPr lvl="1"/>
            <a:r>
              <a:rPr lang="en-US" dirty="0"/>
              <a:t>Lease revisions – Difficult to “freeze” spreadsheet reporting</a:t>
            </a:r>
          </a:p>
          <a:p>
            <a:pPr lvl="1"/>
            <a:r>
              <a:rPr lang="en-US" dirty="0"/>
              <a:t>CPA firms might charge more to audit a spreadsheet</a:t>
            </a:r>
          </a:p>
          <a:p>
            <a:endParaRPr lang="en-US" dirty="0"/>
          </a:p>
          <a:p>
            <a:endParaRPr lang="en-US" dirty="0"/>
          </a:p>
        </p:txBody>
      </p:sp>
      <p:sp>
        <p:nvSpPr>
          <p:cNvPr id="6" name="Footer Placeholder 5">
            <a:extLst>
              <a:ext uri="{FF2B5EF4-FFF2-40B4-BE49-F238E27FC236}">
                <a16:creationId xmlns:a16="http://schemas.microsoft.com/office/drawing/2014/main" id="{FC7C1E1D-3376-DCA9-BE91-C1CA490A6E95}"/>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D38F127-BA40-2ED9-DF2A-43589E4E58F2}"/>
              </a:ext>
            </a:extLst>
          </p:cNvPr>
          <p:cNvSpPr>
            <a:spLocks noGrp="1"/>
          </p:cNvSpPr>
          <p:nvPr>
            <p:ph type="sldNum" sz="quarter" idx="11"/>
          </p:nvPr>
        </p:nvSpPr>
        <p:spPr/>
        <p:txBody>
          <a:bodyPr/>
          <a:lstStyle/>
          <a:p>
            <a:fld id="{7AE61839-880C-8649-98DD-A1308C2AD748}" type="slidenum">
              <a:rPr lang="en-US" smtClean="0"/>
              <a:pPr/>
              <a:t>174</a:t>
            </a:fld>
            <a:endParaRPr lang="en-US" dirty="0"/>
          </a:p>
        </p:txBody>
      </p:sp>
    </p:spTree>
    <p:extLst>
      <p:ext uri="{BB962C8B-B14F-4D97-AF65-F5344CB8AC3E}">
        <p14:creationId xmlns:p14="http://schemas.microsoft.com/office/powerpoint/2010/main" val="5078581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0D4F6-D858-480B-B145-510324DB1023}"/>
              </a:ext>
            </a:extLst>
          </p:cNvPr>
          <p:cNvSpPr>
            <a:spLocks noGrp="1"/>
          </p:cNvSpPr>
          <p:nvPr>
            <p:ph type="title"/>
          </p:nvPr>
        </p:nvSpPr>
        <p:spPr/>
        <p:txBody>
          <a:bodyPr/>
          <a:lstStyle/>
          <a:p>
            <a:r>
              <a:rPr lang="en-US" dirty="0"/>
              <a:t>Common Mistakes to Avoid</a:t>
            </a:r>
          </a:p>
        </p:txBody>
      </p:sp>
      <p:sp>
        <p:nvSpPr>
          <p:cNvPr id="3" name="Content Placeholder 2">
            <a:extLst>
              <a:ext uri="{FF2B5EF4-FFF2-40B4-BE49-F238E27FC236}">
                <a16:creationId xmlns:a16="http://schemas.microsoft.com/office/drawing/2014/main" id="{601685CA-DB5B-4DEF-AAFF-56E09F287989}"/>
              </a:ext>
            </a:extLst>
          </p:cNvPr>
          <p:cNvSpPr>
            <a:spLocks noGrp="1"/>
          </p:cNvSpPr>
          <p:nvPr>
            <p:ph idx="1"/>
          </p:nvPr>
        </p:nvSpPr>
        <p:spPr/>
        <p:txBody>
          <a:bodyPr/>
          <a:lstStyle/>
          <a:p>
            <a:r>
              <a:rPr lang="en-US" dirty="0"/>
              <a:t>Booking a Cumulative Effect of Change in Accounting Principle</a:t>
            </a:r>
          </a:p>
          <a:p>
            <a:pPr lvl="1"/>
            <a:r>
              <a:rPr lang="en-US" dirty="0"/>
              <a:t>Adjust ROU Asset instead</a:t>
            </a:r>
          </a:p>
          <a:p>
            <a:pPr lvl="1"/>
            <a:r>
              <a:rPr lang="en-US" dirty="0"/>
              <a:t>Certain it goes to equity? Contact your CPA firm.</a:t>
            </a:r>
          </a:p>
          <a:p>
            <a:endParaRPr lang="en-US" dirty="0"/>
          </a:p>
        </p:txBody>
      </p:sp>
      <p:sp>
        <p:nvSpPr>
          <p:cNvPr id="6" name="Footer Placeholder 5">
            <a:extLst>
              <a:ext uri="{FF2B5EF4-FFF2-40B4-BE49-F238E27FC236}">
                <a16:creationId xmlns:a16="http://schemas.microsoft.com/office/drawing/2014/main" id="{D2DDF4C0-CCB8-CF12-2567-9405AE5770A5}"/>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63715896-19BC-B6E6-2C4E-F46F699FC7B5}"/>
              </a:ext>
            </a:extLst>
          </p:cNvPr>
          <p:cNvSpPr>
            <a:spLocks noGrp="1"/>
          </p:cNvSpPr>
          <p:nvPr>
            <p:ph type="sldNum" sz="quarter" idx="11"/>
          </p:nvPr>
        </p:nvSpPr>
        <p:spPr/>
        <p:txBody>
          <a:bodyPr/>
          <a:lstStyle/>
          <a:p>
            <a:fld id="{7AE61839-880C-8649-98DD-A1308C2AD748}" type="slidenum">
              <a:rPr lang="en-US" smtClean="0"/>
              <a:pPr/>
              <a:t>175</a:t>
            </a:fld>
            <a:endParaRPr lang="en-US" dirty="0"/>
          </a:p>
        </p:txBody>
      </p:sp>
    </p:spTree>
    <p:extLst>
      <p:ext uri="{BB962C8B-B14F-4D97-AF65-F5344CB8AC3E}">
        <p14:creationId xmlns:p14="http://schemas.microsoft.com/office/powerpoint/2010/main" val="5687911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72916-1CD7-4E24-B48C-55E87CDE05D4}"/>
              </a:ext>
            </a:extLst>
          </p:cNvPr>
          <p:cNvSpPr>
            <a:spLocks noGrp="1"/>
          </p:cNvSpPr>
          <p:nvPr>
            <p:ph type="title"/>
          </p:nvPr>
        </p:nvSpPr>
        <p:spPr/>
        <p:txBody>
          <a:bodyPr/>
          <a:lstStyle/>
          <a:p>
            <a:r>
              <a:rPr lang="en-US" dirty="0"/>
              <a:t>Common Mistakes to Avoid</a:t>
            </a:r>
          </a:p>
        </p:txBody>
      </p:sp>
      <p:sp>
        <p:nvSpPr>
          <p:cNvPr id="3" name="Content Placeholder 2">
            <a:extLst>
              <a:ext uri="{FF2B5EF4-FFF2-40B4-BE49-F238E27FC236}">
                <a16:creationId xmlns:a16="http://schemas.microsoft.com/office/drawing/2014/main" id="{1B440691-C49A-4B7D-A0A0-1F28B277C247}"/>
              </a:ext>
            </a:extLst>
          </p:cNvPr>
          <p:cNvSpPr>
            <a:spLocks noGrp="1"/>
          </p:cNvSpPr>
          <p:nvPr>
            <p:ph idx="1"/>
          </p:nvPr>
        </p:nvSpPr>
        <p:spPr/>
        <p:txBody>
          <a:bodyPr/>
          <a:lstStyle/>
          <a:p>
            <a:r>
              <a:rPr lang="en-US" dirty="0"/>
              <a:t>Lease Term Renewals</a:t>
            </a:r>
          </a:p>
          <a:p>
            <a:pPr lvl="1"/>
            <a:r>
              <a:rPr lang="en-US" dirty="0"/>
              <a:t>Not just “I think we’ll renew”</a:t>
            </a:r>
          </a:p>
          <a:p>
            <a:pPr lvl="1"/>
            <a:r>
              <a:rPr lang="en-US" dirty="0"/>
              <a:t>High bar – Economic incentives matter</a:t>
            </a:r>
          </a:p>
          <a:p>
            <a:pPr lvl="1"/>
            <a:r>
              <a:rPr lang="en-US" dirty="0"/>
              <a:t>Related party – Relationship doesn’t matter for term</a:t>
            </a:r>
          </a:p>
          <a:p>
            <a:endParaRPr lang="en-US" dirty="0"/>
          </a:p>
        </p:txBody>
      </p:sp>
      <p:sp>
        <p:nvSpPr>
          <p:cNvPr id="6" name="Footer Placeholder 5">
            <a:extLst>
              <a:ext uri="{FF2B5EF4-FFF2-40B4-BE49-F238E27FC236}">
                <a16:creationId xmlns:a16="http://schemas.microsoft.com/office/drawing/2014/main" id="{72FD6A03-7773-3E42-66BD-775625299025}"/>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2BEDF83-07B3-69E4-6F5E-A3585E3240CC}"/>
              </a:ext>
            </a:extLst>
          </p:cNvPr>
          <p:cNvSpPr>
            <a:spLocks noGrp="1"/>
          </p:cNvSpPr>
          <p:nvPr>
            <p:ph type="sldNum" sz="quarter" idx="11"/>
          </p:nvPr>
        </p:nvSpPr>
        <p:spPr/>
        <p:txBody>
          <a:bodyPr/>
          <a:lstStyle/>
          <a:p>
            <a:fld id="{7AE61839-880C-8649-98DD-A1308C2AD748}" type="slidenum">
              <a:rPr lang="en-US" smtClean="0"/>
              <a:pPr/>
              <a:t>176</a:t>
            </a:fld>
            <a:endParaRPr lang="en-US" dirty="0"/>
          </a:p>
        </p:txBody>
      </p:sp>
    </p:spTree>
    <p:extLst>
      <p:ext uri="{BB962C8B-B14F-4D97-AF65-F5344CB8AC3E}">
        <p14:creationId xmlns:p14="http://schemas.microsoft.com/office/powerpoint/2010/main" val="275823099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6A0F-E521-4C0F-870F-AFF377AE6F5C}"/>
              </a:ext>
            </a:extLst>
          </p:cNvPr>
          <p:cNvSpPr>
            <a:spLocks noGrp="1"/>
          </p:cNvSpPr>
          <p:nvPr>
            <p:ph type="title"/>
          </p:nvPr>
        </p:nvSpPr>
        <p:spPr/>
        <p:txBody>
          <a:bodyPr/>
          <a:lstStyle/>
          <a:p>
            <a:r>
              <a:rPr lang="en-US" dirty="0"/>
              <a:t>Unexpected Business Impacts</a:t>
            </a:r>
          </a:p>
        </p:txBody>
      </p:sp>
      <p:sp>
        <p:nvSpPr>
          <p:cNvPr id="3" name="Content Placeholder 2">
            <a:extLst>
              <a:ext uri="{FF2B5EF4-FFF2-40B4-BE49-F238E27FC236}">
                <a16:creationId xmlns:a16="http://schemas.microsoft.com/office/drawing/2014/main" id="{A847EBD3-1CEF-40B7-BE9D-1F12D0254880}"/>
              </a:ext>
            </a:extLst>
          </p:cNvPr>
          <p:cNvSpPr>
            <a:spLocks noGrp="1"/>
          </p:cNvSpPr>
          <p:nvPr>
            <p:ph idx="1"/>
          </p:nvPr>
        </p:nvSpPr>
        <p:spPr/>
        <p:txBody>
          <a:bodyPr/>
          <a:lstStyle/>
          <a:p>
            <a:r>
              <a:rPr lang="en-US" dirty="0"/>
              <a:t>Maturity analysis includes more leases</a:t>
            </a:r>
          </a:p>
          <a:p>
            <a:pPr lvl="1"/>
            <a:r>
              <a:rPr lang="en-US" dirty="0"/>
              <a:t>Not just real estate and office space</a:t>
            </a:r>
          </a:p>
          <a:p>
            <a:pPr lvl="1"/>
            <a:r>
              <a:rPr lang="en-US" dirty="0"/>
              <a:t>Smaller leases add up</a:t>
            </a:r>
          </a:p>
          <a:p>
            <a:r>
              <a:rPr lang="en-US" dirty="0"/>
              <a:t>Debt Covenants</a:t>
            </a:r>
          </a:p>
          <a:p>
            <a:pPr lvl="1"/>
            <a:r>
              <a:rPr lang="en-US" dirty="0"/>
              <a:t>Dependent on individual terms</a:t>
            </a:r>
          </a:p>
          <a:p>
            <a:pPr lvl="1"/>
            <a:r>
              <a:rPr lang="en-US" dirty="0"/>
              <a:t>Work with bank early</a:t>
            </a:r>
          </a:p>
          <a:p>
            <a:pPr lvl="1"/>
            <a:r>
              <a:rPr lang="en-US" dirty="0"/>
              <a:t>Run pro-forma numbers as early as possible</a:t>
            </a:r>
          </a:p>
          <a:p>
            <a:pPr lvl="1"/>
            <a:r>
              <a:rPr lang="en-US" dirty="0"/>
              <a:t>Could impact availability or cost of capital</a:t>
            </a:r>
          </a:p>
          <a:p>
            <a:r>
              <a:rPr lang="en-US" dirty="0"/>
              <a:t>Cost of financing</a:t>
            </a:r>
          </a:p>
          <a:p>
            <a:pPr lvl="1"/>
            <a:r>
              <a:rPr lang="en-US" dirty="0"/>
              <a:t>Lease vs. buy?</a:t>
            </a:r>
          </a:p>
          <a:p>
            <a:pPr lvl="1"/>
            <a:endParaRPr lang="en-US" dirty="0"/>
          </a:p>
          <a:p>
            <a:endParaRPr lang="en-US" dirty="0"/>
          </a:p>
          <a:p>
            <a:endParaRPr lang="en-US" dirty="0"/>
          </a:p>
        </p:txBody>
      </p:sp>
      <p:sp>
        <p:nvSpPr>
          <p:cNvPr id="6" name="Footer Placeholder 5">
            <a:extLst>
              <a:ext uri="{FF2B5EF4-FFF2-40B4-BE49-F238E27FC236}">
                <a16:creationId xmlns:a16="http://schemas.microsoft.com/office/drawing/2014/main" id="{0EC621C2-C409-FEBD-A83E-3AA0A4213DB8}"/>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EF64E9B-683F-860C-963D-EB481CBA0683}"/>
              </a:ext>
            </a:extLst>
          </p:cNvPr>
          <p:cNvSpPr>
            <a:spLocks noGrp="1"/>
          </p:cNvSpPr>
          <p:nvPr>
            <p:ph type="sldNum" sz="quarter" idx="11"/>
          </p:nvPr>
        </p:nvSpPr>
        <p:spPr/>
        <p:txBody>
          <a:bodyPr/>
          <a:lstStyle/>
          <a:p>
            <a:fld id="{7AE61839-880C-8649-98DD-A1308C2AD748}" type="slidenum">
              <a:rPr lang="en-US" smtClean="0"/>
              <a:pPr/>
              <a:t>177</a:t>
            </a:fld>
            <a:endParaRPr lang="en-US" dirty="0"/>
          </a:p>
        </p:txBody>
      </p:sp>
    </p:spTree>
    <p:extLst>
      <p:ext uri="{BB962C8B-B14F-4D97-AF65-F5344CB8AC3E}">
        <p14:creationId xmlns:p14="http://schemas.microsoft.com/office/powerpoint/2010/main" val="82430903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704186-B4B5-4F7A-A670-0E594622EB3E}"/>
              </a:ext>
            </a:extLst>
          </p:cNvPr>
          <p:cNvSpPr>
            <a:spLocks noGrp="1"/>
          </p:cNvSpPr>
          <p:nvPr>
            <p:ph idx="1"/>
          </p:nvPr>
        </p:nvSpPr>
        <p:spPr>
          <a:xfrm>
            <a:off x="5200649" y="2590800"/>
            <a:ext cx="6481067" cy="914400"/>
          </a:xfrm>
        </p:spPr>
        <p:txBody>
          <a:bodyPr>
            <a:noAutofit/>
          </a:bodyPr>
          <a:lstStyle/>
          <a:p>
            <a:r>
              <a:rPr lang="en-US" sz="4400" dirty="0">
                <a:latin typeface="+mj-lt"/>
              </a:rPr>
              <a:t>Simplifying Implementation</a:t>
            </a:r>
          </a:p>
        </p:txBody>
      </p:sp>
      <p:sp>
        <p:nvSpPr>
          <p:cNvPr id="4" name="Content Placeholder 3">
            <a:extLst>
              <a:ext uri="{FF2B5EF4-FFF2-40B4-BE49-F238E27FC236}">
                <a16:creationId xmlns:a16="http://schemas.microsoft.com/office/drawing/2014/main" id="{521A8146-789E-4550-9314-3D43DF05BB7A}"/>
              </a:ext>
            </a:extLst>
          </p:cNvPr>
          <p:cNvSpPr>
            <a:spLocks noGrp="1"/>
          </p:cNvSpPr>
          <p:nvPr>
            <p:ph idx="10"/>
          </p:nvPr>
        </p:nvSpPr>
        <p:spPr>
          <a:xfrm>
            <a:off x="927847" y="2438400"/>
            <a:ext cx="2895600" cy="914400"/>
          </a:xfrm>
        </p:spPr>
        <p:txBody>
          <a:bodyPr/>
          <a:lstStyle/>
          <a:p>
            <a:endParaRPr lang="en-US" dirty="0"/>
          </a:p>
          <a:p>
            <a:endParaRPr lang="en-US" dirty="0"/>
          </a:p>
        </p:txBody>
      </p:sp>
    </p:spTree>
    <p:extLst>
      <p:ext uri="{BB962C8B-B14F-4D97-AF65-F5344CB8AC3E}">
        <p14:creationId xmlns:p14="http://schemas.microsoft.com/office/powerpoint/2010/main" val="354158507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86010-7D88-4BFD-871F-E4053A6BE219}"/>
              </a:ext>
            </a:extLst>
          </p:cNvPr>
          <p:cNvSpPr>
            <a:spLocks noGrp="1"/>
          </p:cNvSpPr>
          <p:nvPr>
            <p:ph type="title"/>
          </p:nvPr>
        </p:nvSpPr>
        <p:spPr/>
        <p:txBody>
          <a:bodyPr/>
          <a:lstStyle/>
          <a:p>
            <a:r>
              <a:rPr lang="en-US" dirty="0"/>
              <a:t>Steps to Simplify Implementation</a:t>
            </a:r>
          </a:p>
        </p:txBody>
      </p:sp>
      <p:sp>
        <p:nvSpPr>
          <p:cNvPr id="3" name="Content Placeholder 2">
            <a:extLst>
              <a:ext uri="{FF2B5EF4-FFF2-40B4-BE49-F238E27FC236}">
                <a16:creationId xmlns:a16="http://schemas.microsoft.com/office/drawing/2014/main" id="{7366DB75-79CC-4EBA-A7C3-E9920F316810}"/>
              </a:ext>
            </a:extLst>
          </p:cNvPr>
          <p:cNvSpPr>
            <a:spLocks noGrp="1"/>
          </p:cNvSpPr>
          <p:nvPr>
            <p:ph idx="1"/>
          </p:nvPr>
        </p:nvSpPr>
        <p:spPr/>
        <p:txBody>
          <a:bodyPr/>
          <a:lstStyle/>
          <a:p>
            <a:r>
              <a:rPr lang="en-US" dirty="0"/>
              <a:t>Be organized</a:t>
            </a:r>
          </a:p>
          <a:p>
            <a:pPr lvl="1"/>
            <a:r>
              <a:rPr lang="en-US" dirty="0"/>
              <a:t>Project management</a:t>
            </a:r>
          </a:p>
          <a:p>
            <a:pPr lvl="1"/>
            <a:r>
              <a:rPr lang="en-US" dirty="0"/>
              <a:t>Lease inventory by reviewing payments</a:t>
            </a:r>
          </a:p>
          <a:p>
            <a:pPr lvl="1"/>
            <a:r>
              <a:rPr lang="en-US" dirty="0"/>
              <a:t>Embedded lease assessment</a:t>
            </a:r>
          </a:p>
          <a:p>
            <a:r>
              <a:rPr lang="en-US" dirty="0"/>
              <a:t>Inclusive decisions</a:t>
            </a:r>
          </a:p>
          <a:p>
            <a:pPr lvl="1"/>
            <a:r>
              <a:rPr lang="en-US" dirty="0"/>
              <a:t>Transition vs. ongoing identification</a:t>
            </a:r>
          </a:p>
          <a:p>
            <a:pPr lvl="1"/>
            <a:r>
              <a:rPr lang="en-US" dirty="0"/>
              <a:t>Not just accounting. Make sure to include the following:</a:t>
            </a:r>
          </a:p>
          <a:p>
            <a:pPr lvl="2"/>
            <a:r>
              <a:rPr lang="en-US" dirty="0"/>
              <a:t>Procurement</a:t>
            </a:r>
          </a:p>
          <a:p>
            <a:pPr lvl="2"/>
            <a:r>
              <a:rPr lang="en-US" dirty="0"/>
              <a:t>Operations, including location managers</a:t>
            </a:r>
          </a:p>
          <a:p>
            <a:pPr lvl="2"/>
            <a:r>
              <a:rPr lang="en-US" dirty="0"/>
              <a:t>Finance</a:t>
            </a:r>
          </a:p>
          <a:p>
            <a:pPr lvl="2"/>
            <a:r>
              <a:rPr lang="en-US" dirty="0"/>
              <a:t>Accounts payable</a:t>
            </a:r>
          </a:p>
          <a:p>
            <a:pPr lvl="2"/>
            <a:r>
              <a:rPr lang="en-US" dirty="0"/>
              <a:t>Legal, as necessary</a:t>
            </a:r>
          </a:p>
        </p:txBody>
      </p:sp>
      <p:sp>
        <p:nvSpPr>
          <p:cNvPr id="6" name="Footer Placeholder 5">
            <a:extLst>
              <a:ext uri="{FF2B5EF4-FFF2-40B4-BE49-F238E27FC236}">
                <a16:creationId xmlns:a16="http://schemas.microsoft.com/office/drawing/2014/main" id="{2C1D733A-6C63-B6F4-3F59-67D66943A0BA}"/>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E969E9E5-5B25-51AB-2151-C3E571330DB3}"/>
              </a:ext>
            </a:extLst>
          </p:cNvPr>
          <p:cNvSpPr>
            <a:spLocks noGrp="1"/>
          </p:cNvSpPr>
          <p:nvPr>
            <p:ph type="sldNum" sz="quarter" idx="11"/>
          </p:nvPr>
        </p:nvSpPr>
        <p:spPr/>
        <p:txBody>
          <a:bodyPr/>
          <a:lstStyle/>
          <a:p>
            <a:fld id="{7AE61839-880C-8649-98DD-A1308C2AD748}" type="slidenum">
              <a:rPr lang="en-US" smtClean="0"/>
              <a:pPr/>
              <a:t>179</a:t>
            </a:fld>
            <a:endParaRPr lang="en-US" dirty="0"/>
          </a:p>
        </p:txBody>
      </p:sp>
    </p:spTree>
    <p:extLst>
      <p:ext uri="{BB962C8B-B14F-4D97-AF65-F5344CB8AC3E}">
        <p14:creationId xmlns:p14="http://schemas.microsoft.com/office/powerpoint/2010/main" val="149557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897F9-3C46-464B-B233-B234E1581DBF}"/>
              </a:ext>
            </a:extLst>
          </p:cNvPr>
          <p:cNvSpPr>
            <a:spLocks noGrp="1"/>
          </p:cNvSpPr>
          <p:nvPr>
            <p:ph type="title"/>
          </p:nvPr>
        </p:nvSpPr>
        <p:spPr/>
        <p:txBody>
          <a:bodyPr/>
          <a:lstStyle/>
          <a:p>
            <a:r>
              <a:rPr lang="en-US" dirty="0"/>
              <a:t>Feedback From Public Business Entity Adoption of Topic 842</a:t>
            </a:r>
          </a:p>
        </p:txBody>
      </p:sp>
      <p:pic>
        <p:nvPicPr>
          <p:cNvPr id="6" name="Content Placeholder 6" descr="A screenshot of a cell phone&#10;&#10;Description automatically generated">
            <a:extLst>
              <a:ext uri="{FF2B5EF4-FFF2-40B4-BE49-F238E27FC236}">
                <a16:creationId xmlns:a16="http://schemas.microsoft.com/office/drawing/2014/main" id="{6662C87C-4D1F-487D-A9A2-BD78F3CB8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5382" y="1292573"/>
            <a:ext cx="8421236" cy="4272854"/>
          </a:xfrm>
          <a:prstGeom prst="rect">
            <a:avLst/>
          </a:prstGeom>
        </p:spPr>
      </p:pic>
      <p:sp>
        <p:nvSpPr>
          <p:cNvPr id="7" name="TextBox 6">
            <a:extLst>
              <a:ext uri="{FF2B5EF4-FFF2-40B4-BE49-F238E27FC236}">
                <a16:creationId xmlns:a16="http://schemas.microsoft.com/office/drawing/2014/main" id="{797799A4-0A44-493D-B7C9-540B1DF2AFFF}"/>
              </a:ext>
            </a:extLst>
          </p:cNvPr>
          <p:cNvSpPr txBox="1"/>
          <p:nvPr/>
        </p:nvSpPr>
        <p:spPr>
          <a:xfrm>
            <a:off x="1885382" y="5513902"/>
            <a:ext cx="4680857" cy="307777"/>
          </a:xfrm>
          <a:prstGeom prst="rect">
            <a:avLst/>
          </a:prstGeom>
          <a:noFill/>
        </p:spPr>
        <p:txBody>
          <a:bodyPr wrap="square" rtlCol="0">
            <a:spAutoFit/>
          </a:bodyPr>
          <a:lstStyle/>
          <a:p>
            <a:r>
              <a:rPr lang="en-US" sz="1400" dirty="0"/>
              <a:t>Source: Deloitte Review of 50 of Fortune Top 125 disclosures</a:t>
            </a:r>
          </a:p>
        </p:txBody>
      </p:sp>
      <p:sp>
        <p:nvSpPr>
          <p:cNvPr id="3" name="Footer Placeholder 2">
            <a:extLst>
              <a:ext uri="{FF2B5EF4-FFF2-40B4-BE49-F238E27FC236}">
                <a16:creationId xmlns:a16="http://schemas.microsoft.com/office/drawing/2014/main" id="{EE688E0D-B98A-6E57-B665-BBC7BBB66239}"/>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F8CB29C2-FF78-163A-A44C-FEE066FE9B70}"/>
              </a:ext>
            </a:extLst>
          </p:cNvPr>
          <p:cNvSpPr>
            <a:spLocks noGrp="1"/>
          </p:cNvSpPr>
          <p:nvPr>
            <p:ph type="sldNum" sz="quarter" idx="11"/>
          </p:nvPr>
        </p:nvSpPr>
        <p:spPr/>
        <p:txBody>
          <a:bodyPr/>
          <a:lstStyle/>
          <a:p>
            <a:fld id="{7AE61839-880C-8649-98DD-A1308C2AD748}" type="slidenum">
              <a:rPr lang="en-US" smtClean="0"/>
              <a:pPr/>
              <a:t>18</a:t>
            </a:fld>
            <a:endParaRPr lang="en-US" dirty="0"/>
          </a:p>
        </p:txBody>
      </p:sp>
    </p:spTree>
    <p:extLst>
      <p:ext uri="{BB962C8B-B14F-4D97-AF65-F5344CB8AC3E}">
        <p14:creationId xmlns:p14="http://schemas.microsoft.com/office/powerpoint/2010/main" val="350673796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631D-C4F3-4927-95D8-32CA379176C3}"/>
              </a:ext>
            </a:extLst>
          </p:cNvPr>
          <p:cNvSpPr>
            <a:spLocks noGrp="1"/>
          </p:cNvSpPr>
          <p:nvPr>
            <p:ph type="title"/>
          </p:nvPr>
        </p:nvSpPr>
        <p:spPr/>
        <p:txBody>
          <a:bodyPr/>
          <a:lstStyle/>
          <a:p>
            <a:r>
              <a:rPr lang="en-US" dirty="0"/>
              <a:t>ASC 842 Top 10 Implementation Tips</a:t>
            </a:r>
          </a:p>
        </p:txBody>
      </p:sp>
      <p:sp>
        <p:nvSpPr>
          <p:cNvPr id="3" name="Content Placeholder 2">
            <a:extLst>
              <a:ext uri="{FF2B5EF4-FFF2-40B4-BE49-F238E27FC236}">
                <a16:creationId xmlns:a16="http://schemas.microsoft.com/office/drawing/2014/main" id="{4363B1BF-B2B4-471C-9999-15FD8258F29E}"/>
              </a:ext>
            </a:extLst>
          </p:cNvPr>
          <p:cNvSpPr>
            <a:spLocks noGrp="1"/>
          </p:cNvSpPr>
          <p:nvPr>
            <p:ph idx="1"/>
          </p:nvPr>
        </p:nvSpPr>
        <p:spPr/>
        <p:txBody>
          <a:bodyPr>
            <a:normAutofit lnSpcReduction="10000"/>
          </a:bodyPr>
          <a:lstStyle/>
          <a:p>
            <a:r>
              <a:rPr lang="en-US" dirty="0"/>
              <a:t>Identify all leases for transition</a:t>
            </a:r>
          </a:p>
          <a:p>
            <a:r>
              <a:rPr lang="en-US" dirty="0"/>
              <a:t>Review December 31, 2021, 5 Year Payment Table</a:t>
            </a:r>
          </a:p>
          <a:p>
            <a:r>
              <a:rPr lang="en-US" dirty="0"/>
              <a:t>Finalize assumptions and policy elections</a:t>
            </a:r>
          </a:p>
          <a:p>
            <a:r>
              <a:rPr lang="en-US" dirty="0"/>
              <a:t>Determine discount rate</a:t>
            </a:r>
          </a:p>
          <a:p>
            <a:r>
              <a:rPr lang="en-US" dirty="0"/>
              <a:t>Review new leases under ASC 842</a:t>
            </a:r>
          </a:p>
          <a:p>
            <a:r>
              <a:rPr lang="en-US" dirty="0"/>
              <a:t>Finalize use of software</a:t>
            </a:r>
          </a:p>
          <a:p>
            <a:r>
              <a:rPr lang="en-US" dirty="0"/>
              <a:t>Plan to calculate the transition adjustment</a:t>
            </a:r>
          </a:p>
          <a:p>
            <a:r>
              <a:rPr lang="en-US" dirty="0"/>
              <a:t>Determine impact on debt covenants</a:t>
            </a:r>
          </a:p>
          <a:p>
            <a:r>
              <a:rPr lang="en-US" dirty="0"/>
              <a:t>Develop a process to identify and assess embedded leases</a:t>
            </a:r>
          </a:p>
          <a:p>
            <a:r>
              <a:rPr lang="en-US" dirty="0"/>
              <a:t>Don’t procrastinate</a:t>
            </a:r>
          </a:p>
          <a:p>
            <a:endParaRPr lang="en-US" dirty="0"/>
          </a:p>
        </p:txBody>
      </p:sp>
      <p:sp>
        <p:nvSpPr>
          <p:cNvPr id="6" name="Footer Placeholder 5">
            <a:extLst>
              <a:ext uri="{FF2B5EF4-FFF2-40B4-BE49-F238E27FC236}">
                <a16:creationId xmlns:a16="http://schemas.microsoft.com/office/drawing/2014/main" id="{71CD55B0-6F79-DAB8-F228-B88635BBF58B}"/>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3D5F866F-9FC7-3769-9F65-A7D9928420DA}"/>
              </a:ext>
            </a:extLst>
          </p:cNvPr>
          <p:cNvSpPr>
            <a:spLocks noGrp="1"/>
          </p:cNvSpPr>
          <p:nvPr>
            <p:ph type="sldNum" sz="quarter" idx="11"/>
          </p:nvPr>
        </p:nvSpPr>
        <p:spPr/>
        <p:txBody>
          <a:bodyPr/>
          <a:lstStyle/>
          <a:p>
            <a:fld id="{7AE61839-880C-8649-98DD-A1308C2AD748}" type="slidenum">
              <a:rPr lang="en-US" smtClean="0"/>
              <a:pPr/>
              <a:t>180</a:t>
            </a:fld>
            <a:endParaRPr lang="en-US" dirty="0"/>
          </a:p>
        </p:txBody>
      </p:sp>
    </p:spTree>
    <p:extLst>
      <p:ext uri="{BB962C8B-B14F-4D97-AF65-F5344CB8AC3E}">
        <p14:creationId xmlns:p14="http://schemas.microsoft.com/office/powerpoint/2010/main" val="29776180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262535"/>
            <a:ext cx="10515600" cy="2852737"/>
          </a:xfrm>
        </p:spPr>
        <p:txBody>
          <a:bodyPr/>
          <a:lstStyle/>
          <a:p>
            <a:r>
              <a:rPr lang="en-US" dirty="0"/>
              <a:t>Thank you!</a:t>
            </a:r>
          </a:p>
        </p:txBody>
      </p:sp>
      <p:sp>
        <p:nvSpPr>
          <p:cNvPr id="4" name="Footer Placeholder 3">
            <a:extLst>
              <a:ext uri="{FF2B5EF4-FFF2-40B4-BE49-F238E27FC236}">
                <a16:creationId xmlns:a16="http://schemas.microsoft.com/office/drawing/2014/main" id="{1DBAE2C2-FA48-5B69-EA1C-1FE027590016}"/>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493A664A-AAB1-564D-27AE-6B0B85F0BD5B}"/>
              </a:ext>
            </a:extLst>
          </p:cNvPr>
          <p:cNvSpPr>
            <a:spLocks noGrp="1"/>
          </p:cNvSpPr>
          <p:nvPr>
            <p:ph type="sldNum" sz="quarter" idx="11"/>
          </p:nvPr>
        </p:nvSpPr>
        <p:spPr/>
        <p:txBody>
          <a:bodyPr/>
          <a:lstStyle/>
          <a:p>
            <a:fld id="{7AE61839-880C-8649-98DD-A1308C2AD748}" type="slidenum">
              <a:rPr lang="en-US" smtClean="0"/>
              <a:pPr/>
              <a:t>181</a:t>
            </a:fld>
            <a:endParaRPr lang="en-US" dirty="0"/>
          </a:p>
        </p:txBody>
      </p:sp>
    </p:spTree>
    <p:extLst>
      <p:ext uri="{BB962C8B-B14F-4D97-AF65-F5344CB8AC3E}">
        <p14:creationId xmlns:p14="http://schemas.microsoft.com/office/powerpoint/2010/main" val="3918176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BD62-9051-4F1E-94EA-F9AD82AF8DCA}"/>
              </a:ext>
            </a:extLst>
          </p:cNvPr>
          <p:cNvSpPr>
            <a:spLocks noGrp="1"/>
          </p:cNvSpPr>
          <p:nvPr>
            <p:ph type="title"/>
          </p:nvPr>
        </p:nvSpPr>
        <p:spPr/>
        <p:txBody>
          <a:bodyPr/>
          <a:lstStyle/>
          <a:p>
            <a:r>
              <a:rPr lang="en-US" dirty="0"/>
              <a:t>Other Updates to Topic 842</a:t>
            </a:r>
          </a:p>
        </p:txBody>
      </p:sp>
      <p:sp>
        <p:nvSpPr>
          <p:cNvPr id="3" name="Content Placeholder 2">
            <a:extLst>
              <a:ext uri="{FF2B5EF4-FFF2-40B4-BE49-F238E27FC236}">
                <a16:creationId xmlns:a16="http://schemas.microsoft.com/office/drawing/2014/main" id="{042DCEF8-FC5D-4F7B-ADF2-8D1E8AA132D8}"/>
              </a:ext>
            </a:extLst>
          </p:cNvPr>
          <p:cNvSpPr>
            <a:spLocks noGrp="1"/>
          </p:cNvSpPr>
          <p:nvPr>
            <p:ph idx="1"/>
          </p:nvPr>
        </p:nvSpPr>
        <p:spPr/>
        <p:txBody>
          <a:bodyPr/>
          <a:lstStyle/>
          <a:p>
            <a:pPr hangingPunct="0"/>
            <a:r>
              <a:rPr lang="en-US" dirty="0"/>
              <a:t>Under ASU No. 2018-11, lessors will have the option to aggregate non-lease components with the related lease component upon adoption of the new standard if the following conditions are met: </a:t>
            </a:r>
          </a:p>
          <a:p>
            <a:pPr lvl="1" hangingPunct="0"/>
            <a:r>
              <a:rPr lang="en-US" dirty="0"/>
              <a:t>The timing and pattern of transfer for the non-lease component and the related lease component are the same; and</a:t>
            </a:r>
          </a:p>
          <a:p>
            <a:pPr lvl="1" hangingPunct="0"/>
            <a:r>
              <a:rPr lang="en-US" dirty="0"/>
              <a:t>The standalone lease component would be classified as an operating lease if accounted for separately</a:t>
            </a:r>
          </a:p>
          <a:p>
            <a:pPr marL="0" indent="0" hangingPunct="0">
              <a:buNone/>
            </a:pPr>
            <a:endParaRPr lang="en-US" dirty="0"/>
          </a:p>
          <a:p>
            <a:endParaRPr lang="en-US" dirty="0"/>
          </a:p>
        </p:txBody>
      </p:sp>
      <p:sp>
        <p:nvSpPr>
          <p:cNvPr id="4" name="Footer Placeholder 3">
            <a:extLst>
              <a:ext uri="{FF2B5EF4-FFF2-40B4-BE49-F238E27FC236}">
                <a16:creationId xmlns:a16="http://schemas.microsoft.com/office/drawing/2014/main" id="{222410B6-1659-D9D1-4DD4-AD0B5698360E}"/>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9FE5E8CC-F856-B31D-92BE-3B58DD33B2B7}"/>
              </a:ext>
            </a:extLst>
          </p:cNvPr>
          <p:cNvSpPr>
            <a:spLocks noGrp="1"/>
          </p:cNvSpPr>
          <p:nvPr>
            <p:ph type="sldNum" sz="quarter" idx="11"/>
          </p:nvPr>
        </p:nvSpPr>
        <p:spPr/>
        <p:txBody>
          <a:bodyPr/>
          <a:lstStyle/>
          <a:p>
            <a:fld id="{7AE61839-880C-8649-98DD-A1308C2AD748}" type="slidenum">
              <a:rPr lang="en-US" smtClean="0"/>
              <a:pPr/>
              <a:t>19</a:t>
            </a:fld>
            <a:endParaRPr lang="en-US" dirty="0"/>
          </a:p>
        </p:txBody>
      </p:sp>
    </p:spTree>
    <p:extLst>
      <p:ext uri="{BB962C8B-B14F-4D97-AF65-F5344CB8AC3E}">
        <p14:creationId xmlns:p14="http://schemas.microsoft.com/office/powerpoint/2010/main" val="1165812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20D8-68DC-8C73-DD8B-D874BB599BB8}"/>
              </a:ext>
            </a:extLst>
          </p:cNvPr>
          <p:cNvSpPr>
            <a:spLocks noGrp="1"/>
          </p:cNvSpPr>
          <p:nvPr>
            <p:ph type="title"/>
          </p:nvPr>
        </p:nvSpPr>
        <p:spPr/>
        <p:txBody>
          <a:bodyPr/>
          <a:lstStyle/>
          <a:p>
            <a:r>
              <a:rPr lang="en-US" dirty="0"/>
              <a:t>This Product Is Intended To Serve Solely as an Aid in Continuing Professional Education</a:t>
            </a:r>
          </a:p>
        </p:txBody>
      </p:sp>
      <p:sp>
        <p:nvSpPr>
          <p:cNvPr id="3" name="Content Placeholder 2">
            <a:extLst>
              <a:ext uri="{FF2B5EF4-FFF2-40B4-BE49-F238E27FC236}">
                <a16:creationId xmlns:a16="http://schemas.microsoft.com/office/drawing/2014/main" id="{66FCE5FA-E608-3AE0-EC85-7C9D90433059}"/>
              </a:ext>
            </a:extLst>
          </p:cNvPr>
          <p:cNvSpPr>
            <a:spLocks noGrp="1"/>
          </p:cNvSpPr>
          <p:nvPr>
            <p:ph idx="1"/>
          </p:nvPr>
        </p:nvSpPr>
        <p:spPr/>
        <p:txBody>
          <a:bodyPr>
            <a:normAutofit fontScale="92500" lnSpcReduction="10000"/>
          </a:bodyPr>
          <a:lstStyle/>
          <a:p>
            <a:r>
              <a:rPr lang="en-US" dirty="0"/>
              <a:t>Due to the constantly changing nature of the subject of the materials, this product is not appropriate to serve as the sole resource for any tax and accounting opinion or return position, and must be supplemented for such purposes with other current authoritative materials</a:t>
            </a:r>
          </a:p>
          <a:p>
            <a:r>
              <a:rPr lang="en-US" dirty="0"/>
              <a:t>The information in this course has been carefully compiled from sources believed to be reliable, but its accuracy is not guaranteed</a:t>
            </a:r>
          </a:p>
          <a:p>
            <a:r>
              <a:rPr lang="en-US" dirty="0"/>
              <a:t>In addition, Surgent McCoy CPE, LLC, its authors, and instructors are not engaged in rendering legal, accounting, or other professional services and will not be held liable for any actions or suits based on this manual or comments made during any presentation</a:t>
            </a:r>
          </a:p>
          <a:p>
            <a:r>
              <a:rPr lang="en-US" dirty="0"/>
              <a:t>If legal advice or other expert assistance is required, seek the services of a competent professional</a:t>
            </a:r>
          </a:p>
        </p:txBody>
      </p:sp>
      <p:sp>
        <p:nvSpPr>
          <p:cNvPr id="6" name="Footer Placeholder 5">
            <a:extLst>
              <a:ext uri="{FF2B5EF4-FFF2-40B4-BE49-F238E27FC236}">
                <a16:creationId xmlns:a16="http://schemas.microsoft.com/office/drawing/2014/main" id="{0BBE09F3-8E01-FB93-2597-78024E4868B2}"/>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F11355E-4534-4626-F489-AA796B80EEAA}"/>
              </a:ext>
            </a:extLst>
          </p:cNvPr>
          <p:cNvSpPr>
            <a:spLocks noGrp="1"/>
          </p:cNvSpPr>
          <p:nvPr>
            <p:ph type="sldNum" sz="quarter" idx="11"/>
          </p:nvPr>
        </p:nvSpPr>
        <p:spPr/>
        <p:txBody>
          <a:bodyPr/>
          <a:lstStyle/>
          <a:p>
            <a:fld id="{7AE61839-880C-8649-98DD-A1308C2AD748}" type="slidenum">
              <a:rPr lang="en-US" smtClean="0"/>
              <a:pPr/>
              <a:t>2</a:t>
            </a:fld>
            <a:endParaRPr lang="en-US" dirty="0"/>
          </a:p>
        </p:txBody>
      </p:sp>
    </p:spTree>
    <p:extLst>
      <p:ext uri="{BB962C8B-B14F-4D97-AF65-F5344CB8AC3E}">
        <p14:creationId xmlns:p14="http://schemas.microsoft.com/office/powerpoint/2010/main" val="271275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CFF89-6535-4B2A-B7C6-ADC5CE4884A9}"/>
              </a:ext>
            </a:extLst>
          </p:cNvPr>
          <p:cNvSpPr>
            <a:spLocks noGrp="1"/>
          </p:cNvSpPr>
          <p:nvPr>
            <p:ph type="title"/>
          </p:nvPr>
        </p:nvSpPr>
        <p:spPr/>
        <p:txBody>
          <a:bodyPr/>
          <a:lstStyle/>
          <a:p>
            <a:r>
              <a:rPr lang="en-US" dirty="0"/>
              <a:t>ASU No. 2019-01</a:t>
            </a:r>
          </a:p>
        </p:txBody>
      </p:sp>
      <p:sp>
        <p:nvSpPr>
          <p:cNvPr id="3" name="Content Placeholder 2">
            <a:extLst>
              <a:ext uri="{FF2B5EF4-FFF2-40B4-BE49-F238E27FC236}">
                <a16:creationId xmlns:a16="http://schemas.microsoft.com/office/drawing/2014/main" id="{431CEB68-7D85-42F1-AB06-A8A796780674}"/>
              </a:ext>
            </a:extLst>
          </p:cNvPr>
          <p:cNvSpPr>
            <a:spLocks noGrp="1"/>
          </p:cNvSpPr>
          <p:nvPr>
            <p:ph idx="1"/>
          </p:nvPr>
        </p:nvSpPr>
        <p:spPr/>
        <p:txBody>
          <a:bodyPr/>
          <a:lstStyle/>
          <a:p>
            <a:r>
              <a:rPr lang="en-US" dirty="0"/>
              <a:t>ASU issued in March 2019</a:t>
            </a:r>
          </a:p>
          <a:p>
            <a:r>
              <a:rPr lang="en-US" dirty="0"/>
              <a:t>Update provides guidance on two reporting issues:</a:t>
            </a:r>
          </a:p>
          <a:p>
            <a:pPr lvl="1"/>
            <a:r>
              <a:rPr lang="en-US" dirty="0"/>
              <a:t>Update reinstates ASC 840 fair value exemption for lessors who are not manufacturers or dealers</a:t>
            </a:r>
          </a:p>
          <a:p>
            <a:pPr lvl="2"/>
            <a:r>
              <a:rPr lang="en-US" dirty="0"/>
              <a:t>Exemption was not included in Topic 842 originally</a:t>
            </a:r>
          </a:p>
          <a:p>
            <a:pPr lvl="2"/>
            <a:r>
              <a:rPr lang="en-US" dirty="0"/>
              <a:t>Use of cost, less volume or trade discounts as fair value for fair value of leased property</a:t>
            </a:r>
          </a:p>
          <a:p>
            <a:pPr lvl="1"/>
            <a:r>
              <a:rPr lang="en-US" dirty="0"/>
              <a:t>Guidance on classification of cash flows by lessors</a:t>
            </a:r>
          </a:p>
          <a:p>
            <a:pPr lvl="2"/>
            <a:r>
              <a:rPr lang="en-US" dirty="0"/>
              <a:t>Update clarifies that all entities within the scope of ASC 942 will present “principal payments received under leases” within investing activities</a:t>
            </a:r>
          </a:p>
          <a:p>
            <a:pPr lvl="2"/>
            <a:r>
              <a:rPr lang="en-US" dirty="0"/>
              <a:t>Other entities within the scope of Topic 842 should present such activities as cash flows from operations</a:t>
            </a:r>
          </a:p>
          <a:p>
            <a:pPr lvl="1"/>
            <a:endParaRPr lang="en-US" dirty="0"/>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9006C03D-0C6F-B6D0-2F88-8DDB7D8D3831}"/>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EEDAC189-D7C2-64B1-038A-7E5726C8FD02}"/>
              </a:ext>
            </a:extLst>
          </p:cNvPr>
          <p:cNvSpPr>
            <a:spLocks noGrp="1"/>
          </p:cNvSpPr>
          <p:nvPr>
            <p:ph type="sldNum" sz="quarter" idx="11"/>
          </p:nvPr>
        </p:nvSpPr>
        <p:spPr/>
        <p:txBody>
          <a:bodyPr/>
          <a:lstStyle/>
          <a:p>
            <a:fld id="{7AE61839-880C-8649-98DD-A1308C2AD748}" type="slidenum">
              <a:rPr lang="en-US" smtClean="0"/>
              <a:pPr/>
              <a:t>20</a:t>
            </a:fld>
            <a:endParaRPr lang="en-US" dirty="0"/>
          </a:p>
        </p:txBody>
      </p:sp>
    </p:spTree>
    <p:extLst>
      <p:ext uri="{BB962C8B-B14F-4D97-AF65-F5344CB8AC3E}">
        <p14:creationId xmlns:p14="http://schemas.microsoft.com/office/powerpoint/2010/main" val="405231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989C-86F5-417A-BA98-A74E35532C18}"/>
              </a:ext>
            </a:extLst>
          </p:cNvPr>
          <p:cNvSpPr>
            <a:spLocks noGrp="1"/>
          </p:cNvSpPr>
          <p:nvPr>
            <p:ph type="title"/>
          </p:nvPr>
        </p:nvSpPr>
        <p:spPr/>
        <p:txBody>
          <a:bodyPr/>
          <a:lstStyle/>
          <a:p>
            <a:r>
              <a:rPr lang="en-US" dirty="0"/>
              <a:t>ASU No. 2019-01: Disclosure Changes</a:t>
            </a:r>
            <a:br>
              <a:rPr lang="en-US" dirty="0"/>
            </a:br>
            <a:r>
              <a:rPr lang="en-US" dirty="0"/>
              <a:t>and Effective Date</a:t>
            </a:r>
          </a:p>
        </p:txBody>
      </p:sp>
      <p:sp>
        <p:nvSpPr>
          <p:cNvPr id="3" name="Content Placeholder 2">
            <a:extLst>
              <a:ext uri="{FF2B5EF4-FFF2-40B4-BE49-F238E27FC236}">
                <a16:creationId xmlns:a16="http://schemas.microsoft.com/office/drawing/2014/main" id="{14B177A4-1808-4EEC-9CEF-F18DD639320E}"/>
              </a:ext>
            </a:extLst>
          </p:cNvPr>
          <p:cNvSpPr>
            <a:spLocks noGrp="1"/>
          </p:cNvSpPr>
          <p:nvPr>
            <p:ph idx="1"/>
          </p:nvPr>
        </p:nvSpPr>
        <p:spPr/>
        <p:txBody>
          <a:bodyPr/>
          <a:lstStyle/>
          <a:p>
            <a:r>
              <a:rPr lang="en-US" sz="2600" dirty="0"/>
              <a:t>Update clarifies FASB’s intent to provide exception to certain ASC 250-10-50 disclosure requirements for interim reporting:</a:t>
            </a:r>
          </a:p>
          <a:p>
            <a:pPr lvl="1"/>
            <a:r>
              <a:rPr lang="en-US" sz="2200" dirty="0"/>
              <a:t>Original text exempted entities from making the following transition disclosures in ASC 250-10-50-1(b)(2), for current and retrospectively adjusted periods:</a:t>
            </a:r>
          </a:p>
          <a:p>
            <a:pPr lvl="2"/>
            <a:r>
              <a:rPr lang="en-US" dirty="0"/>
              <a:t>Change in income from continuing operations and net income</a:t>
            </a:r>
          </a:p>
          <a:p>
            <a:pPr lvl="2"/>
            <a:r>
              <a:rPr lang="en-US" dirty="0"/>
              <a:t>Changes in any other affected financial statement line item</a:t>
            </a:r>
          </a:p>
          <a:p>
            <a:pPr lvl="2"/>
            <a:r>
              <a:rPr lang="en-US" dirty="0"/>
              <a:t>Changes in any affected per-share amount</a:t>
            </a:r>
          </a:p>
          <a:p>
            <a:r>
              <a:rPr lang="en-US" sz="2600" dirty="0"/>
              <a:t>Updates effective for years beginning after December 31, 2019, for public business entities, certain NFPs and EBPs</a:t>
            </a:r>
          </a:p>
          <a:p>
            <a:pPr lvl="1"/>
            <a:r>
              <a:rPr lang="en-US" sz="2200" dirty="0"/>
              <a:t>Effective date one year later for other entities</a:t>
            </a:r>
          </a:p>
          <a:p>
            <a:pPr lvl="1"/>
            <a:r>
              <a:rPr lang="en-US" sz="2200" dirty="0"/>
              <a:t>Early adoption is permitted</a:t>
            </a:r>
          </a:p>
          <a:p>
            <a:r>
              <a:rPr lang="en-US" sz="2600" dirty="0"/>
              <a:t>Entities should apply Updates using same transition methodology</a:t>
            </a:r>
          </a:p>
        </p:txBody>
      </p:sp>
      <p:sp>
        <p:nvSpPr>
          <p:cNvPr id="4" name="Footer Placeholder 3">
            <a:extLst>
              <a:ext uri="{FF2B5EF4-FFF2-40B4-BE49-F238E27FC236}">
                <a16:creationId xmlns:a16="http://schemas.microsoft.com/office/drawing/2014/main" id="{03DFA44E-E563-8CA1-C714-8CC9C24E542C}"/>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F22E539A-9F03-4FE4-5776-7B6F442204F9}"/>
              </a:ext>
            </a:extLst>
          </p:cNvPr>
          <p:cNvSpPr>
            <a:spLocks noGrp="1"/>
          </p:cNvSpPr>
          <p:nvPr>
            <p:ph type="sldNum" sz="quarter" idx="11"/>
          </p:nvPr>
        </p:nvSpPr>
        <p:spPr/>
        <p:txBody>
          <a:bodyPr/>
          <a:lstStyle/>
          <a:p>
            <a:fld id="{7AE61839-880C-8649-98DD-A1308C2AD748}" type="slidenum">
              <a:rPr lang="en-US" smtClean="0"/>
              <a:pPr/>
              <a:t>21</a:t>
            </a:fld>
            <a:endParaRPr lang="en-US" dirty="0"/>
          </a:p>
        </p:txBody>
      </p:sp>
    </p:spTree>
    <p:extLst>
      <p:ext uri="{BB962C8B-B14F-4D97-AF65-F5344CB8AC3E}">
        <p14:creationId xmlns:p14="http://schemas.microsoft.com/office/powerpoint/2010/main" val="3124301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D889-F3C8-4D95-A862-328902A91250}"/>
              </a:ext>
            </a:extLst>
          </p:cNvPr>
          <p:cNvSpPr>
            <a:spLocks noGrp="1"/>
          </p:cNvSpPr>
          <p:nvPr>
            <p:ph type="title"/>
          </p:nvPr>
        </p:nvSpPr>
        <p:spPr>
          <a:xfrm>
            <a:off x="925830" y="337559"/>
            <a:ext cx="10744200" cy="565412"/>
          </a:xfrm>
        </p:spPr>
        <p:txBody>
          <a:bodyPr/>
          <a:lstStyle/>
          <a:p>
            <a:r>
              <a:rPr lang="en-US" dirty="0"/>
              <a:t>Issuance of ASU 2021-05</a:t>
            </a:r>
          </a:p>
        </p:txBody>
      </p:sp>
      <p:sp>
        <p:nvSpPr>
          <p:cNvPr id="3" name="Content Placeholder 2">
            <a:extLst>
              <a:ext uri="{FF2B5EF4-FFF2-40B4-BE49-F238E27FC236}">
                <a16:creationId xmlns:a16="http://schemas.microsoft.com/office/drawing/2014/main" id="{37B73C73-AED3-436A-895E-B0B6A6274745}"/>
              </a:ext>
            </a:extLst>
          </p:cNvPr>
          <p:cNvSpPr>
            <a:spLocks noGrp="1"/>
          </p:cNvSpPr>
          <p:nvPr>
            <p:ph idx="1"/>
          </p:nvPr>
        </p:nvSpPr>
        <p:spPr>
          <a:xfrm>
            <a:off x="1102658" y="1200823"/>
            <a:ext cx="10540477" cy="4688988"/>
          </a:xfrm>
        </p:spPr>
        <p:txBody>
          <a:bodyPr/>
          <a:lstStyle/>
          <a:p>
            <a:r>
              <a:rPr lang="en-US" dirty="0"/>
              <a:t>Update provides relief for lessors recording day-one losses on sales-type and direct financing leases</a:t>
            </a:r>
          </a:p>
          <a:p>
            <a:r>
              <a:rPr lang="en-US" dirty="0"/>
              <a:t>Leases that meet the following criteria will be accounted for as operating leases by lessors:</a:t>
            </a:r>
          </a:p>
          <a:p>
            <a:pPr lvl="1"/>
            <a:r>
              <a:rPr lang="en-US" dirty="0"/>
              <a:t>Lease has variable lease payments which are not tied to a rate or index</a:t>
            </a:r>
          </a:p>
          <a:p>
            <a:pPr lvl="1"/>
            <a:r>
              <a:rPr lang="en-US" dirty="0"/>
              <a:t>The lease would be classified as a sales-type or direct financing lease under ASC 842</a:t>
            </a:r>
          </a:p>
          <a:p>
            <a:pPr lvl="1"/>
            <a:r>
              <a:rPr lang="en-US" dirty="0"/>
              <a:t>The lessor would record a day-one loss on the leases</a:t>
            </a:r>
          </a:p>
        </p:txBody>
      </p:sp>
      <p:sp>
        <p:nvSpPr>
          <p:cNvPr id="6" name="Footer Placeholder 5">
            <a:extLst>
              <a:ext uri="{FF2B5EF4-FFF2-40B4-BE49-F238E27FC236}">
                <a16:creationId xmlns:a16="http://schemas.microsoft.com/office/drawing/2014/main" id="{88FB691F-E09E-38CC-851D-D567BEC2E3E0}"/>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04D5158-0AAC-3BD9-8803-22CA07F0F23A}"/>
              </a:ext>
            </a:extLst>
          </p:cNvPr>
          <p:cNvSpPr>
            <a:spLocks noGrp="1"/>
          </p:cNvSpPr>
          <p:nvPr>
            <p:ph type="sldNum" sz="quarter" idx="11"/>
          </p:nvPr>
        </p:nvSpPr>
        <p:spPr/>
        <p:txBody>
          <a:bodyPr/>
          <a:lstStyle/>
          <a:p>
            <a:fld id="{7AE61839-880C-8649-98DD-A1308C2AD748}" type="slidenum">
              <a:rPr lang="en-US" smtClean="0"/>
              <a:pPr/>
              <a:t>22</a:t>
            </a:fld>
            <a:endParaRPr lang="en-US" dirty="0"/>
          </a:p>
        </p:txBody>
      </p:sp>
    </p:spTree>
    <p:extLst>
      <p:ext uri="{BB962C8B-B14F-4D97-AF65-F5344CB8AC3E}">
        <p14:creationId xmlns:p14="http://schemas.microsoft.com/office/powerpoint/2010/main" val="4126402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206B-7A83-44E2-93DA-EFC8966B7CE3}"/>
              </a:ext>
            </a:extLst>
          </p:cNvPr>
          <p:cNvSpPr>
            <a:spLocks noGrp="1"/>
          </p:cNvSpPr>
          <p:nvPr>
            <p:ph type="title"/>
          </p:nvPr>
        </p:nvSpPr>
        <p:spPr/>
        <p:txBody>
          <a:bodyPr/>
          <a:lstStyle/>
          <a:p>
            <a:r>
              <a:rPr lang="en-US" dirty="0"/>
              <a:t>ASU No. 2021-09 and Other Proposed Changes</a:t>
            </a:r>
          </a:p>
        </p:txBody>
      </p:sp>
      <p:sp>
        <p:nvSpPr>
          <p:cNvPr id="3" name="Content Placeholder 2">
            <a:extLst>
              <a:ext uri="{FF2B5EF4-FFF2-40B4-BE49-F238E27FC236}">
                <a16:creationId xmlns:a16="http://schemas.microsoft.com/office/drawing/2014/main" id="{7F9C71C8-F119-4656-828D-9C497407C1C5}"/>
              </a:ext>
            </a:extLst>
          </p:cNvPr>
          <p:cNvSpPr>
            <a:spLocks noGrp="1"/>
          </p:cNvSpPr>
          <p:nvPr>
            <p:ph idx="1"/>
          </p:nvPr>
        </p:nvSpPr>
        <p:spPr/>
        <p:txBody>
          <a:bodyPr>
            <a:normAutofit/>
          </a:bodyPr>
          <a:lstStyle/>
          <a:p>
            <a:r>
              <a:rPr lang="en-US" dirty="0"/>
              <a:t>ASU No. 2021-09 updated the guidance related to discounts rates </a:t>
            </a:r>
          </a:p>
          <a:p>
            <a:pPr lvl="1"/>
            <a:r>
              <a:rPr lang="en-US" dirty="0"/>
              <a:t>Election of risk-free rate by class of asset by private entities</a:t>
            </a:r>
          </a:p>
          <a:p>
            <a:pPr lvl="2"/>
            <a:r>
              <a:rPr lang="en-US" dirty="0"/>
              <a:t>Prior, when a private entity can’t determine the rate implicit in a lease, it may elect to use the risk-free rate for the discount rate, with the election applying for all assets </a:t>
            </a:r>
          </a:p>
          <a:p>
            <a:pPr lvl="2"/>
            <a:r>
              <a:rPr lang="en-US" dirty="0"/>
              <a:t>This ASU allows such entities to elect to use the risk-free rate, as opposed to their incremental borrowing rate, on a class of asset basis</a:t>
            </a:r>
          </a:p>
          <a:p>
            <a:r>
              <a:rPr lang="en-US" dirty="0"/>
              <a:t>The FASB’s Post-Implementation Review (PIR) of ASC 842</a:t>
            </a:r>
          </a:p>
          <a:p>
            <a:pPr lvl="1"/>
            <a:r>
              <a:rPr lang="en-US" dirty="0"/>
              <a:t>Feedback to date relates to public company implementation of ASC 842</a:t>
            </a:r>
          </a:p>
          <a:p>
            <a:pPr lvl="1"/>
            <a:r>
              <a:rPr lang="en-US" dirty="0"/>
              <a:t>Potential updates to ASC 842 are likely to be identified by the PIR</a:t>
            </a:r>
          </a:p>
          <a:p>
            <a:pPr lvl="1"/>
            <a:r>
              <a:rPr lang="en-US" dirty="0"/>
              <a:t>No significant updates are expected until the completion of the PIR process</a:t>
            </a:r>
          </a:p>
        </p:txBody>
      </p:sp>
      <p:sp>
        <p:nvSpPr>
          <p:cNvPr id="6" name="Footer Placeholder 5">
            <a:extLst>
              <a:ext uri="{FF2B5EF4-FFF2-40B4-BE49-F238E27FC236}">
                <a16:creationId xmlns:a16="http://schemas.microsoft.com/office/drawing/2014/main" id="{7AB2972C-C6B6-6E85-A441-3AB7EB71A83C}"/>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C8AFF37-F213-86AE-046F-EC10EE94CE2D}"/>
              </a:ext>
            </a:extLst>
          </p:cNvPr>
          <p:cNvSpPr>
            <a:spLocks noGrp="1"/>
          </p:cNvSpPr>
          <p:nvPr>
            <p:ph type="sldNum" sz="quarter" idx="11"/>
          </p:nvPr>
        </p:nvSpPr>
        <p:spPr/>
        <p:txBody>
          <a:bodyPr/>
          <a:lstStyle/>
          <a:p>
            <a:fld id="{7AE61839-880C-8649-98DD-A1308C2AD748}" type="slidenum">
              <a:rPr lang="en-US" smtClean="0"/>
              <a:pPr/>
              <a:t>23</a:t>
            </a:fld>
            <a:endParaRPr lang="en-US" dirty="0"/>
          </a:p>
        </p:txBody>
      </p:sp>
    </p:spTree>
    <p:extLst>
      <p:ext uri="{BB962C8B-B14F-4D97-AF65-F5344CB8AC3E}">
        <p14:creationId xmlns:p14="http://schemas.microsoft.com/office/powerpoint/2010/main" val="3401855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D889-F3C8-4D95-A862-328902A91250}"/>
              </a:ext>
            </a:extLst>
          </p:cNvPr>
          <p:cNvSpPr>
            <a:spLocks noGrp="1"/>
          </p:cNvSpPr>
          <p:nvPr>
            <p:ph type="title"/>
          </p:nvPr>
        </p:nvSpPr>
        <p:spPr>
          <a:xfrm>
            <a:off x="925830" y="337559"/>
            <a:ext cx="10744200" cy="565412"/>
          </a:xfrm>
        </p:spPr>
        <p:txBody>
          <a:bodyPr/>
          <a:lstStyle/>
          <a:p>
            <a:r>
              <a:rPr lang="en-US" dirty="0"/>
              <a:t>ASU 2023-01: Leases (Topic) 842 – Common Control Arrangements</a:t>
            </a:r>
          </a:p>
        </p:txBody>
      </p:sp>
      <p:sp>
        <p:nvSpPr>
          <p:cNvPr id="3" name="Content Placeholder 2">
            <a:extLst>
              <a:ext uri="{FF2B5EF4-FFF2-40B4-BE49-F238E27FC236}">
                <a16:creationId xmlns:a16="http://schemas.microsoft.com/office/drawing/2014/main" id="{37B73C73-AED3-436A-895E-B0B6A6274745}"/>
              </a:ext>
            </a:extLst>
          </p:cNvPr>
          <p:cNvSpPr>
            <a:spLocks noGrp="1"/>
          </p:cNvSpPr>
          <p:nvPr>
            <p:ph idx="1"/>
          </p:nvPr>
        </p:nvSpPr>
        <p:spPr>
          <a:xfrm>
            <a:off x="1102658" y="1200823"/>
            <a:ext cx="10540477" cy="4688988"/>
          </a:xfrm>
        </p:spPr>
        <p:txBody>
          <a:bodyPr>
            <a:normAutofit fontScale="92500" lnSpcReduction="10000"/>
          </a:bodyPr>
          <a:lstStyle/>
          <a:p>
            <a:r>
              <a:rPr lang="en-US" dirty="0"/>
              <a:t>Update provides relief related to common control lease arrangements and leasehold improvements</a:t>
            </a:r>
          </a:p>
          <a:p>
            <a:pPr lvl="1"/>
            <a:r>
              <a:rPr lang="en-US" dirty="0"/>
              <a:t>Provides a practical expedient that allows private companies and not-for-profits to use the written terms of the lease to determine whether a lease exists as well as the classification of and accounting for that lease</a:t>
            </a:r>
          </a:p>
          <a:p>
            <a:pPr lvl="2"/>
            <a:r>
              <a:rPr lang="en-US" dirty="0"/>
              <a:t>Prior to this update, lease terms were required to be legally enforceable</a:t>
            </a:r>
          </a:p>
          <a:p>
            <a:pPr lvl="2"/>
            <a:r>
              <a:rPr lang="en-US" dirty="0"/>
              <a:t>This practical expedient does not apply to verbal leases. The lease must be in writing.</a:t>
            </a:r>
          </a:p>
          <a:p>
            <a:pPr lvl="1"/>
            <a:r>
              <a:rPr lang="en-US" dirty="0"/>
              <a:t>Entities may apply the above practical expedient in two ways:</a:t>
            </a:r>
          </a:p>
          <a:p>
            <a:pPr lvl="2"/>
            <a:r>
              <a:rPr lang="en-US" dirty="0"/>
              <a:t>Prospectively to leases that commence or are modified on or after the date that the entity first applies the amendment; or</a:t>
            </a:r>
          </a:p>
          <a:p>
            <a:pPr lvl="2"/>
            <a:r>
              <a:rPr lang="en-US" dirty="0"/>
              <a:t>Retrospectively to the beginning of the first period the entity applied ASC 842</a:t>
            </a:r>
          </a:p>
          <a:p>
            <a:r>
              <a:rPr lang="en-US" dirty="0"/>
              <a:t>Effective date</a:t>
            </a:r>
          </a:p>
          <a:p>
            <a:pPr lvl="1"/>
            <a:r>
              <a:rPr lang="en-US" dirty="0"/>
              <a:t>Fiscal years beginning after December 15, 2023, for private companies and not-for-profits, and interim periods within those fiscal years. Early adoption is permitted.</a:t>
            </a:r>
          </a:p>
        </p:txBody>
      </p:sp>
      <p:sp>
        <p:nvSpPr>
          <p:cNvPr id="4" name="Footer Placeholder 3">
            <a:extLst>
              <a:ext uri="{FF2B5EF4-FFF2-40B4-BE49-F238E27FC236}">
                <a16:creationId xmlns:a16="http://schemas.microsoft.com/office/drawing/2014/main" id="{4AC8A408-AA9B-28C9-8505-5927126706A2}"/>
              </a:ext>
            </a:extLst>
          </p:cNvPr>
          <p:cNvSpPr>
            <a:spLocks noGrp="1"/>
          </p:cNvSpPr>
          <p:nvPr>
            <p:ph type="ftr" sz="quarter" idx="10"/>
          </p:nvPr>
        </p:nvSpPr>
        <p:spPr>
          <a:xfrm>
            <a:off x="515816" y="6431710"/>
            <a:ext cx="1934086" cy="365125"/>
          </a:xfrm>
        </p:spPr>
        <p:txBody>
          <a:bodyPr/>
          <a:lstStyle/>
          <a:p>
            <a:r>
              <a:rPr lang="en-US" dirty="0"/>
              <a:t>© Surgent | NLS4/24/V1</a:t>
            </a:r>
          </a:p>
        </p:txBody>
      </p:sp>
      <p:sp>
        <p:nvSpPr>
          <p:cNvPr id="5" name="Slide Number Placeholder 4">
            <a:extLst>
              <a:ext uri="{FF2B5EF4-FFF2-40B4-BE49-F238E27FC236}">
                <a16:creationId xmlns:a16="http://schemas.microsoft.com/office/drawing/2014/main" id="{F6DD5AFD-F3FD-7796-0919-6469FE072EDC}"/>
              </a:ext>
            </a:extLst>
          </p:cNvPr>
          <p:cNvSpPr>
            <a:spLocks noGrp="1"/>
          </p:cNvSpPr>
          <p:nvPr>
            <p:ph type="sldNum" sz="quarter" idx="11"/>
          </p:nvPr>
        </p:nvSpPr>
        <p:spPr>
          <a:xfrm>
            <a:off x="0" y="6431710"/>
            <a:ext cx="515815" cy="365125"/>
          </a:xfrm>
        </p:spPr>
        <p:txBody>
          <a:bodyPr/>
          <a:lstStyle/>
          <a:p>
            <a:fld id="{7AE61839-880C-8649-98DD-A1308C2AD748}" type="slidenum">
              <a:rPr lang="en-US" smtClean="0"/>
              <a:pPr/>
              <a:t>24</a:t>
            </a:fld>
            <a:endParaRPr lang="en-US" dirty="0"/>
          </a:p>
        </p:txBody>
      </p:sp>
    </p:spTree>
    <p:extLst>
      <p:ext uri="{BB962C8B-B14F-4D97-AF65-F5344CB8AC3E}">
        <p14:creationId xmlns:p14="http://schemas.microsoft.com/office/powerpoint/2010/main" val="42613808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D889-F3C8-4D95-A862-328902A91250}"/>
              </a:ext>
            </a:extLst>
          </p:cNvPr>
          <p:cNvSpPr>
            <a:spLocks noGrp="1"/>
          </p:cNvSpPr>
          <p:nvPr>
            <p:ph type="title"/>
          </p:nvPr>
        </p:nvSpPr>
        <p:spPr>
          <a:xfrm>
            <a:off x="925830" y="337559"/>
            <a:ext cx="10744200" cy="565412"/>
          </a:xfrm>
        </p:spPr>
        <p:txBody>
          <a:bodyPr/>
          <a:lstStyle/>
          <a:p>
            <a:r>
              <a:rPr lang="en-US" dirty="0"/>
              <a:t>Issuance of ASU 2023-01</a:t>
            </a:r>
          </a:p>
        </p:txBody>
      </p:sp>
      <p:sp>
        <p:nvSpPr>
          <p:cNvPr id="3" name="Content Placeholder 2">
            <a:extLst>
              <a:ext uri="{FF2B5EF4-FFF2-40B4-BE49-F238E27FC236}">
                <a16:creationId xmlns:a16="http://schemas.microsoft.com/office/drawing/2014/main" id="{37B73C73-AED3-436A-895E-B0B6A6274745}"/>
              </a:ext>
            </a:extLst>
          </p:cNvPr>
          <p:cNvSpPr>
            <a:spLocks noGrp="1"/>
          </p:cNvSpPr>
          <p:nvPr>
            <p:ph idx="1"/>
          </p:nvPr>
        </p:nvSpPr>
        <p:spPr>
          <a:xfrm>
            <a:off x="1102658" y="1200823"/>
            <a:ext cx="10540477" cy="4688988"/>
          </a:xfrm>
        </p:spPr>
        <p:txBody>
          <a:bodyPr>
            <a:normAutofit fontScale="70000" lnSpcReduction="20000"/>
          </a:bodyPr>
          <a:lstStyle/>
          <a:p>
            <a:r>
              <a:rPr lang="en-US" dirty="0"/>
              <a:t>This update also addresses leasehold improvements recognized by a lessee in a lease between parties under common control</a:t>
            </a:r>
          </a:p>
          <a:p>
            <a:pPr lvl="1"/>
            <a:r>
              <a:rPr lang="en-US" sz="2600" dirty="0"/>
              <a:t>Previously, leasehold improvements were amortized over the shorter of the useful life of the improvements or the remainder of the lease term</a:t>
            </a:r>
          </a:p>
          <a:p>
            <a:pPr lvl="1"/>
            <a:r>
              <a:rPr lang="en-US" sz="2600" dirty="0"/>
              <a:t>Amendments in this new update will add requirements related to leasehold improvements associated with leases between entities under common control</a:t>
            </a:r>
          </a:p>
          <a:p>
            <a:pPr lvl="1"/>
            <a:r>
              <a:rPr lang="en-US" sz="2600" dirty="0"/>
              <a:t>Lessee will amortize the leasehold improvements over the useful life of the improvements, regardless of lease term, if the lessee controls the underlying asset through a lease</a:t>
            </a:r>
          </a:p>
          <a:p>
            <a:pPr lvl="2"/>
            <a:r>
              <a:rPr lang="en-US" sz="2600" dirty="0"/>
              <a:t>There is an exception if the lessor controls the underlying asset through a lease with an unrelated third party. In this scenario, the amortization period for the leasehold improvements cannot exceed the lease terms between the lessor and the unrelated entity</a:t>
            </a:r>
          </a:p>
          <a:p>
            <a:pPr lvl="1"/>
            <a:r>
              <a:rPr lang="en-US" sz="2600" dirty="0"/>
              <a:t>Once the lessee no longer controls the underlying asset, the unamortized portion of leasehold improvements will be transferred to the lessor through an adjustment to equity</a:t>
            </a:r>
          </a:p>
          <a:p>
            <a:r>
              <a:rPr lang="en-US" dirty="0"/>
              <a:t>This amendment will apply to all entities under common control when leases are present, not just private companies. Entities that encounter the above scenario, where leasehold improvements will be amortized for a longer period than the lease term, should disclose the following:</a:t>
            </a:r>
          </a:p>
          <a:p>
            <a:pPr lvl="1"/>
            <a:r>
              <a:rPr lang="en-US" sz="2600" dirty="0"/>
              <a:t>Remaining lease term;</a:t>
            </a:r>
          </a:p>
          <a:p>
            <a:pPr lvl="1"/>
            <a:r>
              <a:rPr lang="en-US" sz="2600" dirty="0"/>
              <a:t>Leasehold improvements’ remaining useful life; and</a:t>
            </a:r>
          </a:p>
          <a:p>
            <a:pPr lvl="1"/>
            <a:r>
              <a:rPr lang="en-US" sz="2600" dirty="0"/>
              <a:t>Unamortized balance of leasehold improvements</a:t>
            </a:r>
          </a:p>
        </p:txBody>
      </p:sp>
      <p:sp>
        <p:nvSpPr>
          <p:cNvPr id="4" name="Footer Placeholder 3">
            <a:extLst>
              <a:ext uri="{FF2B5EF4-FFF2-40B4-BE49-F238E27FC236}">
                <a16:creationId xmlns:a16="http://schemas.microsoft.com/office/drawing/2014/main" id="{A6EEFB29-BD5E-C47A-8DAB-C4247A06D3AE}"/>
              </a:ext>
            </a:extLst>
          </p:cNvPr>
          <p:cNvSpPr>
            <a:spLocks noGrp="1"/>
          </p:cNvSpPr>
          <p:nvPr>
            <p:ph type="ftr" sz="quarter" idx="10"/>
          </p:nvPr>
        </p:nvSpPr>
        <p:spPr>
          <a:xfrm>
            <a:off x="515816" y="6431710"/>
            <a:ext cx="1934086" cy="365125"/>
          </a:xfrm>
        </p:spPr>
        <p:txBody>
          <a:bodyPr/>
          <a:lstStyle/>
          <a:p>
            <a:r>
              <a:rPr lang="en-US" dirty="0"/>
              <a:t>© Surgent | NLS4/24/V1</a:t>
            </a:r>
          </a:p>
        </p:txBody>
      </p:sp>
      <p:sp>
        <p:nvSpPr>
          <p:cNvPr id="5" name="Slide Number Placeholder 4">
            <a:extLst>
              <a:ext uri="{FF2B5EF4-FFF2-40B4-BE49-F238E27FC236}">
                <a16:creationId xmlns:a16="http://schemas.microsoft.com/office/drawing/2014/main" id="{D600027C-48C1-3AF5-1D99-C413FC41E0CC}"/>
              </a:ext>
            </a:extLst>
          </p:cNvPr>
          <p:cNvSpPr>
            <a:spLocks noGrp="1"/>
          </p:cNvSpPr>
          <p:nvPr>
            <p:ph type="sldNum" sz="quarter" idx="11"/>
          </p:nvPr>
        </p:nvSpPr>
        <p:spPr>
          <a:xfrm>
            <a:off x="0" y="6431710"/>
            <a:ext cx="515815" cy="365125"/>
          </a:xfrm>
        </p:spPr>
        <p:txBody>
          <a:bodyPr/>
          <a:lstStyle/>
          <a:p>
            <a:fld id="{7AE61839-880C-8649-98DD-A1308C2AD748}" type="slidenum">
              <a:rPr lang="en-US" smtClean="0"/>
              <a:pPr/>
              <a:t>25</a:t>
            </a:fld>
            <a:endParaRPr lang="en-US" dirty="0"/>
          </a:p>
        </p:txBody>
      </p:sp>
    </p:spTree>
    <p:extLst>
      <p:ext uri="{BB962C8B-B14F-4D97-AF65-F5344CB8AC3E}">
        <p14:creationId xmlns:p14="http://schemas.microsoft.com/office/powerpoint/2010/main" val="4192210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595D-F202-4A57-9A21-4FCE8D9E062E}"/>
              </a:ext>
            </a:extLst>
          </p:cNvPr>
          <p:cNvSpPr>
            <a:spLocks noGrp="1"/>
          </p:cNvSpPr>
          <p:nvPr>
            <p:ph type="title"/>
          </p:nvPr>
        </p:nvSpPr>
        <p:spPr>
          <a:xfrm>
            <a:off x="925830" y="337559"/>
            <a:ext cx="10744200" cy="565412"/>
          </a:xfrm>
        </p:spPr>
        <p:txBody>
          <a:bodyPr/>
          <a:lstStyle/>
          <a:p>
            <a:r>
              <a:rPr lang="en-US" dirty="0"/>
              <a:t>Effective Date and Transition for ASU 2023-01</a:t>
            </a:r>
          </a:p>
        </p:txBody>
      </p:sp>
      <p:sp>
        <p:nvSpPr>
          <p:cNvPr id="3" name="Content Placeholder 2">
            <a:extLst>
              <a:ext uri="{FF2B5EF4-FFF2-40B4-BE49-F238E27FC236}">
                <a16:creationId xmlns:a16="http://schemas.microsoft.com/office/drawing/2014/main" id="{804E82EF-3721-4C0D-AE25-85E8DA31C51E}"/>
              </a:ext>
            </a:extLst>
          </p:cNvPr>
          <p:cNvSpPr>
            <a:spLocks noGrp="1"/>
          </p:cNvSpPr>
          <p:nvPr>
            <p:ph idx="1"/>
          </p:nvPr>
        </p:nvSpPr>
        <p:spPr>
          <a:xfrm>
            <a:off x="1102658" y="1200823"/>
            <a:ext cx="10540477" cy="4688988"/>
          </a:xfrm>
        </p:spPr>
        <p:txBody>
          <a:bodyPr>
            <a:normAutofit fontScale="92500" lnSpcReduction="20000"/>
          </a:bodyPr>
          <a:lstStyle/>
          <a:p>
            <a:r>
              <a:rPr lang="en-US" dirty="0"/>
              <a:t>Transition – Related to amendment on common control leasehold improvements</a:t>
            </a:r>
          </a:p>
          <a:p>
            <a:pPr lvl="1"/>
            <a:r>
              <a:rPr lang="en-US" dirty="0"/>
              <a:t>Prospectively to new leasehold improvements recognized on or after the date the above amendments are first applied</a:t>
            </a:r>
          </a:p>
          <a:p>
            <a:pPr lvl="1"/>
            <a:r>
              <a:rPr lang="en-US" dirty="0"/>
              <a:t>Prospectively, as noted above, while also amortizing existing leasehold improvements over the remaining useful life determined at the date of application</a:t>
            </a:r>
          </a:p>
          <a:p>
            <a:pPr lvl="1"/>
            <a:r>
              <a:rPr lang="en-US" dirty="0"/>
              <a:t>Retrospectively to the beginning of the first period the entity applied ASC 842 for leasehold improvements that exist at the date of adoption of this amendment, with any leasehold improvements that otherwise would not have been amortized recognized through a cumulative-effect adjustment to the opening balance of retained earnings at the beginning of the fiscal year of adoption</a:t>
            </a:r>
          </a:p>
          <a:p>
            <a:r>
              <a:rPr lang="en-US" dirty="0"/>
              <a:t>Effective date – Related to amendment on common control leasehold improvements</a:t>
            </a:r>
          </a:p>
          <a:p>
            <a:pPr lvl="1"/>
            <a:r>
              <a:rPr lang="en-US" dirty="0"/>
              <a:t>Fiscal years beginning after December 15, 2023, for all entities, and interim periods within those fiscal years. Early adoption is permitted</a:t>
            </a:r>
          </a:p>
        </p:txBody>
      </p:sp>
      <p:sp>
        <p:nvSpPr>
          <p:cNvPr id="4" name="Footer Placeholder 3">
            <a:extLst>
              <a:ext uri="{FF2B5EF4-FFF2-40B4-BE49-F238E27FC236}">
                <a16:creationId xmlns:a16="http://schemas.microsoft.com/office/drawing/2014/main" id="{046C62D9-64BD-5F4D-3A37-8DA6AC2A1C6E}"/>
              </a:ext>
            </a:extLst>
          </p:cNvPr>
          <p:cNvSpPr>
            <a:spLocks noGrp="1"/>
          </p:cNvSpPr>
          <p:nvPr>
            <p:ph type="ftr" sz="quarter" idx="10"/>
          </p:nvPr>
        </p:nvSpPr>
        <p:spPr>
          <a:xfrm>
            <a:off x="515816" y="6431710"/>
            <a:ext cx="1934086" cy="365125"/>
          </a:xfrm>
        </p:spPr>
        <p:txBody>
          <a:bodyPr/>
          <a:lstStyle/>
          <a:p>
            <a:r>
              <a:rPr lang="en-US" dirty="0"/>
              <a:t>© Surgent | NLS4/24/V1</a:t>
            </a:r>
          </a:p>
        </p:txBody>
      </p:sp>
      <p:sp>
        <p:nvSpPr>
          <p:cNvPr id="5" name="Slide Number Placeholder 4">
            <a:extLst>
              <a:ext uri="{FF2B5EF4-FFF2-40B4-BE49-F238E27FC236}">
                <a16:creationId xmlns:a16="http://schemas.microsoft.com/office/drawing/2014/main" id="{0370001B-2FE7-B5AB-014B-0AF76C99153A}"/>
              </a:ext>
            </a:extLst>
          </p:cNvPr>
          <p:cNvSpPr>
            <a:spLocks noGrp="1"/>
          </p:cNvSpPr>
          <p:nvPr>
            <p:ph type="sldNum" sz="quarter" idx="11"/>
          </p:nvPr>
        </p:nvSpPr>
        <p:spPr>
          <a:xfrm>
            <a:off x="0" y="6431710"/>
            <a:ext cx="515815" cy="365125"/>
          </a:xfrm>
        </p:spPr>
        <p:txBody>
          <a:bodyPr/>
          <a:lstStyle/>
          <a:p>
            <a:fld id="{7AE61839-880C-8649-98DD-A1308C2AD748}" type="slidenum">
              <a:rPr lang="en-US" smtClean="0"/>
              <a:pPr/>
              <a:t>26</a:t>
            </a:fld>
            <a:endParaRPr lang="en-US" dirty="0"/>
          </a:p>
        </p:txBody>
      </p:sp>
    </p:spTree>
    <p:extLst>
      <p:ext uri="{BB962C8B-B14F-4D97-AF65-F5344CB8AC3E}">
        <p14:creationId xmlns:p14="http://schemas.microsoft.com/office/powerpoint/2010/main" val="1330292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3F208C-7CF1-461E-9B19-525934F6FF49}"/>
              </a:ext>
            </a:extLst>
          </p:cNvPr>
          <p:cNvSpPr>
            <a:spLocks noGrp="1"/>
          </p:cNvSpPr>
          <p:nvPr>
            <p:ph idx="1"/>
          </p:nvPr>
        </p:nvSpPr>
        <p:spPr>
          <a:xfrm>
            <a:off x="5200650" y="2514600"/>
            <a:ext cx="6172200" cy="914400"/>
          </a:xfrm>
        </p:spPr>
        <p:txBody>
          <a:bodyPr>
            <a:noAutofit/>
          </a:bodyPr>
          <a:lstStyle/>
          <a:p>
            <a:r>
              <a:rPr lang="en-US" dirty="0"/>
              <a:t>The New Lease Accounting Guidance From 30,000 Feet</a:t>
            </a:r>
          </a:p>
        </p:txBody>
      </p:sp>
    </p:spTree>
    <p:extLst>
      <p:ext uri="{BB962C8B-B14F-4D97-AF65-F5344CB8AC3E}">
        <p14:creationId xmlns:p14="http://schemas.microsoft.com/office/powerpoint/2010/main" val="1642365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Lessee Accounting Model</a:t>
            </a:r>
          </a:p>
        </p:txBody>
      </p:sp>
      <p:sp>
        <p:nvSpPr>
          <p:cNvPr id="4" name="Text Placeholder 3"/>
          <p:cNvSpPr>
            <a:spLocks noGrp="1"/>
          </p:cNvSpPr>
          <p:nvPr>
            <p:ph idx="1"/>
          </p:nvPr>
        </p:nvSpPr>
        <p:spPr/>
        <p:txBody>
          <a:bodyPr/>
          <a:lstStyle/>
          <a:p>
            <a:r>
              <a:rPr lang="en-US" b="1" dirty="0"/>
              <a:t>Core Principle </a:t>
            </a:r>
            <a:r>
              <a:rPr lang="en-US" dirty="0"/>
              <a:t>– Recognize assets and liabilities for leases with a lease term &gt; 12 months</a:t>
            </a:r>
          </a:p>
          <a:p>
            <a:r>
              <a:rPr lang="en-US" dirty="0"/>
              <a:t>“Right-of-use” (ROU) asset to use leased asset for lease term and liability to make lease payments</a:t>
            </a:r>
          </a:p>
          <a:p>
            <a:r>
              <a:rPr lang="en-US" dirty="0"/>
              <a:t>Accounting depends on who controls underlying asset</a:t>
            </a:r>
          </a:p>
        </p:txBody>
      </p:sp>
      <p:sp>
        <p:nvSpPr>
          <p:cNvPr id="5" name="Footer Placeholder 4">
            <a:extLst>
              <a:ext uri="{FF2B5EF4-FFF2-40B4-BE49-F238E27FC236}">
                <a16:creationId xmlns:a16="http://schemas.microsoft.com/office/drawing/2014/main" id="{83B68D18-1196-DD05-8158-B779385A8504}"/>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8E89C996-9E25-0851-0086-364CBD9BC80A}"/>
              </a:ext>
            </a:extLst>
          </p:cNvPr>
          <p:cNvSpPr>
            <a:spLocks noGrp="1"/>
          </p:cNvSpPr>
          <p:nvPr>
            <p:ph type="sldNum" sz="quarter" idx="11"/>
          </p:nvPr>
        </p:nvSpPr>
        <p:spPr/>
        <p:txBody>
          <a:bodyPr/>
          <a:lstStyle/>
          <a:p>
            <a:fld id="{7AE61839-880C-8649-98DD-A1308C2AD748}" type="slidenum">
              <a:rPr lang="en-US" smtClean="0"/>
              <a:pPr/>
              <a:t>28</a:t>
            </a:fld>
            <a:endParaRPr lang="en-US" dirty="0"/>
          </a:p>
        </p:txBody>
      </p:sp>
    </p:spTree>
    <p:extLst>
      <p:ext uri="{BB962C8B-B14F-4D97-AF65-F5344CB8AC3E}">
        <p14:creationId xmlns:p14="http://schemas.microsoft.com/office/powerpoint/2010/main" val="1540687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Finance Leases</a:t>
            </a:r>
          </a:p>
        </p:txBody>
      </p:sp>
      <p:sp>
        <p:nvSpPr>
          <p:cNvPr id="4" name="Text Placeholder 3"/>
          <p:cNvSpPr>
            <a:spLocks noGrp="1"/>
          </p:cNvSpPr>
          <p:nvPr>
            <p:ph idx="1"/>
          </p:nvPr>
        </p:nvSpPr>
        <p:spPr/>
        <p:txBody>
          <a:bodyPr/>
          <a:lstStyle/>
          <a:p>
            <a:r>
              <a:rPr lang="en-US" dirty="0"/>
              <a:t>Generally is the classification for most leases of assets other than property</a:t>
            </a:r>
          </a:p>
          <a:p>
            <a:r>
              <a:rPr lang="en-US" dirty="0"/>
              <a:t>ROU asset and lease liability – Initially measured at PV of lease payments</a:t>
            </a:r>
          </a:p>
          <a:p>
            <a:r>
              <a:rPr lang="en-US" dirty="0"/>
              <a:t>Unwinding of discount on lease liability as interest </a:t>
            </a:r>
            <a:r>
              <a:rPr lang="en-US" u="sng" dirty="0"/>
              <a:t>separately</a:t>
            </a:r>
            <a:r>
              <a:rPr lang="en-US" dirty="0"/>
              <a:t> from amortization of ROU asset</a:t>
            </a:r>
          </a:p>
        </p:txBody>
      </p:sp>
      <p:sp>
        <p:nvSpPr>
          <p:cNvPr id="5" name="Footer Placeholder 4">
            <a:extLst>
              <a:ext uri="{FF2B5EF4-FFF2-40B4-BE49-F238E27FC236}">
                <a16:creationId xmlns:a16="http://schemas.microsoft.com/office/drawing/2014/main" id="{A3C2F971-FF38-D881-61F8-37FF4502F52A}"/>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75FB611C-3AA2-6F7A-2868-D0120D5650A8}"/>
              </a:ext>
            </a:extLst>
          </p:cNvPr>
          <p:cNvSpPr>
            <a:spLocks noGrp="1"/>
          </p:cNvSpPr>
          <p:nvPr>
            <p:ph type="sldNum" sz="quarter" idx="11"/>
          </p:nvPr>
        </p:nvSpPr>
        <p:spPr/>
        <p:txBody>
          <a:bodyPr/>
          <a:lstStyle/>
          <a:p>
            <a:fld id="{7AE61839-880C-8649-98DD-A1308C2AD748}" type="slidenum">
              <a:rPr lang="en-US" smtClean="0"/>
              <a:pPr/>
              <a:t>29</a:t>
            </a:fld>
            <a:endParaRPr lang="en-US" dirty="0"/>
          </a:p>
        </p:txBody>
      </p:sp>
    </p:spTree>
    <p:extLst>
      <p:ext uri="{BB962C8B-B14F-4D97-AF65-F5344CB8AC3E}">
        <p14:creationId xmlns:p14="http://schemas.microsoft.com/office/powerpoint/2010/main" val="411982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Word on Policy vs. Politics</a:t>
            </a:r>
          </a:p>
        </p:txBody>
      </p:sp>
      <p:sp>
        <p:nvSpPr>
          <p:cNvPr id="3" name="Content Placeholder 2"/>
          <p:cNvSpPr>
            <a:spLocks noGrp="1"/>
          </p:cNvSpPr>
          <p:nvPr>
            <p:ph idx="1"/>
          </p:nvPr>
        </p:nvSpPr>
        <p:spPr/>
        <p:txBody>
          <a:bodyPr/>
          <a:lstStyle/>
          <a:p>
            <a:r>
              <a:rPr lang="en-US" altLang="en-US" dirty="0"/>
              <a:t>Many times, when discussing accounting, tax, and finance policy issues, it can be difficult to divorce the politics from the policy</a:t>
            </a:r>
          </a:p>
          <a:p>
            <a:r>
              <a:rPr lang="en-US" altLang="en-US" dirty="0"/>
              <a:t>Today, when discussing the various issues we will encounter over the next several hours, let’s agree to keep our own view of politics out of the application of the policy and focus on doing the very best we can for all our clients</a:t>
            </a:r>
          </a:p>
          <a:p>
            <a:r>
              <a:rPr lang="en-US" altLang="en-US" dirty="0"/>
              <a:t>This goes for religious/faith views as well</a:t>
            </a:r>
          </a:p>
          <a:p>
            <a:pPr marL="0" indent="0">
              <a:buNone/>
            </a:pPr>
            <a:endParaRPr lang="en-US" altLang="en-US" dirty="0"/>
          </a:p>
          <a:p>
            <a:pPr marL="0" indent="0">
              <a:buNone/>
            </a:pPr>
            <a:endParaRPr lang="en-US" dirty="0"/>
          </a:p>
        </p:txBody>
      </p:sp>
      <p:sp>
        <p:nvSpPr>
          <p:cNvPr id="5" name="Footer Placeholder 4">
            <a:extLst>
              <a:ext uri="{FF2B5EF4-FFF2-40B4-BE49-F238E27FC236}">
                <a16:creationId xmlns:a16="http://schemas.microsoft.com/office/drawing/2014/main" id="{F32EE4B0-FD23-5658-D303-7A4B52495A9F}"/>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EDB7F46F-37C5-3403-0AB6-DF0AFAE2D1CA}"/>
              </a:ext>
            </a:extLst>
          </p:cNvPr>
          <p:cNvSpPr>
            <a:spLocks noGrp="1"/>
          </p:cNvSpPr>
          <p:nvPr>
            <p:ph type="sldNum" sz="quarter" idx="11"/>
          </p:nvPr>
        </p:nvSpPr>
        <p:spPr/>
        <p:txBody>
          <a:bodyPr/>
          <a:lstStyle/>
          <a:p>
            <a:fld id="{7AE61839-880C-8649-98DD-A1308C2AD748}" type="slidenum">
              <a:rPr lang="en-US" smtClean="0"/>
              <a:pPr/>
              <a:t>3</a:t>
            </a:fld>
            <a:endParaRPr lang="en-US" dirty="0"/>
          </a:p>
        </p:txBody>
      </p:sp>
    </p:spTree>
    <p:extLst>
      <p:ext uri="{BB962C8B-B14F-4D97-AF65-F5344CB8AC3E}">
        <p14:creationId xmlns:p14="http://schemas.microsoft.com/office/powerpoint/2010/main" val="427359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Operating Leases</a:t>
            </a:r>
          </a:p>
        </p:txBody>
      </p:sp>
      <p:sp>
        <p:nvSpPr>
          <p:cNvPr id="4" name="Text Placeholder 3"/>
          <p:cNvSpPr>
            <a:spLocks noGrp="1"/>
          </p:cNvSpPr>
          <p:nvPr>
            <p:ph idx="1"/>
          </p:nvPr>
        </p:nvSpPr>
        <p:spPr/>
        <p:txBody>
          <a:bodyPr/>
          <a:lstStyle/>
          <a:p>
            <a:r>
              <a:rPr lang="en-US" dirty="0"/>
              <a:t>Generally is the classification for most leases of property</a:t>
            </a:r>
          </a:p>
          <a:p>
            <a:r>
              <a:rPr lang="en-US" dirty="0"/>
              <a:t>ROU asset and lease liability – Initially measured at PV of lease payments</a:t>
            </a:r>
          </a:p>
          <a:p>
            <a:r>
              <a:rPr lang="en-US" dirty="0"/>
              <a:t>Single lease expense – Unwinding of discount on lease liability </a:t>
            </a:r>
            <a:r>
              <a:rPr lang="en-US" u="sng" dirty="0"/>
              <a:t>combined</a:t>
            </a:r>
            <a:r>
              <a:rPr lang="en-US" dirty="0"/>
              <a:t> with amortization of ROU asset on straight-line basis</a:t>
            </a:r>
          </a:p>
        </p:txBody>
      </p:sp>
      <p:sp>
        <p:nvSpPr>
          <p:cNvPr id="5" name="Rectangle: Rounded Corners 4">
            <a:extLst>
              <a:ext uri="{FF2B5EF4-FFF2-40B4-BE49-F238E27FC236}">
                <a16:creationId xmlns:a16="http://schemas.microsoft.com/office/drawing/2014/main" id="{EEB52465-3C41-4FC3-9B78-AD10E882134B}"/>
              </a:ext>
            </a:extLst>
          </p:cNvPr>
          <p:cNvSpPr/>
          <p:nvPr/>
        </p:nvSpPr>
        <p:spPr>
          <a:xfrm>
            <a:off x="1833579" y="3883630"/>
            <a:ext cx="8524841" cy="10198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initial entry to record an operating and finance lease is the same. The subsequent accounting is different</a:t>
            </a:r>
          </a:p>
        </p:txBody>
      </p:sp>
      <p:sp>
        <p:nvSpPr>
          <p:cNvPr id="6" name="Footer Placeholder 5">
            <a:extLst>
              <a:ext uri="{FF2B5EF4-FFF2-40B4-BE49-F238E27FC236}">
                <a16:creationId xmlns:a16="http://schemas.microsoft.com/office/drawing/2014/main" id="{9AB5EF98-91CB-41DE-C4E4-8E06D0FFCFA2}"/>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DF4314EC-4D8E-4FC6-C28A-5A2B3E7F1A20}"/>
              </a:ext>
            </a:extLst>
          </p:cNvPr>
          <p:cNvSpPr>
            <a:spLocks noGrp="1"/>
          </p:cNvSpPr>
          <p:nvPr>
            <p:ph type="sldNum" sz="quarter" idx="11"/>
          </p:nvPr>
        </p:nvSpPr>
        <p:spPr/>
        <p:txBody>
          <a:bodyPr/>
          <a:lstStyle/>
          <a:p>
            <a:fld id="{7AE61839-880C-8649-98DD-A1308C2AD748}" type="slidenum">
              <a:rPr lang="en-US" smtClean="0"/>
              <a:pPr/>
              <a:t>30</a:t>
            </a:fld>
            <a:endParaRPr lang="en-US" dirty="0"/>
          </a:p>
        </p:txBody>
      </p:sp>
    </p:spTree>
    <p:extLst>
      <p:ext uri="{BB962C8B-B14F-4D97-AF65-F5344CB8AC3E}">
        <p14:creationId xmlns:p14="http://schemas.microsoft.com/office/powerpoint/2010/main" val="2426087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29" y="337559"/>
            <a:ext cx="10914717" cy="565412"/>
          </a:xfrm>
        </p:spPr>
        <p:txBody>
          <a:bodyPr>
            <a:noAutofit/>
          </a:bodyPr>
          <a:lstStyle/>
          <a:p>
            <a:r>
              <a:rPr lang="en-US" sz="4000" dirty="0"/>
              <a:t>Lessee Determination of Finance or Operating Lease</a:t>
            </a:r>
          </a:p>
        </p:txBody>
      </p:sp>
      <p:sp>
        <p:nvSpPr>
          <p:cNvPr id="3" name="Content Placeholder 2"/>
          <p:cNvSpPr>
            <a:spLocks noGrp="1"/>
          </p:cNvSpPr>
          <p:nvPr>
            <p:ph idx="1"/>
          </p:nvPr>
        </p:nvSpPr>
        <p:spPr/>
        <p:txBody>
          <a:bodyPr>
            <a:normAutofit/>
          </a:bodyPr>
          <a:lstStyle/>
          <a:p>
            <a:r>
              <a:rPr lang="en-US" sz="2400" dirty="0"/>
              <a:t>Look to similar factors used in U.S. GAAP today:</a:t>
            </a:r>
          </a:p>
          <a:p>
            <a:pPr lvl="1"/>
            <a:r>
              <a:rPr lang="en-US" sz="2000" dirty="0"/>
              <a:t>Payments represent substantially all of the asset fair value</a:t>
            </a:r>
          </a:p>
          <a:p>
            <a:pPr lvl="1"/>
            <a:r>
              <a:rPr lang="en-US" sz="2000" dirty="0"/>
              <a:t>Lease term is for a major portion of asset’s life</a:t>
            </a:r>
          </a:p>
          <a:p>
            <a:pPr lvl="1"/>
            <a:r>
              <a:rPr lang="en-US" sz="2000" dirty="0"/>
              <a:t>Bargain purchase option</a:t>
            </a:r>
          </a:p>
          <a:p>
            <a:pPr lvl="1"/>
            <a:r>
              <a:rPr lang="en-US" sz="2000" dirty="0"/>
              <a:t>Title transfer at end of the lease</a:t>
            </a:r>
          </a:p>
          <a:p>
            <a:pPr lvl="1"/>
            <a:r>
              <a:rPr lang="en-US" sz="2000" dirty="0"/>
              <a:t>Underlying asset is of such a specialized nature that it has no alternative use for the lessor at lease end</a:t>
            </a:r>
          </a:p>
          <a:p>
            <a:r>
              <a:rPr lang="en-US" sz="2400" dirty="0"/>
              <a:t>No bright lines for fair value and asset life tests</a:t>
            </a:r>
          </a:p>
          <a:p>
            <a:r>
              <a:rPr lang="en-US" sz="2400" dirty="0"/>
              <a:t>Calculation used for determining lease classification is generally the same as that for determining lease liability</a:t>
            </a:r>
          </a:p>
          <a:p>
            <a:pPr lvl="1"/>
            <a:r>
              <a:rPr lang="en-US" sz="2000" dirty="0"/>
              <a:t>Full amount of residual value guarantee included in the fair value classification test</a:t>
            </a:r>
          </a:p>
        </p:txBody>
      </p:sp>
      <p:sp>
        <p:nvSpPr>
          <p:cNvPr id="5" name="Rectangle: Rounded Corners 4">
            <a:extLst>
              <a:ext uri="{FF2B5EF4-FFF2-40B4-BE49-F238E27FC236}">
                <a16:creationId xmlns:a16="http://schemas.microsoft.com/office/drawing/2014/main" id="{3E8DFF4C-EA74-48FE-B48C-BA44C90B747F}"/>
              </a:ext>
            </a:extLst>
          </p:cNvPr>
          <p:cNvSpPr/>
          <p:nvPr/>
        </p:nvSpPr>
        <p:spPr>
          <a:xfrm>
            <a:off x="2775407" y="5314443"/>
            <a:ext cx="6641186" cy="5304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IFRS 16 only has one classification of leases, as finance leases</a:t>
            </a:r>
          </a:p>
        </p:txBody>
      </p:sp>
      <p:sp>
        <p:nvSpPr>
          <p:cNvPr id="7" name="Footer Placeholder 6">
            <a:extLst>
              <a:ext uri="{FF2B5EF4-FFF2-40B4-BE49-F238E27FC236}">
                <a16:creationId xmlns:a16="http://schemas.microsoft.com/office/drawing/2014/main" id="{65E0A926-2089-078F-099A-8210B8046C4E}"/>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3D257FC7-9A02-F056-93C9-FD27A245FC34}"/>
              </a:ext>
            </a:extLst>
          </p:cNvPr>
          <p:cNvSpPr>
            <a:spLocks noGrp="1"/>
          </p:cNvSpPr>
          <p:nvPr>
            <p:ph type="sldNum" sz="quarter" idx="11"/>
          </p:nvPr>
        </p:nvSpPr>
        <p:spPr/>
        <p:txBody>
          <a:bodyPr/>
          <a:lstStyle/>
          <a:p>
            <a:fld id="{7AE61839-880C-8649-98DD-A1308C2AD748}" type="slidenum">
              <a:rPr lang="en-US" smtClean="0"/>
              <a:pPr/>
              <a:t>31</a:t>
            </a:fld>
            <a:endParaRPr lang="en-US" dirty="0"/>
          </a:p>
        </p:txBody>
      </p:sp>
    </p:spTree>
    <p:extLst>
      <p:ext uri="{BB962C8B-B14F-4D97-AF65-F5344CB8AC3E}">
        <p14:creationId xmlns:p14="http://schemas.microsoft.com/office/powerpoint/2010/main" val="1464254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Lessor Accounting Model</a:t>
            </a:r>
          </a:p>
        </p:txBody>
      </p:sp>
      <p:sp>
        <p:nvSpPr>
          <p:cNvPr id="4" name="Text Placeholder 3"/>
          <p:cNvSpPr>
            <a:spLocks noGrp="1"/>
          </p:cNvSpPr>
          <p:nvPr>
            <p:ph idx="1"/>
          </p:nvPr>
        </p:nvSpPr>
        <p:spPr/>
        <p:txBody>
          <a:bodyPr/>
          <a:lstStyle/>
          <a:p>
            <a:r>
              <a:rPr lang="en-US" dirty="0"/>
              <a:t>Sales-type/direct financing vs. operating – Depends on whether the lease is effectively a financing or a sale transaction, rather than an operating lease</a:t>
            </a:r>
          </a:p>
          <a:p>
            <a:r>
              <a:rPr lang="en-US" dirty="0"/>
              <a:t>Assess if lease transfers substantially all risks and rewards of ownership of underlying asset</a:t>
            </a:r>
          </a:p>
          <a:p>
            <a:r>
              <a:rPr lang="en-US" dirty="0"/>
              <a:t>No recognizing selling profit and revenue at lease commencement for a lease that does not transfer control of underlying asset to lessee:</a:t>
            </a:r>
          </a:p>
          <a:p>
            <a:pPr lvl="1"/>
            <a:r>
              <a:rPr lang="en-US" dirty="0"/>
              <a:t>Key accounting difference between sales-type and direct financing lease</a:t>
            </a:r>
          </a:p>
        </p:txBody>
      </p:sp>
      <p:sp>
        <p:nvSpPr>
          <p:cNvPr id="5" name="Footer Placeholder 4">
            <a:extLst>
              <a:ext uri="{FF2B5EF4-FFF2-40B4-BE49-F238E27FC236}">
                <a16:creationId xmlns:a16="http://schemas.microsoft.com/office/drawing/2014/main" id="{8B207978-1B06-F178-46C0-D6F42116DF35}"/>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1A92DAD6-F300-BDA1-7C38-51DBE829DA96}"/>
              </a:ext>
            </a:extLst>
          </p:cNvPr>
          <p:cNvSpPr>
            <a:spLocks noGrp="1"/>
          </p:cNvSpPr>
          <p:nvPr>
            <p:ph type="sldNum" sz="quarter" idx="11"/>
          </p:nvPr>
        </p:nvSpPr>
        <p:spPr/>
        <p:txBody>
          <a:bodyPr/>
          <a:lstStyle/>
          <a:p>
            <a:fld id="{7AE61839-880C-8649-98DD-A1308C2AD748}" type="slidenum">
              <a:rPr lang="en-US" smtClean="0"/>
              <a:pPr/>
              <a:t>32</a:t>
            </a:fld>
            <a:endParaRPr lang="en-US" dirty="0"/>
          </a:p>
        </p:txBody>
      </p:sp>
    </p:spTree>
    <p:extLst>
      <p:ext uri="{BB962C8B-B14F-4D97-AF65-F5344CB8AC3E}">
        <p14:creationId xmlns:p14="http://schemas.microsoft.com/office/powerpoint/2010/main" val="24878682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Lessor Accounting Model</a:t>
            </a:r>
          </a:p>
        </p:txBody>
      </p:sp>
      <p:sp>
        <p:nvSpPr>
          <p:cNvPr id="4" name="Text Placeholder 3"/>
          <p:cNvSpPr>
            <a:spLocks noGrp="1"/>
          </p:cNvSpPr>
          <p:nvPr>
            <p:ph idx="1"/>
          </p:nvPr>
        </p:nvSpPr>
        <p:spPr/>
        <p:txBody>
          <a:bodyPr/>
          <a:lstStyle/>
          <a:p>
            <a:r>
              <a:rPr lang="en-US" dirty="0"/>
              <a:t>Sales-type/direct financing – Similar to existing sales-type/direct financing lease accounting:</a:t>
            </a:r>
          </a:p>
          <a:p>
            <a:pPr lvl="1"/>
            <a:r>
              <a:rPr lang="en-US" dirty="0"/>
              <a:t>Derecognize underlying asset</a:t>
            </a:r>
          </a:p>
          <a:p>
            <a:pPr lvl="1"/>
            <a:r>
              <a:rPr lang="en-US" dirty="0"/>
              <a:t>Recognize selling profit either immediately or over lease term</a:t>
            </a:r>
          </a:p>
          <a:p>
            <a:r>
              <a:rPr lang="en-US" dirty="0"/>
              <a:t>Operating – Similar to existing operating lease accounting:</a:t>
            </a:r>
          </a:p>
          <a:p>
            <a:pPr lvl="1"/>
            <a:r>
              <a:rPr lang="en-US" dirty="0"/>
              <a:t>Continue to recognize underlying asset</a:t>
            </a:r>
          </a:p>
          <a:p>
            <a:pPr lvl="1"/>
            <a:r>
              <a:rPr lang="en-US" dirty="0"/>
              <a:t>Recognize lease income over lease term typically on S/L basis</a:t>
            </a:r>
          </a:p>
          <a:p>
            <a:r>
              <a:rPr lang="en-US" dirty="0"/>
              <a:t>Standard includes concept of collectability from ASC Topic 606, </a:t>
            </a:r>
            <a:r>
              <a:rPr lang="en-US" i="1" dirty="0"/>
              <a:t>Revenue from Contracts with Customers</a:t>
            </a:r>
            <a:r>
              <a:rPr lang="en-US" dirty="0"/>
              <a:t>:</a:t>
            </a:r>
          </a:p>
          <a:p>
            <a:pPr lvl="1"/>
            <a:r>
              <a:rPr lang="en-US" dirty="0"/>
              <a:t>Could prevent lessor accounting for lease as a sale</a:t>
            </a:r>
          </a:p>
        </p:txBody>
      </p:sp>
      <p:sp>
        <p:nvSpPr>
          <p:cNvPr id="5" name="Footer Placeholder 4">
            <a:extLst>
              <a:ext uri="{FF2B5EF4-FFF2-40B4-BE49-F238E27FC236}">
                <a16:creationId xmlns:a16="http://schemas.microsoft.com/office/drawing/2014/main" id="{B70DD90F-D412-0E62-8111-A328FE2C55E9}"/>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51963B16-0C25-11C5-08F4-0F0B20B4312B}"/>
              </a:ext>
            </a:extLst>
          </p:cNvPr>
          <p:cNvSpPr>
            <a:spLocks noGrp="1"/>
          </p:cNvSpPr>
          <p:nvPr>
            <p:ph type="sldNum" sz="quarter" idx="11"/>
          </p:nvPr>
        </p:nvSpPr>
        <p:spPr/>
        <p:txBody>
          <a:bodyPr/>
          <a:lstStyle/>
          <a:p>
            <a:fld id="{7AE61839-880C-8649-98DD-A1308C2AD748}" type="slidenum">
              <a:rPr lang="en-US" smtClean="0"/>
              <a:pPr/>
              <a:t>33</a:t>
            </a:fld>
            <a:endParaRPr lang="en-US" dirty="0"/>
          </a:p>
        </p:txBody>
      </p:sp>
    </p:spTree>
    <p:extLst>
      <p:ext uri="{BB962C8B-B14F-4D97-AF65-F5344CB8AC3E}">
        <p14:creationId xmlns:p14="http://schemas.microsoft.com/office/powerpoint/2010/main" val="36242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84D9AA-CA22-4C5D-AF7B-8D5A6B2EEECC}"/>
              </a:ext>
            </a:extLst>
          </p:cNvPr>
          <p:cNvSpPr>
            <a:spLocks noGrp="1"/>
          </p:cNvSpPr>
          <p:nvPr>
            <p:ph idx="1"/>
          </p:nvPr>
        </p:nvSpPr>
        <p:spPr/>
        <p:txBody>
          <a:bodyPr>
            <a:noAutofit/>
          </a:bodyPr>
          <a:lstStyle/>
          <a:p>
            <a:r>
              <a:rPr lang="en-US" dirty="0"/>
              <a:t>The New Lease Accounting Guidance</a:t>
            </a:r>
          </a:p>
        </p:txBody>
      </p:sp>
    </p:spTree>
    <p:extLst>
      <p:ext uri="{BB962C8B-B14F-4D97-AF65-F5344CB8AC3E}">
        <p14:creationId xmlns:p14="http://schemas.microsoft.com/office/powerpoint/2010/main" val="1873056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Is a Lease?</a:t>
            </a:r>
          </a:p>
        </p:txBody>
      </p:sp>
      <p:sp>
        <p:nvSpPr>
          <p:cNvPr id="4" name="Text Placeholder 3"/>
          <p:cNvSpPr>
            <a:spLocks noGrp="1"/>
          </p:cNvSpPr>
          <p:nvPr>
            <p:ph idx="1"/>
          </p:nvPr>
        </p:nvSpPr>
        <p:spPr/>
        <p:txBody>
          <a:bodyPr/>
          <a:lstStyle/>
          <a:p>
            <a:r>
              <a:rPr lang="en-US" dirty="0"/>
              <a:t>Contract that conveys right to use an asset for a period of time in exchange for consideration</a:t>
            </a:r>
          </a:p>
          <a:p>
            <a:r>
              <a:rPr lang="en-US" dirty="0"/>
              <a:t>Use of identified asset explicitly or implicitly specified and customer </a:t>
            </a:r>
            <a:r>
              <a:rPr lang="en-US" u="sng" dirty="0"/>
              <a:t>controls</a:t>
            </a:r>
            <a:r>
              <a:rPr lang="en-US" dirty="0"/>
              <a:t> use of identified asset</a:t>
            </a:r>
          </a:p>
        </p:txBody>
      </p:sp>
      <p:sp>
        <p:nvSpPr>
          <p:cNvPr id="5" name="Footer Placeholder 4">
            <a:extLst>
              <a:ext uri="{FF2B5EF4-FFF2-40B4-BE49-F238E27FC236}">
                <a16:creationId xmlns:a16="http://schemas.microsoft.com/office/drawing/2014/main" id="{1CECD97B-B7CE-F924-5BFF-1959E2ACC156}"/>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92ED4EB2-A58C-ED72-2555-F328CBB1ADB3}"/>
              </a:ext>
            </a:extLst>
          </p:cNvPr>
          <p:cNvSpPr>
            <a:spLocks noGrp="1"/>
          </p:cNvSpPr>
          <p:nvPr>
            <p:ph type="sldNum" sz="quarter" idx="11"/>
          </p:nvPr>
        </p:nvSpPr>
        <p:spPr/>
        <p:txBody>
          <a:bodyPr/>
          <a:lstStyle/>
          <a:p>
            <a:fld id="{7AE61839-880C-8649-98DD-A1308C2AD748}" type="slidenum">
              <a:rPr lang="en-US" smtClean="0"/>
              <a:pPr/>
              <a:t>35</a:t>
            </a:fld>
            <a:endParaRPr lang="en-US" dirty="0"/>
          </a:p>
        </p:txBody>
      </p:sp>
    </p:spTree>
    <p:extLst>
      <p:ext uri="{BB962C8B-B14F-4D97-AF65-F5344CB8AC3E}">
        <p14:creationId xmlns:p14="http://schemas.microsoft.com/office/powerpoint/2010/main" val="319428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 Lease?</a:t>
            </a:r>
          </a:p>
        </p:txBody>
      </p:sp>
      <p:sp>
        <p:nvSpPr>
          <p:cNvPr id="3" name="Content Placeholder 2"/>
          <p:cNvSpPr>
            <a:spLocks noGrp="1"/>
          </p:cNvSpPr>
          <p:nvPr>
            <p:ph idx="1"/>
          </p:nvPr>
        </p:nvSpPr>
        <p:spPr/>
        <p:txBody>
          <a:bodyPr/>
          <a:lstStyle/>
          <a:p>
            <a:r>
              <a:rPr lang="en-US" dirty="0"/>
              <a:t>Contract for use of 10 shipping containers of particular specifications, kept on customer’s premises</a:t>
            </a:r>
          </a:p>
          <a:p>
            <a:r>
              <a:rPr lang="en-US" dirty="0"/>
              <a:t>Carrier cannot retrieve containers during contract</a:t>
            </a:r>
          </a:p>
          <a:p>
            <a:r>
              <a:rPr lang="en-US" dirty="0"/>
              <a:t>Customer directs the use of the containers</a:t>
            </a:r>
          </a:p>
          <a:p>
            <a:r>
              <a:rPr lang="en-US" dirty="0"/>
              <a:t>Customer can receive a replacement when one needs repair</a:t>
            </a:r>
          </a:p>
          <a:p>
            <a:endParaRPr lang="en-US" dirty="0"/>
          </a:p>
        </p:txBody>
      </p:sp>
      <p:sp>
        <p:nvSpPr>
          <p:cNvPr id="6" name="Footer Placeholder 5">
            <a:extLst>
              <a:ext uri="{FF2B5EF4-FFF2-40B4-BE49-F238E27FC236}">
                <a16:creationId xmlns:a16="http://schemas.microsoft.com/office/drawing/2014/main" id="{D9A69106-37E4-AE9A-D71E-40323603BB92}"/>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06055A0C-E575-B8BA-9383-CFFDF53D345F}"/>
              </a:ext>
            </a:extLst>
          </p:cNvPr>
          <p:cNvSpPr>
            <a:spLocks noGrp="1"/>
          </p:cNvSpPr>
          <p:nvPr>
            <p:ph type="sldNum" sz="quarter" idx="11"/>
          </p:nvPr>
        </p:nvSpPr>
        <p:spPr/>
        <p:txBody>
          <a:bodyPr/>
          <a:lstStyle/>
          <a:p>
            <a:fld id="{7AE61839-880C-8649-98DD-A1308C2AD748}" type="slidenum">
              <a:rPr lang="en-US" smtClean="0"/>
              <a:pPr/>
              <a:t>36</a:t>
            </a:fld>
            <a:endParaRPr lang="en-US" dirty="0"/>
          </a:p>
        </p:txBody>
      </p:sp>
    </p:spTree>
    <p:extLst>
      <p:ext uri="{BB962C8B-B14F-4D97-AF65-F5344CB8AC3E}">
        <p14:creationId xmlns:p14="http://schemas.microsoft.com/office/powerpoint/2010/main" val="1022729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 Lease?</a:t>
            </a:r>
          </a:p>
        </p:txBody>
      </p:sp>
      <p:sp>
        <p:nvSpPr>
          <p:cNvPr id="3" name="Content Placeholder 2"/>
          <p:cNvSpPr>
            <a:spLocks noGrp="1"/>
          </p:cNvSpPr>
          <p:nvPr>
            <p:ph idx="1"/>
          </p:nvPr>
        </p:nvSpPr>
        <p:spPr/>
        <p:txBody>
          <a:bodyPr/>
          <a:lstStyle/>
          <a:p>
            <a:r>
              <a:rPr lang="en-US" dirty="0"/>
              <a:t>Contract for use of 10 shipping containers of particular specifications, kept on customer’s premises</a:t>
            </a:r>
          </a:p>
          <a:p>
            <a:r>
              <a:rPr lang="en-US" dirty="0"/>
              <a:t>Carrier cannot retrieve containers during contract</a:t>
            </a:r>
          </a:p>
          <a:p>
            <a:r>
              <a:rPr lang="en-US" dirty="0"/>
              <a:t>Customer directs the use of the containers</a:t>
            </a:r>
          </a:p>
          <a:p>
            <a:r>
              <a:rPr lang="en-US" dirty="0"/>
              <a:t>Customer can receive a replacement when one needs repair</a:t>
            </a:r>
          </a:p>
          <a:p>
            <a:endParaRPr lang="en-US" dirty="0"/>
          </a:p>
        </p:txBody>
      </p:sp>
      <p:sp>
        <p:nvSpPr>
          <p:cNvPr id="6" name="Rounded Rectangle 5"/>
          <p:cNvSpPr/>
          <p:nvPr/>
        </p:nvSpPr>
        <p:spPr>
          <a:xfrm>
            <a:off x="2217788" y="3982064"/>
            <a:ext cx="7756424" cy="1078740"/>
          </a:xfrm>
          <a:prstGeom prst="roundRect">
            <a:avLst/>
          </a:prstGeom>
          <a:solidFill>
            <a:srgbClr val="327999"/>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rPr>
              <a:t>Yes. As leased assets are specifically identified and customer controls their use, this would be considered a lease.</a:t>
            </a:r>
          </a:p>
        </p:txBody>
      </p:sp>
      <p:sp>
        <p:nvSpPr>
          <p:cNvPr id="4" name="Footer Placeholder 3">
            <a:extLst>
              <a:ext uri="{FF2B5EF4-FFF2-40B4-BE49-F238E27FC236}">
                <a16:creationId xmlns:a16="http://schemas.microsoft.com/office/drawing/2014/main" id="{52167B6D-7F67-9BEA-2ECC-D65C43877EA7}"/>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924ABE6E-7AC0-36DD-6829-F945774FD2E1}"/>
              </a:ext>
            </a:extLst>
          </p:cNvPr>
          <p:cNvSpPr>
            <a:spLocks noGrp="1"/>
          </p:cNvSpPr>
          <p:nvPr>
            <p:ph type="sldNum" sz="quarter" idx="11"/>
          </p:nvPr>
        </p:nvSpPr>
        <p:spPr/>
        <p:txBody>
          <a:bodyPr/>
          <a:lstStyle/>
          <a:p>
            <a:fld id="{7AE61839-880C-8649-98DD-A1308C2AD748}" type="slidenum">
              <a:rPr lang="en-US" smtClean="0"/>
              <a:pPr/>
              <a:t>37</a:t>
            </a:fld>
            <a:endParaRPr lang="en-US" dirty="0"/>
          </a:p>
        </p:txBody>
      </p:sp>
    </p:spTree>
    <p:extLst>
      <p:ext uri="{BB962C8B-B14F-4D97-AF65-F5344CB8AC3E}">
        <p14:creationId xmlns:p14="http://schemas.microsoft.com/office/powerpoint/2010/main" val="3205535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lstStyle/>
          <a:p>
            <a:r>
              <a:rPr lang="en-US" dirty="0"/>
              <a:t>Carrier had the right to substitute one of the 10 identified containers?</a:t>
            </a:r>
          </a:p>
        </p:txBody>
      </p:sp>
      <p:sp>
        <p:nvSpPr>
          <p:cNvPr id="6" name="Footer Placeholder 5">
            <a:extLst>
              <a:ext uri="{FF2B5EF4-FFF2-40B4-BE49-F238E27FC236}">
                <a16:creationId xmlns:a16="http://schemas.microsoft.com/office/drawing/2014/main" id="{673396D7-BC9F-0814-3400-2F0D92DC2E7C}"/>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04BA35D-5036-5177-FCE2-2361FFB10DA4}"/>
              </a:ext>
            </a:extLst>
          </p:cNvPr>
          <p:cNvSpPr>
            <a:spLocks noGrp="1"/>
          </p:cNvSpPr>
          <p:nvPr>
            <p:ph type="sldNum" sz="quarter" idx="11"/>
          </p:nvPr>
        </p:nvSpPr>
        <p:spPr/>
        <p:txBody>
          <a:bodyPr/>
          <a:lstStyle/>
          <a:p>
            <a:fld id="{7AE61839-880C-8649-98DD-A1308C2AD748}" type="slidenum">
              <a:rPr lang="en-US" smtClean="0"/>
              <a:pPr/>
              <a:t>38</a:t>
            </a:fld>
            <a:endParaRPr lang="en-US" dirty="0"/>
          </a:p>
        </p:txBody>
      </p:sp>
    </p:spTree>
    <p:extLst>
      <p:ext uri="{BB962C8B-B14F-4D97-AF65-F5344CB8AC3E}">
        <p14:creationId xmlns:p14="http://schemas.microsoft.com/office/powerpoint/2010/main" val="2143705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sp>
        <p:nvSpPr>
          <p:cNvPr id="3" name="Content Placeholder 2"/>
          <p:cNvSpPr>
            <a:spLocks noGrp="1"/>
          </p:cNvSpPr>
          <p:nvPr>
            <p:ph idx="1"/>
          </p:nvPr>
        </p:nvSpPr>
        <p:spPr/>
        <p:txBody>
          <a:bodyPr/>
          <a:lstStyle/>
          <a:p>
            <a:r>
              <a:rPr lang="en-US" dirty="0"/>
              <a:t>Carrier had the right to substitute one of the 10 identified containers?</a:t>
            </a:r>
          </a:p>
        </p:txBody>
      </p:sp>
      <p:sp>
        <p:nvSpPr>
          <p:cNvPr id="6" name="Rounded Rectangle 5"/>
          <p:cNvSpPr/>
          <p:nvPr/>
        </p:nvSpPr>
        <p:spPr>
          <a:xfrm>
            <a:off x="1575951" y="3274142"/>
            <a:ext cx="9040097" cy="921905"/>
          </a:xfrm>
          <a:prstGeom prst="roundRect">
            <a:avLst/>
          </a:prstGeom>
          <a:solidFill>
            <a:srgbClr val="327999"/>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rPr>
              <a:t>Right of substitution would prohibit the contract from being accounted for as a lease. It would be accounted for as a service contract.</a:t>
            </a:r>
          </a:p>
        </p:txBody>
      </p:sp>
      <p:sp>
        <p:nvSpPr>
          <p:cNvPr id="7" name="Footer Placeholder 6">
            <a:extLst>
              <a:ext uri="{FF2B5EF4-FFF2-40B4-BE49-F238E27FC236}">
                <a16:creationId xmlns:a16="http://schemas.microsoft.com/office/drawing/2014/main" id="{1AB51745-B5B7-5323-D02A-069FC255B8AF}"/>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38766568-F7F5-C8DC-A512-8117D1596EDD}"/>
              </a:ext>
            </a:extLst>
          </p:cNvPr>
          <p:cNvSpPr>
            <a:spLocks noGrp="1"/>
          </p:cNvSpPr>
          <p:nvPr>
            <p:ph type="sldNum" sz="quarter" idx="11"/>
          </p:nvPr>
        </p:nvSpPr>
        <p:spPr/>
        <p:txBody>
          <a:bodyPr/>
          <a:lstStyle/>
          <a:p>
            <a:fld id="{7AE61839-880C-8649-98DD-A1308C2AD748}" type="slidenum">
              <a:rPr lang="en-US" smtClean="0"/>
              <a:pPr/>
              <a:t>39</a:t>
            </a:fld>
            <a:endParaRPr lang="en-US" dirty="0"/>
          </a:p>
        </p:txBody>
      </p:sp>
    </p:spTree>
    <p:extLst>
      <p:ext uri="{BB962C8B-B14F-4D97-AF65-F5344CB8AC3E}">
        <p14:creationId xmlns:p14="http://schemas.microsoft.com/office/powerpoint/2010/main" val="41171437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Learning Objective</a:t>
            </a:r>
          </a:p>
        </p:txBody>
      </p:sp>
      <p:sp>
        <p:nvSpPr>
          <p:cNvPr id="5" name="Text Placeholder 4"/>
          <p:cNvSpPr>
            <a:spLocks noGrp="1"/>
          </p:cNvSpPr>
          <p:nvPr>
            <p:ph idx="1"/>
          </p:nvPr>
        </p:nvSpPr>
        <p:spPr/>
        <p:txBody>
          <a:bodyPr/>
          <a:lstStyle/>
          <a:p>
            <a:r>
              <a:rPr lang="en-US" dirty="0"/>
              <a:t>After completing this course, you should be familiar with:</a:t>
            </a:r>
          </a:p>
          <a:p>
            <a:pPr lvl="1"/>
            <a:r>
              <a:rPr lang="en-US" dirty="0"/>
              <a:t>An overview of the FASB’s comprehensive new lease accounting guidance, found in ASU No. 2016-02, </a:t>
            </a:r>
            <a:r>
              <a:rPr lang="en-US" i="1" dirty="0"/>
              <a:t>Leases</a:t>
            </a:r>
            <a:r>
              <a:rPr lang="en-US" dirty="0"/>
              <a:t> (Topic 842)</a:t>
            </a:r>
          </a:p>
        </p:txBody>
      </p:sp>
      <p:sp>
        <p:nvSpPr>
          <p:cNvPr id="11" name="Action Button: Custom 10">
            <a:hlinkClick r:id="" action="ppaction://noaction" highlightClick="1"/>
          </p:cNvPr>
          <p:cNvSpPr/>
          <p:nvPr/>
        </p:nvSpPr>
        <p:spPr>
          <a:xfrm>
            <a:off x="1828800" y="6248400"/>
            <a:ext cx="4648200" cy="381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endParaRPr>
          </a:p>
        </p:txBody>
      </p:sp>
      <p:sp>
        <p:nvSpPr>
          <p:cNvPr id="9" name="Graphic 33">
            <a:extLst>
              <a:ext uri="{FF2B5EF4-FFF2-40B4-BE49-F238E27FC236}">
                <a16:creationId xmlns:a16="http://schemas.microsoft.com/office/drawing/2014/main" id="{2A566EE8-C366-4206-8498-6503ACC60DE5}"/>
              </a:ext>
            </a:extLst>
          </p:cNvPr>
          <p:cNvSpPr/>
          <p:nvPr/>
        </p:nvSpPr>
        <p:spPr>
          <a:xfrm>
            <a:off x="11364686" y="247221"/>
            <a:ext cx="541564" cy="565412"/>
          </a:xfrm>
          <a:custGeom>
            <a:avLst/>
            <a:gdLst>
              <a:gd name="connsiteX0" fmla="*/ 290560 w 472440"/>
              <a:gd name="connsiteY0" fmla="*/ 86430 h 472440"/>
              <a:gd name="connsiteX1" fmla="*/ 313382 w 472440"/>
              <a:gd name="connsiteY1" fmla="*/ 137503 h 472440"/>
              <a:gd name="connsiteX2" fmla="*/ 225438 w 472440"/>
              <a:gd name="connsiteY2" fmla="*/ 225447 h 472440"/>
              <a:gd name="connsiteX3" fmla="*/ 225438 w 472440"/>
              <a:gd name="connsiteY3" fmla="*/ 246993 h 472440"/>
              <a:gd name="connsiteX4" fmla="*/ 236210 w 472440"/>
              <a:gd name="connsiteY4" fmla="*/ 251460 h 472440"/>
              <a:gd name="connsiteX5" fmla="*/ 246983 w 472440"/>
              <a:gd name="connsiteY5" fmla="*/ 246993 h 472440"/>
              <a:gd name="connsiteX6" fmla="*/ 334928 w 472440"/>
              <a:gd name="connsiteY6" fmla="*/ 159048 h 472440"/>
              <a:gd name="connsiteX7" fmla="*/ 386001 w 472440"/>
              <a:gd name="connsiteY7" fmla="*/ 181870 h 472440"/>
              <a:gd name="connsiteX8" fmla="*/ 406041 w 472440"/>
              <a:gd name="connsiteY8" fmla="*/ 177146 h 472440"/>
              <a:gd name="connsiteX9" fmla="*/ 466687 w 472440"/>
              <a:gd name="connsiteY9" fmla="*/ 116500 h 472440"/>
              <a:gd name="connsiteX10" fmla="*/ 459029 w 472440"/>
              <a:gd name="connsiteY10" fmla="*/ 84077 h 472440"/>
              <a:gd name="connsiteX11" fmla="*/ 406013 w 472440"/>
              <a:gd name="connsiteY11" fmla="*/ 66408 h 472440"/>
              <a:gd name="connsiteX12" fmla="*/ 388344 w 472440"/>
              <a:gd name="connsiteY12" fmla="*/ 13402 h 472440"/>
              <a:gd name="connsiteX13" fmla="*/ 369722 w 472440"/>
              <a:gd name="connsiteY13" fmla="*/ 0 h 472440"/>
              <a:gd name="connsiteX14" fmla="*/ 355940 w 472440"/>
              <a:gd name="connsiteY14" fmla="*/ 5744 h 472440"/>
              <a:gd name="connsiteX15" fmla="*/ 295294 w 472440"/>
              <a:gd name="connsiteY15" fmla="*/ 66389 h 472440"/>
              <a:gd name="connsiteX16" fmla="*/ 290560 w 472440"/>
              <a:gd name="connsiteY16" fmla="*/ 86430 h 472440"/>
              <a:gd name="connsiteX17" fmla="*/ 365027 w 472440"/>
              <a:gd name="connsiteY17" fmla="*/ 39767 h 472440"/>
              <a:gd name="connsiteX18" fmla="*/ 377123 w 472440"/>
              <a:gd name="connsiteY18" fmla="*/ 76048 h 472440"/>
              <a:gd name="connsiteX19" fmla="*/ 381943 w 472440"/>
              <a:gd name="connsiteY19" fmla="*/ 90507 h 472440"/>
              <a:gd name="connsiteX20" fmla="*/ 396402 w 472440"/>
              <a:gd name="connsiteY20" fmla="*/ 95326 h 472440"/>
              <a:gd name="connsiteX21" fmla="*/ 432683 w 472440"/>
              <a:gd name="connsiteY21" fmla="*/ 107423 h 472440"/>
              <a:gd name="connsiteX22" fmla="*/ 389887 w 472440"/>
              <a:gd name="connsiteY22" fmla="*/ 150219 h 472440"/>
              <a:gd name="connsiteX23" fmla="*/ 343129 w 472440"/>
              <a:gd name="connsiteY23" fmla="*/ 129330 h 472440"/>
              <a:gd name="connsiteX24" fmla="*/ 322240 w 472440"/>
              <a:gd name="connsiteY24" fmla="*/ 82572 h 472440"/>
              <a:gd name="connsiteX25" fmla="*/ 365027 w 472440"/>
              <a:gd name="connsiteY25" fmla="*/ 39767 h 472440"/>
              <a:gd name="connsiteX26" fmla="*/ 461420 w 472440"/>
              <a:gd name="connsiteY26" fmla="*/ 164878 h 472440"/>
              <a:gd name="connsiteX27" fmla="*/ 436483 w 472440"/>
              <a:gd name="connsiteY27" fmla="*/ 189814 h 472440"/>
              <a:gd name="connsiteX28" fmla="*/ 441960 w 472440"/>
              <a:gd name="connsiteY28" fmla="*/ 236220 h 472440"/>
              <a:gd name="connsiteX29" fmla="*/ 236220 w 472440"/>
              <a:gd name="connsiteY29" fmla="*/ 441960 h 472440"/>
              <a:gd name="connsiteX30" fmla="*/ 30480 w 472440"/>
              <a:gd name="connsiteY30" fmla="*/ 236220 h 472440"/>
              <a:gd name="connsiteX31" fmla="*/ 236220 w 472440"/>
              <a:gd name="connsiteY31" fmla="*/ 30480 h 472440"/>
              <a:gd name="connsiteX32" fmla="*/ 282626 w 472440"/>
              <a:gd name="connsiteY32" fmla="*/ 35957 h 472440"/>
              <a:gd name="connsiteX33" fmla="*/ 307562 w 472440"/>
              <a:gd name="connsiteY33" fmla="*/ 11020 h 472440"/>
              <a:gd name="connsiteX34" fmla="*/ 236220 w 472440"/>
              <a:gd name="connsiteY34" fmla="*/ 0 h 472440"/>
              <a:gd name="connsiteX35" fmla="*/ 0 w 472440"/>
              <a:gd name="connsiteY35" fmla="*/ 236220 h 472440"/>
              <a:gd name="connsiteX36" fmla="*/ 236220 w 472440"/>
              <a:gd name="connsiteY36" fmla="*/ 472440 h 472440"/>
              <a:gd name="connsiteX37" fmla="*/ 472440 w 472440"/>
              <a:gd name="connsiteY37" fmla="*/ 236220 h 472440"/>
              <a:gd name="connsiteX38" fmla="*/ 461420 w 472440"/>
              <a:gd name="connsiteY38" fmla="*/ 164878 h 472440"/>
              <a:gd name="connsiteX39" fmla="*/ 261652 w 472440"/>
              <a:gd name="connsiteY39" fmla="*/ 96060 h 472440"/>
              <a:gd name="connsiteX40" fmla="*/ 259099 w 472440"/>
              <a:gd name="connsiteY40" fmla="*/ 82306 h 472440"/>
              <a:gd name="connsiteX41" fmla="*/ 236220 w 472440"/>
              <a:gd name="connsiteY41" fmla="*/ 80010 h 472440"/>
              <a:gd name="connsiteX42" fmla="*/ 80010 w 472440"/>
              <a:gd name="connsiteY42" fmla="*/ 236220 h 472440"/>
              <a:gd name="connsiteX43" fmla="*/ 236220 w 472440"/>
              <a:gd name="connsiteY43" fmla="*/ 392430 h 472440"/>
              <a:gd name="connsiteX44" fmla="*/ 392430 w 472440"/>
              <a:gd name="connsiteY44" fmla="*/ 236220 h 472440"/>
              <a:gd name="connsiteX45" fmla="*/ 390096 w 472440"/>
              <a:gd name="connsiteY45" fmla="*/ 213017 h 472440"/>
              <a:gd name="connsiteX46" fmla="*/ 376371 w 472440"/>
              <a:gd name="connsiteY46" fmla="*/ 210788 h 472440"/>
              <a:gd name="connsiteX47" fmla="*/ 356664 w 472440"/>
              <a:gd name="connsiteY47" fmla="*/ 202149 h 472440"/>
              <a:gd name="connsiteX48" fmla="*/ 361950 w 472440"/>
              <a:gd name="connsiteY48" fmla="*/ 236220 h 472440"/>
              <a:gd name="connsiteX49" fmla="*/ 236220 w 472440"/>
              <a:gd name="connsiteY49" fmla="*/ 361950 h 472440"/>
              <a:gd name="connsiteX50" fmla="*/ 110490 w 472440"/>
              <a:gd name="connsiteY50" fmla="*/ 236220 h 472440"/>
              <a:gd name="connsiteX51" fmla="*/ 236220 w 472440"/>
              <a:gd name="connsiteY51" fmla="*/ 110490 h 472440"/>
              <a:gd name="connsiteX52" fmla="*/ 270291 w 472440"/>
              <a:gd name="connsiteY52" fmla="*/ 115776 h 472440"/>
              <a:gd name="connsiteX53" fmla="*/ 261652 w 472440"/>
              <a:gd name="connsiteY53" fmla="*/ 96060 h 472440"/>
              <a:gd name="connsiteX54" fmla="*/ 236220 w 472440"/>
              <a:gd name="connsiteY54" fmla="*/ 160020 h 472440"/>
              <a:gd name="connsiteX55" fmla="*/ 160020 w 472440"/>
              <a:gd name="connsiteY55" fmla="*/ 236220 h 472440"/>
              <a:gd name="connsiteX56" fmla="*/ 236220 w 472440"/>
              <a:gd name="connsiteY56" fmla="*/ 312420 h 472440"/>
              <a:gd name="connsiteX57" fmla="*/ 312420 w 472440"/>
              <a:gd name="connsiteY57" fmla="*/ 236220 h 472440"/>
              <a:gd name="connsiteX58" fmla="*/ 311363 w 472440"/>
              <a:gd name="connsiteY58" fmla="*/ 225733 h 472440"/>
              <a:gd name="connsiteX59" fmla="*/ 268548 w 472440"/>
              <a:gd name="connsiteY59" fmla="*/ 268548 h 472440"/>
              <a:gd name="connsiteX60" fmla="*/ 268538 w 472440"/>
              <a:gd name="connsiteY60" fmla="*/ 268538 h 472440"/>
              <a:gd name="connsiteX61" fmla="*/ 236220 w 472440"/>
              <a:gd name="connsiteY61" fmla="*/ 281940 h 472440"/>
              <a:gd name="connsiteX62" fmla="*/ 190500 w 472440"/>
              <a:gd name="connsiteY62" fmla="*/ 236220 h 472440"/>
              <a:gd name="connsiteX63" fmla="*/ 203902 w 472440"/>
              <a:gd name="connsiteY63" fmla="*/ 203902 h 472440"/>
              <a:gd name="connsiteX64" fmla="*/ 203892 w 472440"/>
              <a:gd name="connsiteY64" fmla="*/ 203892 h 472440"/>
              <a:gd name="connsiteX65" fmla="*/ 246707 w 472440"/>
              <a:gd name="connsiteY65" fmla="*/ 161077 h 472440"/>
              <a:gd name="connsiteX66" fmla="*/ 236220 w 472440"/>
              <a:gd name="connsiteY66" fmla="*/ 16002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72440" h="472440">
                <a:moveTo>
                  <a:pt x="290560" y="86430"/>
                </a:moveTo>
                <a:lnTo>
                  <a:pt x="313382" y="137503"/>
                </a:lnTo>
                <a:lnTo>
                  <a:pt x="225438" y="225447"/>
                </a:lnTo>
                <a:cubicBezTo>
                  <a:pt x="219485" y="231400"/>
                  <a:pt x="219485" y="241049"/>
                  <a:pt x="225438" y="246993"/>
                </a:cubicBezTo>
                <a:cubicBezTo>
                  <a:pt x="228410" y="249965"/>
                  <a:pt x="232315" y="251460"/>
                  <a:pt x="236210" y="251460"/>
                </a:cubicBezTo>
                <a:cubicBezTo>
                  <a:pt x="240106" y="251460"/>
                  <a:pt x="244011" y="249974"/>
                  <a:pt x="246983" y="246993"/>
                </a:cubicBezTo>
                <a:lnTo>
                  <a:pt x="334928" y="159048"/>
                </a:lnTo>
                <a:lnTo>
                  <a:pt x="386001" y="181870"/>
                </a:lnTo>
                <a:cubicBezTo>
                  <a:pt x="393037" y="184221"/>
                  <a:pt x="400796" y="182391"/>
                  <a:pt x="406041" y="177146"/>
                </a:cubicBezTo>
                <a:lnTo>
                  <a:pt x="466687" y="116500"/>
                </a:lnTo>
                <a:cubicBezTo>
                  <a:pt x="476974" y="106213"/>
                  <a:pt x="472840" y="88687"/>
                  <a:pt x="459029" y="84077"/>
                </a:cubicBezTo>
                <a:lnTo>
                  <a:pt x="406013" y="66408"/>
                </a:lnTo>
                <a:lnTo>
                  <a:pt x="388344" y="13402"/>
                </a:lnTo>
                <a:cubicBezTo>
                  <a:pt x="385505" y="4839"/>
                  <a:pt x="377704" y="0"/>
                  <a:pt x="369722" y="0"/>
                </a:cubicBezTo>
                <a:cubicBezTo>
                  <a:pt x="364827" y="0"/>
                  <a:pt x="359855" y="1829"/>
                  <a:pt x="355940" y="5744"/>
                </a:cubicBezTo>
                <a:lnTo>
                  <a:pt x="295294" y="66389"/>
                </a:lnTo>
                <a:cubicBezTo>
                  <a:pt x="290052" y="71636"/>
                  <a:pt x="288220" y="79392"/>
                  <a:pt x="290560" y="86430"/>
                </a:cubicBezTo>
                <a:close/>
                <a:moveTo>
                  <a:pt x="365027" y="39767"/>
                </a:moveTo>
                <a:lnTo>
                  <a:pt x="377123" y="76048"/>
                </a:lnTo>
                <a:lnTo>
                  <a:pt x="381943" y="90507"/>
                </a:lnTo>
                <a:lnTo>
                  <a:pt x="396402" y="95326"/>
                </a:lnTo>
                <a:lnTo>
                  <a:pt x="432683" y="107423"/>
                </a:lnTo>
                <a:lnTo>
                  <a:pt x="389887" y="150219"/>
                </a:lnTo>
                <a:lnTo>
                  <a:pt x="343129" y="129330"/>
                </a:lnTo>
                <a:lnTo>
                  <a:pt x="322240" y="82572"/>
                </a:lnTo>
                <a:lnTo>
                  <a:pt x="365027" y="39767"/>
                </a:lnTo>
                <a:close/>
                <a:moveTo>
                  <a:pt x="461420" y="164878"/>
                </a:moveTo>
                <a:lnTo>
                  <a:pt x="436483" y="189814"/>
                </a:lnTo>
                <a:cubicBezTo>
                  <a:pt x="439941" y="204759"/>
                  <a:pt x="441960" y="220247"/>
                  <a:pt x="441960" y="236220"/>
                </a:cubicBezTo>
                <a:cubicBezTo>
                  <a:pt x="441960" y="349663"/>
                  <a:pt x="349663" y="441960"/>
                  <a:pt x="236220" y="441960"/>
                </a:cubicBezTo>
                <a:cubicBezTo>
                  <a:pt x="122777" y="441960"/>
                  <a:pt x="30480" y="349663"/>
                  <a:pt x="30480" y="236220"/>
                </a:cubicBezTo>
                <a:cubicBezTo>
                  <a:pt x="30480" y="122777"/>
                  <a:pt x="122777" y="30480"/>
                  <a:pt x="236220" y="30480"/>
                </a:cubicBezTo>
                <a:cubicBezTo>
                  <a:pt x="252203" y="30480"/>
                  <a:pt x="267691" y="32490"/>
                  <a:pt x="282626" y="35957"/>
                </a:cubicBezTo>
                <a:lnTo>
                  <a:pt x="307562" y="11020"/>
                </a:lnTo>
                <a:cubicBezTo>
                  <a:pt x="284487" y="3711"/>
                  <a:pt x="260425" y="-6"/>
                  <a:pt x="236220" y="0"/>
                </a:cubicBezTo>
                <a:cubicBezTo>
                  <a:pt x="105756" y="0"/>
                  <a:pt x="0" y="105756"/>
                  <a:pt x="0" y="236220"/>
                </a:cubicBezTo>
                <a:cubicBezTo>
                  <a:pt x="0" y="366684"/>
                  <a:pt x="105756" y="472440"/>
                  <a:pt x="236220" y="472440"/>
                </a:cubicBezTo>
                <a:cubicBezTo>
                  <a:pt x="366684" y="472440"/>
                  <a:pt x="472440" y="366684"/>
                  <a:pt x="472440" y="236220"/>
                </a:cubicBezTo>
                <a:cubicBezTo>
                  <a:pt x="472440" y="211350"/>
                  <a:pt x="468544" y="187395"/>
                  <a:pt x="461420" y="164878"/>
                </a:cubicBezTo>
                <a:close/>
                <a:moveTo>
                  <a:pt x="261652" y="96060"/>
                </a:moveTo>
                <a:cubicBezTo>
                  <a:pt x="260168" y="91615"/>
                  <a:pt x="259309" y="86986"/>
                  <a:pt x="259099" y="82306"/>
                </a:cubicBezTo>
                <a:cubicBezTo>
                  <a:pt x="251574" y="81201"/>
                  <a:pt x="244059" y="80010"/>
                  <a:pt x="236220" y="80010"/>
                </a:cubicBezTo>
                <a:cubicBezTo>
                  <a:pt x="149876" y="80010"/>
                  <a:pt x="80010" y="149885"/>
                  <a:pt x="80010" y="236220"/>
                </a:cubicBezTo>
                <a:cubicBezTo>
                  <a:pt x="80010" y="322564"/>
                  <a:pt x="149885" y="392430"/>
                  <a:pt x="236220" y="392430"/>
                </a:cubicBezTo>
                <a:cubicBezTo>
                  <a:pt x="322564" y="392430"/>
                  <a:pt x="392430" y="322555"/>
                  <a:pt x="392430" y="236220"/>
                </a:cubicBezTo>
                <a:cubicBezTo>
                  <a:pt x="392430" y="228267"/>
                  <a:pt x="391239" y="220647"/>
                  <a:pt x="390096" y="213017"/>
                </a:cubicBezTo>
                <a:cubicBezTo>
                  <a:pt x="385439" y="212817"/>
                  <a:pt x="380800" y="212265"/>
                  <a:pt x="376371" y="210788"/>
                </a:cubicBezTo>
                <a:cubicBezTo>
                  <a:pt x="374352" y="210112"/>
                  <a:pt x="377342" y="211379"/>
                  <a:pt x="356664" y="202149"/>
                </a:cubicBezTo>
                <a:cubicBezTo>
                  <a:pt x="359759" y="213055"/>
                  <a:pt x="361950" y="224333"/>
                  <a:pt x="361950" y="236220"/>
                </a:cubicBezTo>
                <a:cubicBezTo>
                  <a:pt x="361950" y="305553"/>
                  <a:pt x="305552" y="361950"/>
                  <a:pt x="236220" y="361950"/>
                </a:cubicBezTo>
                <a:cubicBezTo>
                  <a:pt x="166888" y="361950"/>
                  <a:pt x="110490" y="305553"/>
                  <a:pt x="110490" y="236220"/>
                </a:cubicBezTo>
                <a:cubicBezTo>
                  <a:pt x="110490" y="166888"/>
                  <a:pt x="166888" y="110490"/>
                  <a:pt x="236220" y="110490"/>
                </a:cubicBezTo>
                <a:cubicBezTo>
                  <a:pt x="248107" y="110490"/>
                  <a:pt x="259385" y="112681"/>
                  <a:pt x="270291" y="115776"/>
                </a:cubicBezTo>
                <a:cubicBezTo>
                  <a:pt x="261061" y="95107"/>
                  <a:pt x="262328" y="98098"/>
                  <a:pt x="261652" y="96060"/>
                </a:cubicBezTo>
                <a:close/>
                <a:moveTo>
                  <a:pt x="236220" y="160020"/>
                </a:moveTo>
                <a:cubicBezTo>
                  <a:pt x="194205" y="160020"/>
                  <a:pt x="160020" y="194205"/>
                  <a:pt x="160020" y="236220"/>
                </a:cubicBezTo>
                <a:cubicBezTo>
                  <a:pt x="160020" y="278235"/>
                  <a:pt x="194205" y="312420"/>
                  <a:pt x="236220" y="312420"/>
                </a:cubicBezTo>
                <a:cubicBezTo>
                  <a:pt x="278235" y="312420"/>
                  <a:pt x="312420" y="278235"/>
                  <a:pt x="312420" y="236220"/>
                </a:cubicBezTo>
                <a:cubicBezTo>
                  <a:pt x="312420" y="232629"/>
                  <a:pt x="311839" y="229191"/>
                  <a:pt x="311363" y="225733"/>
                </a:cubicBezTo>
                <a:lnTo>
                  <a:pt x="268548" y="268548"/>
                </a:lnTo>
                <a:lnTo>
                  <a:pt x="268538" y="268538"/>
                </a:lnTo>
                <a:cubicBezTo>
                  <a:pt x="260252" y="276816"/>
                  <a:pt x="248822" y="281940"/>
                  <a:pt x="236220" y="281940"/>
                </a:cubicBezTo>
                <a:cubicBezTo>
                  <a:pt x="211007" y="281940"/>
                  <a:pt x="190500" y="261433"/>
                  <a:pt x="190500" y="236220"/>
                </a:cubicBezTo>
                <a:cubicBezTo>
                  <a:pt x="190500" y="223618"/>
                  <a:pt x="195624" y="212188"/>
                  <a:pt x="203902" y="203902"/>
                </a:cubicBezTo>
                <a:lnTo>
                  <a:pt x="203892" y="203892"/>
                </a:lnTo>
                <a:lnTo>
                  <a:pt x="246707" y="161077"/>
                </a:lnTo>
                <a:cubicBezTo>
                  <a:pt x="243249" y="160601"/>
                  <a:pt x="239811" y="160020"/>
                  <a:pt x="236220" y="160020"/>
                </a:cubicBezTo>
                <a:close/>
              </a:path>
            </a:pathLst>
          </a:custGeom>
          <a:solidFill>
            <a:srgbClr val="1E3E4E"/>
          </a:solidFill>
          <a:ln w="941" cap="flat">
            <a:noFill/>
            <a:prstDash val="solid"/>
            <a:miter/>
          </a:ln>
        </p:spPr>
        <p:txBody>
          <a:bodyPr rtlCol="0" anchor="ctr"/>
          <a:lstStyle/>
          <a:p>
            <a:endParaRPr lang="en-US" dirty="0"/>
          </a:p>
        </p:txBody>
      </p:sp>
      <p:sp>
        <p:nvSpPr>
          <p:cNvPr id="4" name="Footer Placeholder 3">
            <a:extLst>
              <a:ext uri="{FF2B5EF4-FFF2-40B4-BE49-F238E27FC236}">
                <a16:creationId xmlns:a16="http://schemas.microsoft.com/office/drawing/2014/main" id="{9A17DAEA-E97F-DD45-48EE-70E1E9FA0FDA}"/>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8962865D-FF31-6531-74BA-72E01EB1E33D}"/>
              </a:ext>
            </a:extLst>
          </p:cNvPr>
          <p:cNvSpPr>
            <a:spLocks noGrp="1"/>
          </p:cNvSpPr>
          <p:nvPr>
            <p:ph type="sldNum" sz="quarter" idx="11"/>
          </p:nvPr>
        </p:nvSpPr>
        <p:spPr/>
        <p:txBody>
          <a:bodyPr/>
          <a:lstStyle/>
          <a:p>
            <a:fld id="{7AE61839-880C-8649-98DD-A1308C2AD748}" type="slidenum">
              <a:rPr lang="en-US" smtClean="0"/>
              <a:pPr/>
              <a:t>4</a:t>
            </a:fld>
            <a:endParaRPr lang="en-US" dirty="0"/>
          </a:p>
        </p:txBody>
      </p:sp>
    </p:spTree>
    <p:extLst>
      <p:ext uri="{BB962C8B-B14F-4D97-AF65-F5344CB8AC3E}">
        <p14:creationId xmlns:p14="http://schemas.microsoft.com/office/powerpoint/2010/main" val="2781889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 Lease?</a:t>
            </a:r>
          </a:p>
        </p:txBody>
      </p:sp>
      <p:sp>
        <p:nvSpPr>
          <p:cNvPr id="3" name="Content Placeholder 2"/>
          <p:cNvSpPr>
            <a:spLocks noGrp="1"/>
          </p:cNvSpPr>
          <p:nvPr>
            <p:ph idx="1"/>
          </p:nvPr>
        </p:nvSpPr>
        <p:spPr/>
        <p:txBody>
          <a:bodyPr/>
          <a:lstStyle/>
          <a:p>
            <a:r>
              <a:rPr lang="en-US" dirty="0"/>
              <a:t>Customer enters into a contract for copying machines for three years and controls usage</a:t>
            </a:r>
          </a:p>
          <a:p>
            <a:r>
              <a:rPr lang="en-US" dirty="0"/>
              <a:t>Customer must buy all supplies from machine supplier</a:t>
            </a:r>
          </a:p>
          <a:p>
            <a:r>
              <a:rPr lang="en-US" dirty="0"/>
              <a:t>Supplies are available from other vendors</a:t>
            </a:r>
          </a:p>
          <a:p>
            <a:r>
              <a:rPr lang="en-US" dirty="0"/>
              <a:t>Supplier would replace a machine only if it is not working properly</a:t>
            </a:r>
          </a:p>
        </p:txBody>
      </p:sp>
      <p:sp>
        <p:nvSpPr>
          <p:cNvPr id="4" name="Footer Placeholder 3">
            <a:extLst>
              <a:ext uri="{FF2B5EF4-FFF2-40B4-BE49-F238E27FC236}">
                <a16:creationId xmlns:a16="http://schemas.microsoft.com/office/drawing/2014/main" id="{2D12A0C8-80B2-182D-78CC-B31A41D8C5BA}"/>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733B65E9-B008-698E-FDF0-9DBA479075A2}"/>
              </a:ext>
            </a:extLst>
          </p:cNvPr>
          <p:cNvSpPr>
            <a:spLocks noGrp="1"/>
          </p:cNvSpPr>
          <p:nvPr>
            <p:ph type="sldNum" sz="quarter" idx="11"/>
          </p:nvPr>
        </p:nvSpPr>
        <p:spPr/>
        <p:txBody>
          <a:bodyPr/>
          <a:lstStyle/>
          <a:p>
            <a:fld id="{7AE61839-880C-8649-98DD-A1308C2AD748}" type="slidenum">
              <a:rPr lang="en-US" smtClean="0"/>
              <a:pPr/>
              <a:t>40</a:t>
            </a:fld>
            <a:endParaRPr lang="en-US" dirty="0"/>
          </a:p>
        </p:txBody>
      </p:sp>
    </p:spTree>
    <p:extLst>
      <p:ext uri="{BB962C8B-B14F-4D97-AF65-F5344CB8AC3E}">
        <p14:creationId xmlns:p14="http://schemas.microsoft.com/office/powerpoint/2010/main" val="2439595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a Lease?</a:t>
            </a:r>
          </a:p>
        </p:txBody>
      </p:sp>
      <p:sp>
        <p:nvSpPr>
          <p:cNvPr id="3" name="Content Placeholder 2"/>
          <p:cNvSpPr>
            <a:spLocks noGrp="1"/>
          </p:cNvSpPr>
          <p:nvPr>
            <p:ph idx="1"/>
          </p:nvPr>
        </p:nvSpPr>
        <p:spPr/>
        <p:txBody>
          <a:bodyPr/>
          <a:lstStyle/>
          <a:p>
            <a:r>
              <a:rPr lang="en-US" dirty="0"/>
              <a:t>Customer enters into a contract for copying machines for three years and controls usage</a:t>
            </a:r>
          </a:p>
          <a:p>
            <a:r>
              <a:rPr lang="en-US" dirty="0"/>
              <a:t>Customer must buy all supplies from machine supplier</a:t>
            </a:r>
          </a:p>
          <a:p>
            <a:r>
              <a:rPr lang="en-US" dirty="0"/>
              <a:t>Supplies are available from other vendors</a:t>
            </a:r>
          </a:p>
          <a:p>
            <a:r>
              <a:rPr lang="en-US" dirty="0"/>
              <a:t>Supplier would replace a machine only if it is not working properly</a:t>
            </a:r>
          </a:p>
        </p:txBody>
      </p:sp>
      <p:sp>
        <p:nvSpPr>
          <p:cNvPr id="6" name="Rounded Rectangle 5"/>
          <p:cNvSpPr/>
          <p:nvPr/>
        </p:nvSpPr>
        <p:spPr>
          <a:xfrm>
            <a:off x="1566647" y="4159045"/>
            <a:ext cx="9462565" cy="1242493"/>
          </a:xfrm>
          <a:prstGeom prst="roundRect">
            <a:avLst/>
          </a:prstGeom>
          <a:solidFill>
            <a:srgbClr val="327999"/>
          </a:solidFill>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solidFill>
                  <a:schemeClr val="bg1"/>
                </a:solidFill>
              </a:rPr>
              <a:t>Yes. The machines are identified, and the customer controls their usage. As supplies can be obtained from another vendor, the customer is able to derive the benefits from use of the machines on its own.</a:t>
            </a:r>
          </a:p>
        </p:txBody>
      </p:sp>
      <p:sp>
        <p:nvSpPr>
          <p:cNvPr id="7" name="Footer Placeholder 6">
            <a:extLst>
              <a:ext uri="{FF2B5EF4-FFF2-40B4-BE49-F238E27FC236}">
                <a16:creationId xmlns:a16="http://schemas.microsoft.com/office/drawing/2014/main" id="{09B683DC-7C55-04B1-4F68-C49479F2178B}"/>
              </a:ext>
            </a:extLst>
          </p:cNvPr>
          <p:cNvSpPr>
            <a:spLocks noGrp="1"/>
          </p:cNvSpPr>
          <p:nvPr>
            <p:ph type="ftr" sz="quarter" idx="10"/>
          </p:nvPr>
        </p:nvSpPr>
        <p:spPr/>
        <p:txBody>
          <a:bodyPr/>
          <a:lstStyle/>
          <a:p>
            <a:r>
              <a:rPr lang="en-US" dirty="0"/>
              <a:t>© Surgent | NLS4/24/V1</a:t>
            </a:r>
          </a:p>
        </p:txBody>
      </p:sp>
      <p:sp>
        <p:nvSpPr>
          <p:cNvPr id="8" name="Slide Number Placeholder 7">
            <a:extLst>
              <a:ext uri="{FF2B5EF4-FFF2-40B4-BE49-F238E27FC236}">
                <a16:creationId xmlns:a16="http://schemas.microsoft.com/office/drawing/2014/main" id="{2B7B1DD1-6C03-C00B-8806-9CF64835B677}"/>
              </a:ext>
            </a:extLst>
          </p:cNvPr>
          <p:cNvSpPr>
            <a:spLocks noGrp="1"/>
          </p:cNvSpPr>
          <p:nvPr>
            <p:ph type="sldNum" sz="quarter" idx="11"/>
          </p:nvPr>
        </p:nvSpPr>
        <p:spPr/>
        <p:txBody>
          <a:bodyPr/>
          <a:lstStyle/>
          <a:p>
            <a:fld id="{7AE61839-880C-8649-98DD-A1308C2AD748}" type="slidenum">
              <a:rPr lang="en-US" smtClean="0"/>
              <a:pPr/>
              <a:t>41</a:t>
            </a:fld>
            <a:endParaRPr lang="en-US" dirty="0"/>
          </a:p>
        </p:txBody>
      </p:sp>
    </p:spTree>
    <p:extLst>
      <p:ext uri="{BB962C8B-B14F-4D97-AF65-F5344CB8AC3E}">
        <p14:creationId xmlns:p14="http://schemas.microsoft.com/office/powerpoint/2010/main" val="1048087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7FC7-093D-4FBA-8CF3-F21B9C439339}"/>
              </a:ext>
            </a:extLst>
          </p:cNvPr>
          <p:cNvSpPr>
            <a:spLocks noGrp="1"/>
          </p:cNvSpPr>
          <p:nvPr>
            <p:ph type="title"/>
          </p:nvPr>
        </p:nvSpPr>
        <p:spPr/>
        <p:txBody>
          <a:bodyPr/>
          <a:lstStyle/>
          <a:p>
            <a:r>
              <a:rPr lang="en-US" dirty="0"/>
              <a:t>Is It a Lease? </a:t>
            </a:r>
          </a:p>
        </p:txBody>
      </p:sp>
      <p:sp>
        <p:nvSpPr>
          <p:cNvPr id="3" name="Content Placeholder 2">
            <a:extLst>
              <a:ext uri="{FF2B5EF4-FFF2-40B4-BE49-F238E27FC236}">
                <a16:creationId xmlns:a16="http://schemas.microsoft.com/office/drawing/2014/main" id="{868C01F7-6417-4E9B-BE2D-CACDB6C31AC1}"/>
              </a:ext>
            </a:extLst>
          </p:cNvPr>
          <p:cNvSpPr>
            <a:spLocks noGrp="1"/>
          </p:cNvSpPr>
          <p:nvPr>
            <p:ph idx="1"/>
          </p:nvPr>
        </p:nvSpPr>
        <p:spPr/>
        <p:txBody>
          <a:bodyPr>
            <a:normAutofit/>
          </a:bodyPr>
          <a:lstStyle/>
          <a:p>
            <a:pPr marL="0" indent="0">
              <a:buNone/>
            </a:pPr>
            <a:r>
              <a:rPr lang="en-US" sz="2600" dirty="0"/>
              <a:t>Customer enters into a contract for beverage services for two years. The Supplier puts five beverage machines in Customer’s facility that are tailored for use with beverage consumables provided by Supplier</a:t>
            </a:r>
          </a:p>
          <a:p>
            <a:pPr marL="0" indent="0">
              <a:buNone/>
            </a:pPr>
            <a:r>
              <a:rPr lang="en-US" sz="2600" dirty="0"/>
              <a:t>The beverage machines function only with the consumables provided by Supplier and have no use to Customer other than when they are used in conjunction with those consumables</a:t>
            </a:r>
          </a:p>
          <a:p>
            <a:pPr marL="0" indent="0">
              <a:buNone/>
            </a:pPr>
            <a:r>
              <a:rPr lang="en-US" sz="2600" dirty="0"/>
              <a:t>Supplier is responsible for repairs and maintenance of the beverage machines. Customer’s staff operate the machines, that is, they select the beverages they wish to drink, and the machines deliver the beverage</a:t>
            </a:r>
          </a:p>
        </p:txBody>
      </p:sp>
      <p:sp>
        <p:nvSpPr>
          <p:cNvPr id="4" name="Footer Placeholder 3">
            <a:extLst>
              <a:ext uri="{FF2B5EF4-FFF2-40B4-BE49-F238E27FC236}">
                <a16:creationId xmlns:a16="http://schemas.microsoft.com/office/drawing/2014/main" id="{1729E395-0FDA-1760-37C5-37D39892BEC6}"/>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A56CC1F2-043B-0C34-E1E6-02300B4A2A6B}"/>
              </a:ext>
            </a:extLst>
          </p:cNvPr>
          <p:cNvSpPr>
            <a:spLocks noGrp="1"/>
          </p:cNvSpPr>
          <p:nvPr>
            <p:ph type="sldNum" sz="quarter" idx="11"/>
          </p:nvPr>
        </p:nvSpPr>
        <p:spPr/>
        <p:txBody>
          <a:bodyPr/>
          <a:lstStyle/>
          <a:p>
            <a:fld id="{7AE61839-880C-8649-98DD-A1308C2AD748}" type="slidenum">
              <a:rPr lang="en-US" smtClean="0"/>
              <a:pPr/>
              <a:t>42</a:t>
            </a:fld>
            <a:endParaRPr lang="en-US" dirty="0"/>
          </a:p>
        </p:txBody>
      </p:sp>
    </p:spTree>
    <p:extLst>
      <p:ext uri="{BB962C8B-B14F-4D97-AF65-F5344CB8AC3E}">
        <p14:creationId xmlns:p14="http://schemas.microsoft.com/office/powerpoint/2010/main" val="32769027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7FC7-093D-4FBA-8CF3-F21B9C439339}"/>
              </a:ext>
            </a:extLst>
          </p:cNvPr>
          <p:cNvSpPr>
            <a:spLocks noGrp="1"/>
          </p:cNvSpPr>
          <p:nvPr>
            <p:ph type="title"/>
          </p:nvPr>
        </p:nvSpPr>
        <p:spPr/>
        <p:txBody>
          <a:bodyPr/>
          <a:lstStyle/>
          <a:p>
            <a:r>
              <a:rPr lang="en-US" dirty="0"/>
              <a:t>Is It a Lease? </a:t>
            </a:r>
          </a:p>
        </p:txBody>
      </p:sp>
      <p:sp>
        <p:nvSpPr>
          <p:cNvPr id="3" name="Content Placeholder 2">
            <a:extLst>
              <a:ext uri="{FF2B5EF4-FFF2-40B4-BE49-F238E27FC236}">
                <a16:creationId xmlns:a16="http://schemas.microsoft.com/office/drawing/2014/main" id="{868C01F7-6417-4E9B-BE2D-CACDB6C31AC1}"/>
              </a:ext>
            </a:extLst>
          </p:cNvPr>
          <p:cNvSpPr>
            <a:spLocks noGrp="1"/>
          </p:cNvSpPr>
          <p:nvPr>
            <p:ph idx="1"/>
          </p:nvPr>
        </p:nvSpPr>
        <p:spPr/>
        <p:txBody>
          <a:bodyPr>
            <a:normAutofit/>
          </a:bodyPr>
          <a:lstStyle/>
          <a:p>
            <a:pPr marL="0" indent="0">
              <a:buNone/>
            </a:pPr>
            <a:r>
              <a:rPr lang="en-US" sz="2600" dirty="0"/>
              <a:t>Customer enters into a contract for beverage services for two years. The Supplier puts five beverage machines in Customer’s facility that are tailored for use with beverage consumables provided by Supplier</a:t>
            </a:r>
          </a:p>
          <a:p>
            <a:pPr marL="0" indent="0">
              <a:buNone/>
            </a:pPr>
            <a:r>
              <a:rPr lang="en-US" sz="2600" dirty="0"/>
              <a:t>The beverage machines function only with the consumables provided by Supplier and have no use to Customer other than when they are used in conjunction with those consumables</a:t>
            </a:r>
          </a:p>
          <a:p>
            <a:pPr marL="0" indent="0">
              <a:buNone/>
            </a:pPr>
            <a:r>
              <a:rPr lang="en-US" sz="2600" dirty="0"/>
              <a:t>Supplier is responsible for repairs and maintenance of the beverage machines. Customer’s staff operate the machines, that is, they select the beverages they wish to drink, and the machines deliver the beverage</a:t>
            </a:r>
          </a:p>
        </p:txBody>
      </p:sp>
      <p:sp>
        <p:nvSpPr>
          <p:cNvPr id="6" name="Rectangle: Rounded Corners 5">
            <a:extLst>
              <a:ext uri="{FF2B5EF4-FFF2-40B4-BE49-F238E27FC236}">
                <a16:creationId xmlns:a16="http://schemas.microsoft.com/office/drawing/2014/main" id="{4EF9B2DF-EF06-4D00-B89A-D70964535255}"/>
              </a:ext>
            </a:extLst>
          </p:cNvPr>
          <p:cNvSpPr/>
          <p:nvPr/>
        </p:nvSpPr>
        <p:spPr>
          <a:xfrm>
            <a:off x="2119454" y="4938468"/>
            <a:ext cx="7953092" cy="81486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The contract does not contain a lease as the customer does not control the use of the beverage machine</a:t>
            </a:r>
          </a:p>
        </p:txBody>
      </p:sp>
      <p:sp>
        <p:nvSpPr>
          <p:cNvPr id="4" name="Footer Placeholder 3">
            <a:extLst>
              <a:ext uri="{FF2B5EF4-FFF2-40B4-BE49-F238E27FC236}">
                <a16:creationId xmlns:a16="http://schemas.microsoft.com/office/drawing/2014/main" id="{D37373D7-99ED-D116-4E18-E24270F244DF}"/>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7B024E3-391D-A7C4-8F60-8630D5FC5BC7}"/>
              </a:ext>
            </a:extLst>
          </p:cNvPr>
          <p:cNvSpPr>
            <a:spLocks noGrp="1"/>
          </p:cNvSpPr>
          <p:nvPr>
            <p:ph type="sldNum" sz="quarter" idx="11"/>
          </p:nvPr>
        </p:nvSpPr>
        <p:spPr/>
        <p:txBody>
          <a:bodyPr/>
          <a:lstStyle/>
          <a:p>
            <a:fld id="{7AE61839-880C-8649-98DD-A1308C2AD748}" type="slidenum">
              <a:rPr lang="en-US" smtClean="0"/>
              <a:pPr/>
              <a:t>43</a:t>
            </a:fld>
            <a:endParaRPr lang="en-US" dirty="0"/>
          </a:p>
        </p:txBody>
      </p:sp>
    </p:spTree>
    <p:extLst>
      <p:ext uri="{BB962C8B-B14F-4D97-AF65-F5344CB8AC3E}">
        <p14:creationId xmlns:p14="http://schemas.microsoft.com/office/powerpoint/2010/main" val="2144401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Separating Contract Components</a:t>
            </a:r>
          </a:p>
        </p:txBody>
      </p:sp>
      <p:sp>
        <p:nvSpPr>
          <p:cNvPr id="4" name="Text Placeholder 3"/>
          <p:cNvSpPr>
            <a:spLocks noGrp="1"/>
          </p:cNvSpPr>
          <p:nvPr>
            <p:ph idx="1"/>
          </p:nvPr>
        </p:nvSpPr>
        <p:spPr/>
        <p:txBody>
          <a:bodyPr/>
          <a:lstStyle/>
          <a:p>
            <a:r>
              <a:rPr lang="en-US" dirty="0"/>
              <a:t>ROU asset separate lease component if:</a:t>
            </a:r>
          </a:p>
          <a:p>
            <a:pPr lvl="1"/>
            <a:r>
              <a:rPr lang="en-US" dirty="0"/>
              <a:t>Lessee can benefit from use on own or together with other readily available resources</a:t>
            </a:r>
          </a:p>
          <a:p>
            <a:pPr marL="690563" lvl="1" indent="0">
              <a:buNone/>
            </a:pPr>
            <a:r>
              <a:rPr lang="en-US" dirty="0"/>
              <a:t>AND</a:t>
            </a:r>
          </a:p>
          <a:p>
            <a:pPr lvl="1"/>
            <a:r>
              <a:rPr lang="en-US" dirty="0"/>
              <a:t>Not dependent on/highly interrelated with other contract assets</a:t>
            </a:r>
          </a:p>
          <a:p>
            <a:r>
              <a:rPr lang="en-US" dirty="0"/>
              <a:t>Allocate consideration to each separate lease component</a:t>
            </a:r>
          </a:p>
          <a:p>
            <a:pPr marL="0" indent="0">
              <a:buNone/>
            </a:pPr>
            <a:endParaRPr lang="en-US" dirty="0"/>
          </a:p>
        </p:txBody>
      </p:sp>
      <p:sp>
        <p:nvSpPr>
          <p:cNvPr id="5" name="Footer Placeholder 4">
            <a:extLst>
              <a:ext uri="{FF2B5EF4-FFF2-40B4-BE49-F238E27FC236}">
                <a16:creationId xmlns:a16="http://schemas.microsoft.com/office/drawing/2014/main" id="{44ED435C-C793-9936-3A55-4E3C1152A8F4}"/>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84AB4F39-5593-3BAA-350C-3ED39AC1C369}"/>
              </a:ext>
            </a:extLst>
          </p:cNvPr>
          <p:cNvSpPr>
            <a:spLocks noGrp="1"/>
          </p:cNvSpPr>
          <p:nvPr>
            <p:ph type="sldNum" sz="quarter" idx="11"/>
          </p:nvPr>
        </p:nvSpPr>
        <p:spPr/>
        <p:txBody>
          <a:bodyPr/>
          <a:lstStyle/>
          <a:p>
            <a:fld id="{7AE61839-880C-8649-98DD-A1308C2AD748}" type="slidenum">
              <a:rPr lang="en-US" smtClean="0"/>
              <a:pPr/>
              <a:t>44</a:t>
            </a:fld>
            <a:endParaRPr lang="en-US" dirty="0"/>
          </a:p>
        </p:txBody>
      </p:sp>
    </p:spTree>
    <p:extLst>
      <p:ext uri="{BB962C8B-B14F-4D97-AF65-F5344CB8AC3E}">
        <p14:creationId xmlns:p14="http://schemas.microsoft.com/office/powerpoint/2010/main" val="3207470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A13FE-4A10-46A2-BCDB-5C6B0241AEE2}"/>
              </a:ext>
            </a:extLst>
          </p:cNvPr>
          <p:cNvSpPr>
            <a:spLocks noGrp="1"/>
          </p:cNvSpPr>
          <p:nvPr>
            <p:ph type="title"/>
          </p:nvPr>
        </p:nvSpPr>
        <p:spPr/>
        <p:txBody>
          <a:bodyPr/>
          <a:lstStyle/>
          <a:p>
            <a:r>
              <a:rPr lang="en-US" dirty="0"/>
              <a:t>Separating Lease and Non-Lease Components</a:t>
            </a:r>
          </a:p>
        </p:txBody>
      </p:sp>
      <p:sp>
        <p:nvSpPr>
          <p:cNvPr id="3" name="Content Placeholder 2">
            <a:extLst>
              <a:ext uri="{FF2B5EF4-FFF2-40B4-BE49-F238E27FC236}">
                <a16:creationId xmlns:a16="http://schemas.microsoft.com/office/drawing/2014/main" id="{F622D722-E449-4BA9-A8C4-4463DD2E0710}"/>
              </a:ext>
            </a:extLst>
          </p:cNvPr>
          <p:cNvSpPr>
            <a:spLocks noGrp="1"/>
          </p:cNvSpPr>
          <p:nvPr>
            <p:ph idx="1"/>
          </p:nvPr>
        </p:nvSpPr>
        <p:spPr/>
        <p:txBody>
          <a:bodyPr/>
          <a:lstStyle/>
          <a:p>
            <a:r>
              <a:rPr lang="en-US" dirty="0"/>
              <a:t>Lessee and lessor practical expedient to not allocate consideration to lease and non-lease components</a:t>
            </a:r>
          </a:p>
          <a:p>
            <a:pPr lvl="1"/>
            <a:r>
              <a:rPr lang="en-US" dirty="0"/>
              <a:t>Lessee can elect to not separate lease and non-lease components in all leases</a:t>
            </a:r>
          </a:p>
          <a:p>
            <a:pPr lvl="1"/>
            <a:r>
              <a:rPr lang="en-US" dirty="0"/>
              <a:t>Lessor can make election, per ASU No. 2018-11, only if certain conditions are met</a:t>
            </a:r>
          </a:p>
          <a:p>
            <a:pPr lvl="2"/>
            <a:r>
              <a:rPr lang="en-US" dirty="0"/>
              <a:t>The timing and pattern of transfer for the non-lease component and the related lease component are the same</a:t>
            </a:r>
          </a:p>
          <a:p>
            <a:pPr lvl="2"/>
            <a:r>
              <a:rPr lang="en-US" dirty="0"/>
              <a:t>The standalone lease component would be classified as an operating lease if accounted for separately</a:t>
            </a:r>
          </a:p>
          <a:p>
            <a:pPr lvl="2"/>
            <a:r>
              <a:rPr lang="en-US" dirty="0"/>
              <a:t>Guidance (ASC 606 or 842) to use will be based on the predominance principle</a:t>
            </a:r>
          </a:p>
        </p:txBody>
      </p:sp>
      <p:sp>
        <p:nvSpPr>
          <p:cNvPr id="4" name="Footer Placeholder 3">
            <a:extLst>
              <a:ext uri="{FF2B5EF4-FFF2-40B4-BE49-F238E27FC236}">
                <a16:creationId xmlns:a16="http://schemas.microsoft.com/office/drawing/2014/main" id="{5C158CFA-C73E-DE84-00C4-F624DB6E606E}"/>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254EBC1E-0972-A45C-244D-4C768D870F4A}"/>
              </a:ext>
            </a:extLst>
          </p:cNvPr>
          <p:cNvSpPr>
            <a:spLocks noGrp="1"/>
          </p:cNvSpPr>
          <p:nvPr>
            <p:ph type="sldNum" sz="quarter" idx="11"/>
          </p:nvPr>
        </p:nvSpPr>
        <p:spPr/>
        <p:txBody>
          <a:bodyPr/>
          <a:lstStyle/>
          <a:p>
            <a:fld id="{7AE61839-880C-8649-98DD-A1308C2AD748}" type="slidenum">
              <a:rPr lang="en-US" smtClean="0"/>
              <a:pPr/>
              <a:t>45</a:t>
            </a:fld>
            <a:endParaRPr lang="en-US" dirty="0"/>
          </a:p>
        </p:txBody>
      </p:sp>
    </p:spTree>
    <p:extLst>
      <p:ext uri="{BB962C8B-B14F-4D97-AF65-F5344CB8AC3E}">
        <p14:creationId xmlns:p14="http://schemas.microsoft.com/office/powerpoint/2010/main" val="197751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6567-188A-4726-AFFA-82FBAC4426FD}"/>
              </a:ext>
            </a:extLst>
          </p:cNvPr>
          <p:cNvSpPr>
            <a:spLocks noGrp="1"/>
          </p:cNvSpPr>
          <p:nvPr>
            <p:ph type="title"/>
          </p:nvPr>
        </p:nvSpPr>
        <p:spPr/>
        <p:txBody>
          <a:bodyPr/>
          <a:lstStyle/>
          <a:p>
            <a:r>
              <a:rPr lang="en-US" dirty="0"/>
              <a:t>What About Lessee Payments for Taxes</a:t>
            </a:r>
            <a:br>
              <a:rPr lang="en-US" dirty="0"/>
            </a:br>
            <a:r>
              <a:rPr lang="en-US" dirty="0"/>
              <a:t>and Insurance?</a:t>
            </a:r>
          </a:p>
        </p:txBody>
      </p:sp>
      <p:sp>
        <p:nvSpPr>
          <p:cNvPr id="3" name="Content Placeholder 2">
            <a:extLst>
              <a:ext uri="{FF2B5EF4-FFF2-40B4-BE49-F238E27FC236}">
                <a16:creationId xmlns:a16="http://schemas.microsoft.com/office/drawing/2014/main" id="{F00A77AF-2532-4036-91DB-599D30CBD2A0}"/>
              </a:ext>
            </a:extLst>
          </p:cNvPr>
          <p:cNvSpPr>
            <a:spLocks noGrp="1"/>
          </p:cNvSpPr>
          <p:nvPr>
            <p:ph idx="1"/>
          </p:nvPr>
        </p:nvSpPr>
        <p:spPr/>
        <p:txBody>
          <a:bodyPr>
            <a:normAutofit lnSpcReduction="10000"/>
          </a:bodyPr>
          <a:lstStyle/>
          <a:p>
            <a:r>
              <a:rPr lang="en-US" dirty="0"/>
              <a:t>It does not matter whether the lessee directly pays a third party on the lessor’s behalf or reimburses the lessor</a:t>
            </a:r>
          </a:p>
          <a:p>
            <a:r>
              <a:rPr lang="en-US" dirty="0"/>
              <a:t>Inclusion of payments made by a lessee for property taxes and insurance in contract consideration will depend on whether the lessee is required to pay a fixed or variable amount</a:t>
            </a:r>
          </a:p>
          <a:p>
            <a:pPr lvl="1"/>
            <a:r>
              <a:rPr lang="en-US" dirty="0"/>
              <a:t>If a lessee is required to pay a fixed amount of property taxes and insurance (related to the leased asset), such payments should be included in contract consideration</a:t>
            </a:r>
          </a:p>
          <a:p>
            <a:pPr lvl="2"/>
            <a:r>
              <a:rPr lang="en-US" dirty="0"/>
              <a:t>Payments would be allocated to the lease and non-lease components by both the lessee and lessor</a:t>
            </a:r>
          </a:p>
          <a:p>
            <a:pPr lvl="1"/>
            <a:r>
              <a:rPr lang="en-US" dirty="0"/>
              <a:t>If a lessee is required to pay the actual amounts for property taxes and insurance, such payments should be excluded from contract consideration and instead recorded as incurred by the lessee and earned by the lessor</a:t>
            </a:r>
          </a:p>
        </p:txBody>
      </p:sp>
      <p:sp>
        <p:nvSpPr>
          <p:cNvPr id="4" name="Footer Placeholder 3">
            <a:extLst>
              <a:ext uri="{FF2B5EF4-FFF2-40B4-BE49-F238E27FC236}">
                <a16:creationId xmlns:a16="http://schemas.microsoft.com/office/drawing/2014/main" id="{6AD06B49-DC53-024C-18A0-EE6D8BC406F1}"/>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C010AF3D-62E6-D0A4-C486-0C4CA463C8A4}"/>
              </a:ext>
            </a:extLst>
          </p:cNvPr>
          <p:cNvSpPr>
            <a:spLocks noGrp="1"/>
          </p:cNvSpPr>
          <p:nvPr>
            <p:ph type="sldNum" sz="quarter" idx="11"/>
          </p:nvPr>
        </p:nvSpPr>
        <p:spPr/>
        <p:txBody>
          <a:bodyPr/>
          <a:lstStyle/>
          <a:p>
            <a:fld id="{7AE61839-880C-8649-98DD-A1308C2AD748}" type="slidenum">
              <a:rPr lang="en-US" smtClean="0"/>
              <a:pPr/>
              <a:t>46</a:t>
            </a:fld>
            <a:endParaRPr lang="en-US" dirty="0"/>
          </a:p>
        </p:txBody>
      </p:sp>
    </p:spTree>
    <p:extLst>
      <p:ext uri="{BB962C8B-B14F-4D97-AF65-F5344CB8AC3E}">
        <p14:creationId xmlns:p14="http://schemas.microsoft.com/office/powerpoint/2010/main" val="14368596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A9CC-E0C4-4DA8-8110-C0EDB3CCAA18}"/>
              </a:ext>
            </a:extLst>
          </p:cNvPr>
          <p:cNvSpPr>
            <a:spLocks noGrp="1"/>
          </p:cNvSpPr>
          <p:nvPr>
            <p:ph type="title"/>
          </p:nvPr>
        </p:nvSpPr>
        <p:spPr/>
        <p:txBody>
          <a:bodyPr/>
          <a:lstStyle/>
          <a:p>
            <a:r>
              <a:rPr lang="en-US" dirty="0"/>
              <a:t>Determining Lease Components</a:t>
            </a:r>
          </a:p>
        </p:txBody>
      </p:sp>
      <p:sp>
        <p:nvSpPr>
          <p:cNvPr id="3" name="Content Placeholder 2">
            <a:extLst>
              <a:ext uri="{FF2B5EF4-FFF2-40B4-BE49-F238E27FC236}">
                <a16:creationId xmlns:a16="http://schemas.microsoft.com/office/drawing/2014/main" id="{B3811A52-902B-498A-8421-24D6E40D0678}"/>
              </a:ext>
            </a:extLst>
          </p:cNvPr>
          <p:cNvSpPr>
            <a:spLocks noGrp="1"/>
          </p:cNvSpPr>
          <p:nvPr>
            <p:ph idx="1"/>
          </p:nvPr>
        </p:nvSpPr>
        <p:spPr/>
        <p:txBody>
          <a:bodyPr/>
          <a:lstStyle/>
          <a:p>
            <a:r>
              <a:rPr lang="en-US" dirty="0"/>
              <a:t>Lease of retail space</a:t>
            </a:r>
          </a:p>
          <a:p>
            <a:pPr lvl="1"/>
            <a:r>
              <a:rPr lang="en-US" dirty="0"/>
              <a:t>A lessee enters into a lease of retail space together with the surrounding land that is used for parking and deliveries. Because of the location of the retail space, a retailer would not lease the building without the surrounding land. The lessee is a retailer that intends to use the building for its retail operations</a:t>
            </a:r>
          </a:p>
        </p:txBody>
      </p:sp>
      <p:sp>
        <p:nvSpPr>
          <p:cNvPr id="4" name="Footer Placeholder 3">
            <a:extLst>
              <a:ext uri="{FF2B5EF4-FFF2-40B4-BE49-F238E27FC236}">
                <a16:creationId xmlns:a16="http://schemas.microsoft.com/office/drawing/2014/main" id="{E296BCB0-8B39-BD4E-652E-BE7B66A9862F}"/>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A44BBAE0-6A66-7467-BC8D-8FC86CF756E7}"/>
              </a:ext>
            </a:extLst>
          </p:cNvPr>
          <p:cNvSpPr>
            <a:spLocks noGrp="1"/>
          </p:cNvSpPr>
          <p:nvPr>
            <p:ph type="sldNum" sz="quarter" idx="11"/>
          </p:nvPr>
        </p:nvSpPr>
        <p:spPr/>
        <p:txBody>
          <a:bodyPr/>
          <a:lstStyle/>
          <a:p>
            <a:fld id="{7AE61839-880C-8649-98DD-A1308C2AD748}" type="slidenum">
              <a:rPr lang="en-US" smtClean="0"/>
              <a:pPr/>
              <a:t>47</a:t>
            </a:fld>
            <a:endParaRPr lang="en-US" dirty="0"/>
          </a:p>
        </p:txBody>
      </p:sp>
    </p:spTree>
    <p:extLst>
      <p:ext uri="{BB962C8B-B14F-4D97-AF65-F5344CB8AC3E}">
        <p14:creationId xmlns:p14="http://schemas.microsoft.com/office/powerpoint/2010/main" val="1927933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A9CC-E0C4-4DA8-8110-C0EDB3CCAA18}"/>
              </a:ext>
            </a:extLst>
          </p:cNvPr>
          <p:cNvSpPr>
            <a:spLocks noGrp="1"/>
          </p:cNvSpPr>
          <p:nvPr>
            <p:ph type="title"/>
          </p:nvPr>
        </p:nvSpPr>
        <p:spPr/>
        <p:txBody>
          <a:bodyPr/>
          <a:lstStyle/>
          <a:p>
            <a:r>
              <a:rPr lang="en-US" dirty="0"/>
              <a:t>Determining Lease Components</a:t>
            </a:r>
          </a:p>
        </p:txBody>
      </p:sp>
      <p:sp>
        <p:nvSpPr>
          <p:cNvPr id="3" name="Content Placeholder 2">
            <a:extLst>
              <a:ext uri="{FF2B5EF4-FFF2-40B4-BE49-F238E27FC236}">
                <a16:creationId xmlns:a16="http://schemas.microsoft.com/office/drawing/2014/main" id="{B3811A52-902B-498A-8421-24D6E40D0678}"/>
              </a:ext>
            </a:extLst>
          </p:cNvPr>
          <p:cNvSpPr>
            <a:spLocks noGrp="1"/>
          </p:cNvSpPr>
          <p:nvPr>
            <p:ph idx="1"/>
          </p:nvPr>
        </p:nvSpPr>
        <p:spPr/>
        <p:txBody>
          <a:bodyPr/>
          <a:lstStyle/>
          <a:p>
            <a:r>
              <a:rPr lang="en-US" dirty="0"/>
              <a:t>Lease of retail space</a:t>
            </a:r>
          </a:p>
          <a:p>
            <a:pPr lvl="1"/>
            <a:r>
              <a:rPr lang="en-US" dirty="0"/>
              <a:t>A lessee enters into a lease of retail space together with the surrounding land that is used for parking and deliveries. Because of the location of the retail space, a retailer would not lease the building without the surrounding land. The lessee is a retailer that intends to use the building for its retail operations</a:t>
            </a:r>
          </a:p>
        </p:txBody>
      </p:sp>
      <p:sp>
        <p:nvSpPr>
          <p:cNvPr id="6" name="Rectangle: Rounded Corners 5">
            <a:extLst>
              <a:ext uri="{FF2B5EF4-FFF2-40B4-BE49-F238E27FC236}">
                <a16:creationId xmlns:a16="http://schemas.microsoft.com/office/drawing/2014/main" id="{93E923B5-05E7-4DAE-814C-D0C788F351AD}"/>
              </a:ext>
            </a:extLst>
          </p:cNvPr>
          <p:cNvSpPr/>
          <p:nvPr/>
        </p:nvSpPr>
        <p:spPr>
          <a:xfrm>
            <a:off x="3196849" y="3896105"/>
            <a:ext cx="5798301" cy="4966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This lease would have one lease component</a:t>
            </a:r>
          </a:p>
        </p:txBody>
      </p:sp>
      <p:sp>
        <p:nvSpPr>
          <p:cNvPr id="4" name="Footer Placeholder 3">
            <a:extLst>
              <a:ext uri="{FF2B5EF4-FFF2-40B4-BE49-F238E27FC236}">
                <a16:creationId xmlns:a16="http://schemas.microsoft.com/office/drawing/2014/main" id="{CD211B80-C021-3AEF-6147-EBA8192F1C4C}"/>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A7B2F040-0D03-68BF-6C02-B67BB01A8CE2}"/>
              </a:ext>
            </a:extLst>
          </p:cNvPr>
          <p:cNvSpPr>
            <a:spLocks noGrp="1"/>
          </p:cNvSpPr>
          <p:nvPr>
            <p:ph type="sldNum" sz="quarter" idx="11"/>
          </p:nvPr>
        </p:nvSpPr>
        <p:spPr/>
        <p:txBody>
          <a:bodyPr/>
          <a:lstStyle/>
          <a:p>
            <a:fld id="{7AE61839-880C-8649-98DD-A1308C2AD748}" type="slidenum">
              <a:rPr lang="en-US" smtClean="0"/>
              <a:pPr/>
              <a:t>48</a:t>
            </a:fld>
            <a:endParaRPr lang="en-US" dirty="0"/>
          </a:p>
        </p:txBody>
      </p:sp>
    </p:spTree>
    <p:extLst>
      <p:ext uri="{BB962C8B-B14F-4D97-AF65-F5344CB8AC3E}">
        <p14:creationId xmlns:p14="http://schemas.microsoft.com/office/powerpoint/2010/main" val="29617256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4702-BCFC-4475-9D5E-875FDB6CB0C6}"/>
              </a:ext>
            </a:extLst>
          </p:cNvPr>
          <p:cNvSpPr>
            <a:spLocks noGrp="1"/>
          </p:cNvSpPr>
          <p:nvPr>
            <p:ph type="title"/>
          </p:nvPr>
        </p:nvSpPr>
        <p:spPr/>
        <p:txBody>
          <a:bodyPr/>
          <a:lstStyle/>
          <a:p>
            <a:r>
              <a:rPr lang="en-US" dirty="0"/>
              <a:t>Determining Lease Components</a:t>
            </a:r>
          </a:p>
        </p:txBody>
      </p:sp>
      <p:sp>
        <p:nvSpPr>
          <p:cNvPr id="3" name="Content Placeholder 2">
            <a:extLst>
              <a:ext uri="{FF2B5EF4-FFF2-40B4-BE49-F238E27FC236}">
                <a16:creationId xmlns:a16="http://schemas.microsoft.com/office/drawing/2014/main" id="{5DD365F0-C93B-4E1D-8A12-C2A60E92B679}"/>
              </a:ext>
            </a:extLst>
          </p:cNvPr>
          <p:cNvSpPr>
            <a:spLocks noGrp="1"/>
          </p:cNvSpPr>
          <p:nvPr>
            <p:ph idx="1"/>
          </p:nvPr>
        </p:nvSpPr>
        <p:spPr/>
        <p:txBody>
          <a:bodyPr/>
          <a:lstStyle/>
          <a:p>
            <a:r>
              <a:rPr lang="en-US" dirty="0"/>
              <a:t>Lease of a turbine and related building</a:t>
            </a:r>
          </a:p>
          <a:p>
            <a:pPr lvl="1"/>
            <a:r>
              <a:rPr lang="en-US" dirty="0"/>
              <a:t>A lessee leases a turbine plant, which consists of a large turbine housed within a building, together with the land on which the building is situated. The building was designed specifically to house the turbine and the life of the building is directly linked to the life of the turbine, that is, when the turbine can no longer be used and is dismantled, the building will be demolished or substantially rebuilt</a:t>
            </a:r>
          </a:p>
        </p:txBody>
      </p:sp>
      <p:sp>
        <p:nvSpPr>
          <p:cNvPr id="6" name="Rectangle: Rounded Corners 5">
            <a:extLst>
              <a:ext uri="{FF2B5EF4-FFF2-40B4-BE49-F238E27FC236}">
                <a16:creationId xmlns:a16="http://schemas.microsoft.com/office/drawing/2014/main" id="{62E72F04-03FF-4C92-BE4C-DBCB941C143C}"/>
              </a:ext>
            </a:extLst>
          </p:cNvPr>
          <p:cNvSpPr/>
          <p:nvPr/>
        </p:nvSpPr>
        <p:spPr>
          <a:xfrm>
            <a:off x="3223257" y="4139380"/>
            <a:ext cx="5745485" cy="51127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This lease would have one lease component</a:t>
            </a:r>
          </a:p>
        </p:txBody>
      </p:sp>
      <p:sp>
        <p:nvSpPr>
          <p:cNvPr id="4" name="Footer Placeholder 3">
            <a:extLst>
              <a:ext uri="{FF2B5EF4-FFF2-40B4-BE49-F238E27FC236}">
                <a16:creationId xmlns:a16="http://schemas.microsoft.com/office/drawing/2014/main" id="{F13F3207-6244-4B06-8350-2B140D6FD616}"/>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2E5FF3EE-813D-0649-5B28-8E83DB46C7EB}"/>
              </a:ext>
            </a:extLst>
          </p:cNvPr>
          <p:cNvSpPr>
            <a:spLocks noGrp="1"/>
          </p:cNvSpPr>
          <p:nvPr>
            <p:ph type="sldNum" sz="quarter" idx="11"/>
          </p:nvPr>
        </p:nvSpPr>
        <p:spPr/>
        <p:txBody>
          <a:bodyPr/>
          <a:lstStyle/>
          <a:p>
            <a:fld id="{7AE61839-880C-8649-98DD-A1308C2AD748}" type="slidenum">
              <a:rPr lang="en-US" smtClean="0"/>
              <a:pPr/>
              <a:t>49</a:t>
            </a:fld>
            <a:endParaRPr lang="en-US" dirty="0"/>
          </a:p>
        </p:txBody>
      </p:sp>
    </p:spTree>
    <p:extLst>
      <p:ext uri="{BB962C8B-B14F-4D97-AF65-F5344CB8AC3E}">
        <p14:creationId xmlns:p14="http://schemas.microsoft.com/office/powerpoint/2010/main" val="364627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of ASC 840 Is Here…</a:t>
            </a:r>
          </a:p>
        </p:txBody>
      </p:sp>
      <p:sp>
        <p:nvSpPr>
          <p:cNvPr id="3" name="Content Placeholder 2"/>
          <p:cNvSpPr>
            <a:spLocks noGrp="1"/>
          </p:cNvSpPr>
          <p:nvPr>
            <p:ph idx="1"/>
          </p:nvPr>
        </p:nvSpPr>
        <p:spPr/>
        <p:txBody>
          <a:bodyPr/>
          <a:lstStyle/>
          <a:p>
            <a:r>
              <a:rPr lang="en-US" dirty="0"/>
              <a:t>New ASU (2016-02) issued in February 2016</a:t>
            </a:r>
          </a:p>
          <a:p>
            <a:r>
              <a:rPr lang="en-US" dirty="0"/>
              <a:t>New Codification Topic – ASC 842, </a:t>
            </a:r>
            <a:r>
              <a:rPr lang="en-US" i="1" dirty="0"/>
              <a:t>Leases</a:t>
            </a:r>
            <a:r>
              <a:rPr lang="en-US" dirty="0"/>
              <a:t>:</a:t>
            </a:r>
            <a:endParaRPr lang="en-US" i="1" dirty="0"/>
          </a:p>
          <a:p>
            <a:pPr lvl="1"/>
            <a:r>
              <a:rPr lang="en-US" dirty="0"/>
              <a:t>Supersedes Topic 840, </a:t>
            </a:r>
            <a:r>
              <a:rPr lang="en-US" i="1" dirty="0"/>
              <a:t>Leases</a:t>
            </a:r>
          </a:p>
          <a:p>
            <a:r>
              <a:rPr lang="en-US" dirty="0"/>
              <a:t>Applies to all leases except:</a:t>
            </a:r>
          </a:p>
          <a:p>
            <a:pPr lvl="1"/>
            <a:r>
              <a:rPr lang="en-US" dirty="0"/>
              <a:t>Leases of intangible assets, inventory, and assets under construction</a:t>
            </a:r>
          </a:p>
          <a:p>
            <a:pPr lvl="1"/>
            <a:r>
              <a:rPr lang="en-US" dirty="0"/>
              <a:t>Leases to explore for or use minerals, oil, natural gas, and similar non-regenerative resources</a:t>
            </a:r>
          </a:p>
          <a:p>
            <a:pPr lvl="1"/>
            <a:r>
              <a:rPr lang="en-US" dirty="0"/>
              <a:t>Leases of biological assets, including timber</a:t>
            </a:r>
          </a:p>
          <a:p>
            <a:r>
              <a:rPr lang="en-US" dirty="0"/>
              <a:t>No “low-value” exemption, but entities should apply a reasonable capitalization policy</a:t>
            </a:r>
          </a:p>
        </p:txBody>
      </p:sp>
      <p:sp>
        <p:nvSpPr>
          <p:cNvPr id="10" name="Action Button: Custom 9">
            <a:hlinkClick r:id="" action="ppaction://noaction" highlightClick="1"/>
          </p:cNvPr>
          <p:cNvSpPr/>
          <p:nvPr/>
        </p:nvSpPr>
        <p:spPr>
          <a:xfrm>
            <a:off x="1828800" y="6248400"/>
            <a:ext cx="4648200" cy="381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endParaRPr>
          </a:p>
        </p:txBody>
      </p:sp>
      <p:sp>
        <p:nvSpPr>
          <p:cNvPr id="5" name="Footer Placeholder 4">
            <a:extLst>
              <a:ext uri="{FF2B5EF4-FFF2-40B4-BE49-F238E27FC236}">
                <a16:creationId xmlns:a16="http://schemas.microsoft.com/office/drawing/2014/main" id="{B1CED7A7-7D47-67BD-4560-7E4FEACEEBEA}"/>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EFF6B0F1-450C-EFC0-9E5F-EB4A4DC3DC35}"/>
              </a:ext>
            </a:extLst>
          </p:cNvPr>
          <p:cNvSpPr>
            <a:spLocks noGrp="1"/>
          </p:cNvSpPr>
          <p:nvPr>
            <p:ph type="sldNum" sz="quarter" idx="11"/>
          </p:nvPr>
        </p:nvSpPr>
        <p:spPr/>
        <p:txBody>
          <a:bodyPr/>
          <a:lstStyle/>
          <a:p>
            <a:fld id="{7AE61839-880C-8649-98DD-A1308C2AD748}" type="slidenum">
              <a:rPr lang="en-US" smtClean="0"/>
              <a:pPr/>
              <a:t>5</a:t>
            </a:fld>
            <a:endParaRPr lang="en-US" dirty="0"/>
          </a:p>
        </p:txBody>
      </p:sp>
    </p:spTree>
    <p:extLst>
      <p:ext uri="{BB962C8B-B14F-4D97-AF65-F5344CB8AC3E}">
        <p14:creationId xmlns:p14="http://schemas.microsoft.com/office/powerpoint/2010/main" val="2608323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D24DE-FF28-4416-BAA6-5C8AAD41B67E}"/>
              </a:ext>
            </a:extLst>
          </p:cNvPr>
          <p:cNvSpPr>
            <a:spLocks noGrp="1"/>
          </p:cNvSpPr>
          <p:nvPr>
            <p:ph type="title"/>
          </p:nvPr>
        </p:nvSpPr>
        <p:spPr/>
        <p:txBody>
          <a:bodyPr/>
          <a:lstStyle/>
          <a:p>
            <a:r>
              <a:rPr lang="en-US" dirty="0"/>
              <a:t>What If?</a:t>
            </a:r>
          </a:p>
        </p:txBody>
      </p:sp>
      <p:sp>
        <p:nvSpPr>
          <p:cNvPr id="3" name="Content Placeholder 2">
            <a:extLst>
              <a:ext uri="{FF2B5EF4-FFF2-40B4-BE49-F238E27FC236}">
                <a16:creationId xmlns:a16="http://schemas.microsoft.com/office/drawing/2014/main" id="{3324805F-5800-46B7-AFA0-4EAA83AE38B4}"/>
              </a:ext>
            </a:extLst>
          </p:cNvPr>
          <p:cNvSpPr>
            <a:spLocks noGrp="1"/>
          </p:cNvSpPr>
          <p:nvPr>
            <p:ph idx="1"/>
          </p:nvPr>
        </p:nvSpPr>
        <p:spPr/>
        <p:txBody>
          <a:bodyPr/>
          <a:lstStyle/>
          <a:p>
            <a:r>
              <a:rPr lang="en-US" dirty="0"/>
              <a:t>Assume the same facts in Scenario 1 except that the contract also conveys the right to use an additional plot of land located adjacent to the retail space that could be developed independently of the retail space</a:t>
            </a:r>
          </a:p>
          <a:p>
            <a:pPr marL="0" indent="0">
              <a:buNone/>
            </a:pPr>
            <a:endParaRPr lang="en-US" dirty="0"/>
          </a:p>
        </p:txBody>
      </p:sp>
      <p:sp>
        <p:nvSpPr>
          <p:cNvPr id="6" name="Rectangle: Rounded Corners 5">
            <a:extLst>
              <a:ext uri="{FF2B5EF4-FFF2-40B4-BE49-F238E27FC236}">
                <a16:creationId xmlns:a16="http://schemas.microsoft.com/office/drawing/2014/main" id="{D569FF2F-CC4D-491C-9434-0CEBBEAF4684}"/>
              </a:ext>
            </a:extLst>
          </p:cNvPr>
          <p:cNvSpPr/>
          <p:nvPr/>
        </p:nvSpPr>
        <p:spPr>
          <a:xfrm>
            <a:off x="3398653" y="3568404"/>
            <a:ext cx="5394693" cy="51198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The lease would have two components</a:t>
            </a:r>
          </a:p>
        </p:txBody>
      </p:sp>
      <p:sp>
        <p:nvSpPr>
          <p:cNvPr id="4" name="Footer Placeholder 3">
            <a:extLst>
              <a:ext uri="{FF2B5EF4-FFF2-40B4-BE49-F238E27FC236}">
                <a16:creationId xmlns:a16="http://schemas.microsoft.com/office/drawing/2014/main" id="{40418BAA-66D3-FD05-3AB0-8C2DDEE007D4}"/>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1F78038-C2D7-8EC0-3E6C-B45550A14D1D}"/>
              </a:ext>
            </a:extLst>
          </p:cNvPr>
          <p:cNvSpPr>
            <a:spLocks noGrp="1"/>
          </p:cNvSpPr>
          <p:nvPr>
            <p:ph type="sldNum" sz="quarter" idx="11"/>
          </p:nvPr>
        </p:nvSpPr>
        <p:spPr/>
        <p:txBody>
          <a:bodyPr/>
          <a:lstStyle/>
          <a:p>
            <a:fld id="{7AE61839-880C-8649-98DD-A1308C2AD748}" type="slidenum">
              <a:rPr lang="en-US" smtClean="0"/>
              <a:pPr/>
              <a:t>50</a:t>
            </a:fld>
            <a:endParaRPr lang="en-US" dirty="0"/>
          </a:p>
        </p:txBody>
      </p:sp>
    </p:spTree>
    <p:extLst>
      <p:ext uri="{BB962C8B-B14F-4D97-AF65-F5344CB8AC3E}">
        <p14:creationId xmlns:p14="http://schemas.microsoft.com/office/powerpoint/2010/main" val="15902869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2C74-C88F-43B3-A99F-DD0EAD0D792C}"/>
              </a:ext>
            </a:extLst>
          </p:cNvPr>
          <p:cNvSpPr>
            <a:spLocks noGrp="1"/>
          </p:cNvSpPr>
          <p:nvPr>
            <p:ph type="title"/>
          </p:nvPr>
        </p:nvSpPr>
        <p:spPr/>
        <p:txBody>
          <a:bodyPr/>
          <a:lstStyle/>
          <a:p>
            <a:r>
              <a:rPr lang="en-US" dirty="0"/>
              <a:t>Determining Lease Components</a:t>
            </a:r>
          </a:p>
        </p:txBody>
      </p:sp>
      <p:sp>
        <p:nvSpPr>
          <p:cNvPr id="3" name="Content Placeholder 2">
            <a:extLst>
              <a:ext uri="{FF2B5EF4-FFF2-40B4-BE49-F238E27FC236}">
                <a16:creationId xmlns:a16="http://schemas.microsoft.com/office/drawing/2014/main" id="{48B9AA04-62AA-4309-85D1-96D3455CD6FC}"/>
              </a:ext>
            </a:extLst>
          </p:cNvPr>
          <p:cNvSpPr>
            <a:spLocks noGrp="1"/>
          </p:cNvSpPr>
          <p:nvPr>
            <p:ph idx="1"/>
          </p:nvPr>
        </p:nvSpPr>
        <p:spPr/>
        <p:txBody>
          <a:bodyPr/>
          <a:lstStyle/>
          <a:p>
            <a:r>
              <a:rPr lang="en-US" dirty="0"/>
              <a:t>Lease of machinery and plant</a:t>
            </a:r>
          </a:p>
          <a:p>
            <a:pPr lvl="1"/>
            <a:r>
              <a:rPr lang="en-US" dirty="0"/>
              <a:t>A lessee leases a manufacturing plant together with a large piece of equipment that is installed within the plant. The lessor does not lease or sell the equipment separately, but other suppliers do. The plant is not tailored for use only with the piece of equipment and the equipment could be used for a different manufacturing process within another plant</a:t>
            </a:r>
          </a:p>
        </p:txBody>
      </p:sp>
      <p:sp>
        <p:nvSpPr>
          <p:cNvPr id="6" name="Rectangle: Rounded Corners 5">
            <a:extLst>
              <a:ext uri="{FF2B5EF4-FFF2-40B4-BE49-F238E27FC236}">
                <a16:creationId xmlns:a16="http://schemas.microsoft.com/office/drawing/2014/main" id="{DE007EA6-5057-4CCE-AF3C-297B9531B12F}"/>
              </a:ext>
            </a:extLst>
          </p:cNvPr>
          <p:cNvSpPr/>
          <p:nvPr/>
        </p:nvSpPr>
        <p:spPr>
          <a:xfrm>
            <a:off x="3161521" y="4204834"/>
            <a:ext cx="5868958" cy="46445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This lease would have two lease components</a:t>
            </a:r>
          </a:p>
        </p:txBody>
      </p:sp>
      <p:sp>
        <p:nvSpPr>
          <p:cNvPr id="4" name="Footer Placeholder 3">
            <a:extLst>
              <a:ext uri="{FF2B5EF4-FFF2-40B4-BE49-F238E27FC236}">
                <a16:creationId xmlns:a16="http://schemas.microsoft.com/office/drawing/2014/main" id="{BF54A239-D125-9A80-0426-C4447432DC74}"/>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63A60F50-1EA1-E01F-98B5-C02A9A671418}"/>
              </a:ext>
            </a:extLst>
          </p:cNvPr>
          <p:cNvSpPr>
            <a:spLocks noGrp="1"/>
          </p:cNvSpPr>
          <p:nvPr>
            <p:ph type="sldNum" sz="quarter" idx="11"/>
          </p:nvPr>
        </p:nvSpPr>
        <p:spPr/>
        <p:txBody>
          <a:bodyPr/>
          <a:lstStyle/>
          <a:p>
            <a:fld id="{7AE61839-880C-8649-98DD-A1308C2AD748}" type="slidenum">
              <a:rPr lang="en-US" smtClean="0"/>
              <a:pPr/>
              <a:t>51</a:t>
            </a:fld>
            <a:endParaRPr lang="en-US" dirty="0"/>
          </a:p>
        </p:txBody>
      </p:sp>
    </p:spTree>
    <p:extLst>
      <p:ext uri="{BB962C8B-B14F-4D97-AF65-F5344CB8AC3E}">
        <p14:creationId xmlns:p14="http://schemas.microsoft.com/office/powerpoint/2010/main" val="31727527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2124-8C6C-4A79-8932-3C36CEAC6EEA}"/>
              </a:ext>
            </a:extLst>
          </p:cNvPr>
          <p:cNvSpPr>
            <a:spLocks noGrp="1"/>
          </p:cNvSpPr>
          <p:nvPr>
            <p:ph type="title"/>
          </p:nvPr>
        </p:nvSpPr>
        <p:spPr/>
        <p:txBody>
          <a:bodyPr>
            <a:noAutofit/>
          </a:bodyPr>
          <a:lstStyle/>
          <a:p>
            <a:r>
              <a:rPr lang="en-US" dirty="0"/>
              <a:t>Allocation of Consideration to Lease</a:t>
            </a:r>
            <a:br>
              <a:rPr lang="en-US" dirty="0"/>
            </a:br>
            <a:r>
              <a:rPr lang="en-US" dirty="0"/>
              <a:t>and Non-Lease Components Example</a:t>
            </a:r>
          </a:p>
        </p:txBody>
      </p:sp>
      <p:sp>
        <p:nvSpPr>
          <p:cNvPr id="3" name="Content Placeholder 2">
            <a:extLst>
              <a:ext uri="{FF2B5EF4-FFF2-40B4-BE49-F238E27FC236}">
                <a16:creationId xmlns:a16="http://schemas.microsoft.com/office/drawing/2014/main" id="{587E63EE-7703-4C6E-A04E-21C17EEB6D69}"/>
              </a:ext>
            </a:extLst>
          </p:cNvPr>
          <p:cNvSpPr>
            <a:spLocks noGrp="1"/>
          </p:cNvSpPr>
          <p:nvPr>
            <p:ph idx="1"/>
          </p:nvPr>
        </p:nvSpPr>
        <p:spPr/>
        <p:txBody>
          <a:bodyPr/>
          <a:lstStyle/>
          <a:p>
            <a:r>
              <a:rPr lang="en-US" dirty="0"/>
              <a:t>Customer enters into a five-year contract with Supplier for a total consideration of $200,000, payable in five annual amounts of $40,000</a:t>
            </a:r>
          </a:p>
          <a:p>
            <a:r>
              <a:rPr lang="en-US" dirty="0"/>
              <a:t>The contract has two components:</a:t>
            </a:r>
          </a:p>
          <a:p>
            <a:pPr lvl="1"/>
            <a:r>
              <a:rPr lang="en-US" dirty="0"/>
              <a:t>Component 1 – The lease of equipment for five years; and</a:t>
            </a:r>
          </a:p>
          <a:p>
            <a:pPr lvl="1"/>
            <a:r>
              <a:rPr lang="en-US" dirty="0"/>
              <a:t>Component 2 – Maintenance of the equipment by Supplier for five years</a:t>
            </a:r>
          </a:p>
          <a:p>
            <a:r>
              <a:rPr lang="en-US" dirty="0"/>
              <a:t>The contract does not specify prices for the individual components</a:t>
            </a:r>
          </a:p>
        </p:txBody>
      </p:sp>
      <p:sp>
        <p:nvSpPr>
          <p:cNvPr id="6" name="Footer Placeholder 5">
            <a:extLst>
              <a:ext uri="{FF2B5EF4-FFF2-40B4-BE49-F238E27FC236}">
                <a16:creationId xmlns:a16="http://schemas.microsoft.com/office/drawing/2014/main" id="{96061608-DE15-7883-35A1-C34DBAD2949B}"/>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D26DA3B2-93A9-96B5-5206-CF62E48F838A}"/>
              </a:ext>
            </a:extLst>
          </p:cNvPr>
          <p:cNvSpPr>
            <a:spLocks noGrp="1"/>
          </p:cNvSpPr>
          <p:nvPr>
            <p:ph type="sldNum" sz="quarter" idx="11"/>
          </p:nvPr>
        </p:nvSpPr>
        <p:spPr/>
        <p:txBody>
          <a:bodyPr/>
          <a:lstStyle/>
          <a:p>
            <a:fld id="{7AE61839-880C-8649-98DD-A1308C2AD748}" type="slidenum">
              <a:rPr lang="en-US" smtClean="0"/>
              <a:pPr/>
              <a:t>52</a:t>
            </a:fld>
            <a:endParaRPr lang="en-US" dirty="0"/>
          </a:p>
        </p:txBody>
      </p:sp>
    </p:spTree>
    <p:extLst>
      <p:ext uri="{BB962C8B-B14F-4D97-AF65-F5344CB8AC3E}">
        <p14:creationId xmlns:p14="http://schemas.microsoft.com/office/powerpoint/2010/main" val="24860929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6C0F0D2-CFDE-4FB3-9FB7-C1DBFA4696AF}"/>
              </a:ext>
            </a:extLst>
          </p:cNvPr>
          <p:cNvSpPr>
            <a:spLocks noGrp="1"/>
          </p:cNvSpPr>
          <p:nvPr>
            <p:ph type="title"/>
          </p:nvPr>
        </p:nvSpPr>
        <p:spPr/>
        <p:txBody>
          <a:bodyPr>
            <a:noAutofit/>
          </a:bodyPr>
          <a:lstStyle/>
          <a:p>
            <a:r>
              <a:rPr lang="en-US" dirty="0"/>
              <a:t>Allocation of Consideration to Lease</a:t>
            </a:r>
            <a:br>
              <a:rPr lang="en-US" dirty="0"/>
            </a:br>
            <a:r>
              <a:rPr lang="en-US" dirty="0"/>
              <a:t>and Non-Lease Components Example</a:t>
            </a:r>
          </a:p>
        </p:txBody>
      </p:sp>
      <p:sp>
        <p:nvSpPr>
          <p:cNvPr id="3" name="Content Placeholder 2">
            <a:extLst>
              <a:ext uri="{FF2B5EF4-FFF2-40B4-BE49-F238E27FC236}">
                <a16:creationId xmlns:a16="http://schemas.microsoft.com/office/drawing/2014/main" id="{3F59AF66-60D3-4A27-AD4B-41D9A285C91D}"/>
              </a:ext>
            </a:extLst>
          </p:cNvPr>
          <p:cNvSpPr>
            <a:spLocks noGrp="1"/>
          </p:cNvSpPr>
          <p:nvPr>
            <p:ph idx="1"/>
          </p:nvPr>
        </p:nvSpPr>
        <p:spPr/>
        <p:txBody>
          <a:bodyPr>
            <a:normAutofit/>
          </a:bodyPr>
          <a:lstStyle/>
          <a:p>
            <a:r>
              <a:rPr lang="en-US" sz="2600" dirty="0"/>
              <a:t>The contract is priced as a package and Customer is unable to obtain an observable standalone price for the lease component. However, the customer learns that several other suppliers provide maintenance services that relate to similar equipment over a five-year period at a standalone price of $10,000 per year</a:t>
            </a:r>
          </a:p>
          <a:p>
            <a:r>
              <a:rPr lang="en-US" sz="2600" dirty="0"/>
              <a:t>Because the customer has an observable standalone price for one component of the contract, but not both, it first allocates consideration to the component with an observable price and then allocates the remaining consideration to the component without an observable price</a:t>
            </a:r>
          </a:p>
          <a:p>
            <a:r>
              <a:rPr lang="en-US" sz="2600" dirty="0"/>
              <a:t>Customer concludes that the consideration for the lease component is $30,000 per year ($40,000 per year − $10,000 per year allocated to the service component of the contract)</a:t>
            </a:r>
          </a:p>
        </p:txBody>
      </p:sp>
      <p:sp>
        <p:nvSpPr>
          <p:cNvPr id="4" name="Footer Placeholder 3">
            <a:extLst>
              <a:ext uri="{FF2B5EF4-FFF2-40B4-BE49-F238E27FC236}">
                <a16:creationId xmlns:a16="http://schemas.microsoft.com/office/drawing/2014/main" id="{1F7B9C2A-41B5-F8B9-1C52-D223CE1BBB69}"/>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5C653DD4-5400-A162-AE23-B5CB510A74FA}"/>
              </a:ext>
            </a:extLst>
          </p:cNvPr>
          <p:cNvSpPr>
            <a:spLocks noGrp="1"/>
          </p:cNvSpPr>
          <p:nvPr>
            <p:ph type="sldNum" sz="quarter" idx="11"/>
          </p:nvPr>
        </p:nvSpPr>
        <p:spPr/>
        <p:txBody>
          <a:bodyPr/>
          <a:lstStyle/>
          <a:p>
            <a:fld id="{7AE61839-880C-8649-98DD-A1308C2AD748}" type="slidenum">
              <a:rPr lang="en-US" smtClean="0"/>
              <a:pPr/>
              <a:t>53</a:t>
            </a:fld>
            <a:endParaRPr lang="en-US" dirty="0"/>
          </a:p>
        </p:txBody>
      </p:sp>
    </p:spTree>
    <p:extLst>
      <p:ext uri="{BB962C8B-B14F-4D97-AF65-F5344CB8AC3E}">
        <p14:creationId xmlns:p14="http://schemas.microsoft.com/office/powerpoint/2010/main" val="1501966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Lessee Lease Classification</a:t>
            </a:r>
          </a:p>
        </p:txBody>
      </p:sp>
      <p:sp>
        <p:nvSpPr>
          <p:cNvPr id="3" name="Content Placeholder 2"/>
          <p:cNvSpPr>
            <a:spLocks noGrp="1"/>
          </p:cNvSpPr>
          <p:nvPr>
            <p:ph idx="1"/>
          </p:nvPr>
        </p:nvSpPr>
        <p:spPr/>
        <p:txBody>
          <a:bodyPr/>
          <a:lstStyle/>
          <a:p>
            <a:r>
              <a:rPr lang="en-US" dirty="0"/>
              <a:t>Leases classified as follows:</a:t>
            </a:r>
          </a:p>
          <a:p>
            <a:pPr lvl="1"/>
            <a:r>
              <a:rPr lang="en-US" dirty="0"/>
              <a:t>Finance</a:t>
            </a:r>
          </a:p>
          <a:p>
            <a:pPr lvl="2"/>
            <a:r>
              <a:rPr lang="en-US" dirty="0"/>
              <a:t>Lease meets any of the five criteria discussed earlier</a:t>
            </a:r>
          </a:p>
          <a:p>
            <a:pPr lvl="1"/>
            <a:r>
              <a:rPr lang="en-US" dirty="0"/>
              <a:t>Operating</a:t>
            </a:r>
          </a:p>
          <a:p>
            <a:pPr lvl="2"/>
            <a:r>
              <a:rPr lang="en-US" dirty="0"/>
              <a:t>None of the five criteria are met</a:t>
            </a:r>
          </a:p>
          <a:p>
            <a:pPr lvl="2"/>
            <a:r>
              <a:rPr lang="en-US" dirty="0"/>
              <a:t>Generally, leases of real estate </a:t>
            </a:r>
          </a:p>
          <a:p>
            <a:r>
              <a:rPr lang="en-US" dirty="0"/>
              <a:t>Bright lines of current standard removed</a:t>
            </a:r>
          </a:p>
          <a:p>
            <a:endParaRPr lang="en-US" dirty="0"/>
          </a:p>
        </p:txBody>
      </p:sp>
      <p:sp>
        <p:nvSpPr>
          <p:cNvPr id="5" name="Footer Placeholder 4">
            <a:extLst>
              <a:ext uri="{FF2B5EF4-FFF2-40B4-BE49-F238E27FC236}">
                <a16:creationId xmlns:a16="http://schemas.microsoft.com/office/drawing/2014/main" id="{CB5F0550-645E-9F21-9366-984EC1AEB951}"/>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5B69E60-DFD1-88B5-2D22-EECEF5C41E26}"/>
              </a:ext>
            </a:extLst>
          </p:cNvPr>
          <p:cNvSpPr>
            <a:spLocks noGrp="1"/>
          </p:cNvSpPr>
          <p:nvPr>
            <p:ph type="sldNum" sz="quarter" idx="11"/>
          </p:nvPr>
        </p:nvSpPr>
        <p:spPr/>
        <p:txBody>
          <a:bodyPr/>
          <a:lstStyle/>
          <a:p>
            <a:fld id="{7AE61839-880C-8649-98DD-A1308C2AD748}" type="slidenum">
              <a:rPr lang="en-US" smtClean="0"/>
              <a:pPr/>
              <a:t>54</a:t>
            </a:fld>
            <a:endParaRPr lang="en-US" dirty="0"/>
          </a:p>
        </p:txBody>
      </p:sp>
    </p:spTree>
    <p:extLst>
      <p:ext uri="{BB962C8B-B14F-4D97-AF65-F5344CB8AC3E}">
        <p14:creationId xmlns:p14="http://schemas.microsoft.com/office/powerpoint/2010/main" val="2468871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829" y="337559"/>
            <a:ext cx="10905387" cy="565412"/>
          </a:xfrm>
        </p:spPr>
        <p:txBody>
          <a:bodyPr/>
          <a:lstStyle/>
          <a:p>
            <a:r>
              <a:rPr lang="en-US" dirty="0"/>
              <a:t>Other Guidance Related to Lessee Lease Classification</a:t>
            </a:r>
          </a:p>
        </p:txBody>
      </p:sp>
      <p:sp>
        <p:nvSpPr>
          <p:cNvPr id="3" name="Content Placeholder 2"/>
          <p:cNvSpPr>
            <a:spLocks noGrp="1"/>
          </p:cNvSpPr>
          <p:nvPr>
            <p:ph idx="1"/>
          </p:nvPr>
        </p:nvSpPr>
        <p:spPr/>
        <p:txBody>
          <a:bodyPr/>
          <a:lstStyle/>
          <a:p>
            <a:r>
              <a:rPr lang="en-US" dirty="0"/>
              <a:t>Lease should be classified as a finance lease if the lessee has a significant economic incentive to exercise a purchase option</a:t>
            </a:r>
          </a:p>
          <a:p>
            <a:r>
              <a:rPr lang="en-US" dirty="0"/>
              <a:t>If the lease contains a right to use more than one asset:</a:t>
            </a:r>
          </a:p>
          <a:p>
            <a:pPr lvl="1"/>
            <a:r>
              <a:rPr lang="en-US" dirty="0"/>
              <a:t>Base nature of asset on the primary asset</a:t>
            </a:r>
          </a:p>
          <a:p>
            <a:pPr lvl="1"/>
            <a:r>
              <a:rPr lang="en-US" dirty="0"/>
              <a:t>Use economic life of the primary asset </a:t>
            </a:r>
          </a:p>
          <a:p>
            <a:pPr lvl="1"/>
            <a:r>
              <a:rPr lang="en-US" dirty="0"/>
              <a:t>If both land and a building, use life of the building</a:t>
            </a:r>
          </a:p>
        </p:txBody>
      </p:sp>
      <p:sp>
        <p:nvSpPr>
          <p:cNvPr id="5" name="Footer Placeholder 4">
            <a:extLst>
              <a:ext uri="{FF2B5EF4-FFF2-40B4-BE49-F238E27FC236}">
                <a16:creationId xmlns:a16="http://schemas.microsoft.com/office/drawing/2014/main" id="{E7156474-22D9-CFB6-99FE-CB2C620ECDAD}"/>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EFF1E76C-D795-3D97-8302-6172894C5E12}"/>
              </a:ext>
            </a:extLst>
          </p:cNvPr>
          <p:cNvSpPr>
            <a:spLocks noGrp="1"/>
          </p:cNvSpPr>
          <p:nvPr>
            <p:ph type="sldNum" sz="quarter" idx="11"/>
          </p:nvPr>
        </p:nvSpPr>
        <p:spPr/>
        <p:txBody>
          <a:bodyPr/>
          <a:lstStyle/>
          <a:p>
            <a:fld id="{7AE61839-880C-8649-98DD-A1308C2AD748}" type="slidenum">
              <a:rPr lang="en-US" smtClean="0"/>
              <a:pPr/>
              <a:t>55</a:t>
            </a:fld>
            <a:endParaRPr lang="en-US" dirty="0"/>
          </a:p>
        </p:txBody>
      </p:sp>
    </p:spTree>
    <p:extLst>
      <p:ext uri="{BB962C8B-B14F-4D97-AF65-F5344CB8AC3E}">
        <p14:creationId xmlns:p14="http://schemas.microsoft.com/office/powerpoint/2010/main" val="2715176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Classification Example 1</a:t>
            </a:r>
          </a:p>
        </p:txBody>
      </p:sp>
      <p:sp>
        <p:nvSpPr>
          <p:cNvPr id="3" name="Content Placeholder 2"/>
          <p:cNvSpPr>
            <a:spLocks noGrp="1"/>
          </p:cNvSpPr>
          <p:nvPr>
            <p:ph idx="1"/>
          </p:nvPr>
        </p:nvSpPr>
        <p:spPr/>
        <p:txBody>
          <a:bodyPr/>
          <a:lstStyle/>
          <a:p>
            <a:pPr hangingPunct="0"/>
            <a:r>
              <a:rPr lang="en-US" dirty="0"/>
              <a:t>A lease has the following key terms:</a:t>
            </a:r>
          </a:p>
          <a:p>
            <a:pPr lvl="1" hangingPunct="0"/>
            <a:r>
              <a:rPr lang="en-US" dirty="0"/>
              <a:t>10-year lease of equipment with a total economic life of 12 years;</a:t>
            </a:r>
          </a:p>
          <a:p>
            <a:pPr lvl="1" hangingPunct="0"/>
            <a:r>
              <a:rPr lang="en-US" dirty="0"/>
              <a:t>Lease payments are $9,000 per year, discounted at 5 percent;</a:t>
            </a:r>
          </a:p>
          <a:p>
            <a:pPr lvl="1" hangingPunct="0"/>
            <a:r>
              <a:rPr lang="en-US" dirty="0"/>
              <a:t>Present value of lease payments is $69,500; and</a:t>
            </a:r>
          </a:p>
          <a:p>
            <a:pPr lvl="1" hangingPunct="0"/>
            <a:r>
              <a:rPr lang="en-US" dirty="0"/>
              <a:t>Fair value of leased asset at commencement is $75,000</a:t>
            </a:r>
          </a:p>
          <a:p>
            <a:pPr hangingPunct="0"/>
            <a:r>
              <a:rPr lang="en-US" dirty="0"/>
              <a:t>In applying the guidance of Topic 842, determine the appropriate classification of this lease, from the lessee’s perspective</a:t>
            </a:r>
          </a:p>
          <a:p>
            <a:pPr hangingPunct="0"/>
            <a:endParaRPr lang="en-US" dirty="0"/>
          </a:p>
          <a:p>
            <a:endParaRPr lang="en-US" dirty="0"/>
          </a:p>
        </p:txBody>
      </p:sp>
      <p:sp>
        <p:nvSpPr>
          <p:cNvPr id="4" name="Footer Placeholder 3">
            <a:extLst>
              <a:ext uri="{FF2B5EF4-FFF2-40B4-BE49-F238E27FC236}">
                <a16:creationId xmlns:a16="http://schemas.microsoft.com/office/drawing/2014/main" id="{2AB2998B-2C85-8EB4-797A-379B2A7982A3}"/>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6AEF08E-883C-3D4F-B33E-2937EC05B803}"/>
              </a:ext>
            </a:extLst>
          </p:cNvPr>
          <p:cNvSpPr>
            <a:spLocks noGrp="1"/>
          </p:cNvSpPr>
          <p:nvPr>
            <p:ph type="sldNum" sz="quarter" idx="11"/>
          </p:nvPr>
        </p:nvSpPr>
        <p:spPr/>
        <p:txBody>
          <a:bodyPr/>
          <a:lstStyle/>
          <a:p>
            <a:fld id="{7AE61839-880C-8649-98DD-A1308C2AD748}" type="slidenum">
              <a:rPr lang="en-US" smtClean="0"/>
              <a:pPr/>
              <a:t>56</a:t>
            </a:fld>
            <a:endParaRPr lang="en-US" dirty="0"/>
          </a:p>
        </p:txBody>
      </p:sp>
    </p:spTree>
    <p:extLst>
      <p:ext uri="{BB962C8B-B14F-4D97-AF65-F5344CB8AC3E}">
        <p14:creationId xmlns:p14="http://schemas.microsoft.com/office/powerpoint/2010/main" val="28115387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Classification Example 1</a:t>
            </a:r>
          </a:p>
        </p:txBody>
      </p:sp>
      <p:sp>
        <p:nvSpPr>
          <p:cNvPr id="3" name="Content Placeholder 2"/>
          <p:cNvSpPr>
            <a:spLocks noGrp="1"/>
          </p:cNvSpPr>
          <p:nvPr>
            <p:ph idx="1"/>
          </p:nvPr>
        </p:nvSpPr>
        <p:spPr/>
        <p:txBody>
          <a:bodyPr/>
          <a:lstStyle/>
          <a:p>
            <a:pPr hangingPunct="0"/>
            <a:r>
              <a:rPr lang="en-US" dirty="0"/>
              <a:t>A lease has the following key terms:</a:t>
            </a:r>
          </a:p>
          <a:p>
            <a:pPr lvl="1" hangingPunct="0"/>
            <a:r>
              <a:rPr lang="en-US" dirty="0"/>
              <a:t>10-year lease of equipment with a total economic life of 12 years;</a:t>
            </a:r>
          </a:p>
          <a:p>
            <a:pPr lvl="1" hangingPunct="0"/>
            <a:r>
              <a:rPr lang="en-US" dirty="0"/>
              <a:t>Lease payments are $9,000 per year, discounted at 5 percent;</a:t>
            </a:r>
          </a:p>
          <a:p>
            <a:pPr lvl="1" hangingPunct="0"/>
            <a:r>
              <a:rPr lang="en-US" dirty="0"/>
              <a:t>Present value of lease payments is $69,500; and</a:t>
            </a:r>
          </a:p>
          <a:p>
            <a:pPr lvl="1" hangingPunct="0"/>
            <a:r>
              <a:rPr lang="en-US" dirty="0"/>
              <a:t>Fair value of leased asset at commencement is $75,000</a:t>
            </a:r>
          </a:p>
          <a:p>
            <a:pPr hangingPunct="0"/>
            <a:r>
              <a:rPr lang="en-US" dirty="0"/>
              <a:t>In applying the guidance of Topic 842, determine the appropriate classification of this lease, from the lessee’s perspective</a:t>
            </a:r>
          </a:p>
          <a:p>
            <a:pPr hangingPunct="0"/>
            <a:endParaRPr lang="en-US" dirty="0"/>
          </a:p>
          <a:p>
            <a:endParaRPr lang="en-US" dirty="0"/>
          </a:p>
        </p:txBody>
      </p:sp>
      <p:sp>
        <p:nvSpPr>
          <p:cNvPr id="6" name="Rectangle: Rounded Corners 5">
            <a:extLst>
              <a:ext uri="{FF2B5EF4-FFF2-40B4-BE49-F238E27FC236}">
                <a16:creationId xmlns:a16="http://schemas.microsoft.com/office/drawing/2014/main" id="{92F9BEC0-2DE6-43DC-99B3-23E9117FEB10}"/>
              </a:ext>
            </a:extLst>
          </p:cNvPr>
          <p:cNvSpPr/>
          <p:nvPr/>
        </p:nvSpPr>
        <p:spPr>
          <a:xfrm>
            <a:off x="2334930" y="4621161"/>
            <a:ext cx="7369510" cy="54865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The entity would determine that this is a finance lease</a:t>
            </a:r>
          </a:p>
        </p:txBody>
      </p:sp>
      <p:sp>
        <p:nvSpPr>
          <p:cNvPr id="4" name="Footer Placeholder 3">
            <a:extLst>
              <a:ext uri="{FF2B5EF4-FFF2-40B4-BE49-F238E27FC236}">
                <a16:creationId xmlns:a16="http://schemas.microsoft.com/office/drawing/2014/main" id="{89FE6C7F-1772-FC5C-2131-05EA594E5C92}"/>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AAD60EAF-8EF6-13EB-AA53-E818B9D946FC}"/>
              </a:ext>
            </a:extLst>
          </p:cNvPr>
          <p:cNvSpPr>
            <a:spLocks noGrp="1"/>
          </p:cNvSpPr>
          <p:nvPr>
            <p:ph type="sldNum" sz="quarter" idx="11"/>
          </p:nvPr>
        </p:nvSpPr>
        <p:spPr/>
        <p:txBody>
          <a:bodyPr/>
          <a:lstStyle/>
          <a:p>
            <a:fld id="{7AE61839-880C-8649-98DD-A1308C2AD748}" type="slidenum">
              <a:rPr lang="en-US" smtClean="0"/>
              <a:pPr/>
              <a:t>57</a:t>
            </a:fld>
            <a:endParaRPr lang="en-US" dirty="0"/>
          </a:p>
        </p:txBody>
      </p:sp>
    </p:spTree>
    <p:extLst>
      <p:ext uri="{BB962C8B-B14F-4D97-AF65-F5344CB8AC3E}">
        <p14:creationId xmlns:p14="http://schemas.microsoft.com/office/powerpoint/2010/main" val="2651260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F4F07-8412-4787-8574-00A55F35C543}"/>
              </a:ext>
            </a:extLst>
          </p:cNvPr>
          <p:cNvSpPr>
            <a:spLocks noGrp="1"/>
          </p:cNvSpPr>
          <p:nvPr>
            <p:ph type="title"/>
          </p:nvPr>
        </p:nvSpPr>
        <p:spPr/>
        <p:txBody>
          <a:bodyPr/>
          <a:lstStyle/>
          <a:p>
            <a:r>
              <a:rPr lang="en-US" dirty="0"/>
              <a:t>Lease Classification Example 2</a:t>
            </a:r>
          </a:p>
        </p:txBody>
      </p:sp>
      <p:sp>
        <p:nvSpPr>
          <p:cNvPr id="3" name="Content Placeholder 2">
            <a:extLst>
              <a:ext uri="{FF2B5EF4-FFF2-40B4-BE49-F238E27FC236}">
                <a16:creationId xmlns:a16="http://schemas.microsoft.com/office/drawing/2014/main" id="{AB199569-4E25-46DA-8EF2-6F4D50ADF443}"/>
              </a:ext>
            </a:extLst>
          </p:cNvPr>
          <p:cNvSpPr>
            <a:spLocks noGrp="1"/>
          </p:cNvSpPr>
          <p:nvPr>
            <p:ph idx="1"/>
          </p:nvPr>
        </p:nvSpPr>
        <p:spPr/>
        <p:txBody>
          <a:bodyPr/>
          <a:lstStyle/>
          <a:p>
            <a:r>
              <a:rPr lang="en-US" dirty="0"/>
              <a:t>Facts:</a:t>
            </a:r>
          </a:p>
          <a:p>
            <a:pPr lvl="1"/>
            <a:r>
              <a:rPr lang="en-US" dirty="0"/>
              <a:t>A lessee enters into a 15-year lease of an office building, which has a remaining economic life of 40 years at the commencement date </a:t>
            </a:r>
          </a:p>
          <a:p>
            <a:pPr lvl="1"/>
            <a:r>
              <a:rPr lang="en-US" dirty="0"/>
              <a:t>The lease payments are $30,000 per year, the present value of which is $300,000, calculated using the lessee’s incremental borrowing rate. The fair value of the property at the commencement date is $400,000</a:t>
            </a:r>
          </a:p>
          <a:p>
            <a:r>
              <a:rPr lang="en-US" dirty="0"/>
              <a:t>Analysis:</a:t>
            </a:r>
          </a:p>
          <a:p>
            <a:pPr lvl="1"/>
            <a:r>
              <a:rPr lang="en-US" dirty="0"/>
              <a:t> The lease is an operating lease based on the following: </a:t>
            </a:r>
          </a:p>
          <a:p>
            <a:pPr lvl="2"/>
            <a:r>
              <a:rPr lang="en-US" dirty="0"/>
              <a:t>The underlying asset is property;</a:t>
            </a:r>
          </a:p>
          <a:p>
            <a:pPr lvl="2"/>
            <a:r>
              <a:rPr lang="en-US" dirty="0"/>
              <a:t>The lease term is not for a major part of the remaining economic life of the property; and</a:t>
            </a:r>
          </a:p>
          <a:p>
            <a:pPr lvl="2"/>
            <a:r>
              <a:rPr lang="en-US" dirty="0"/>
              <a:t>The present value of the lease payments does not account for substantially all of the fair value of the property</a:t>
            </a:r>
          </a:p>
          <a:p>
            <a:endParaRPr lang="en-US" dirty="0"/>
          </a:p>
        </p:txBody>
      </p:sp>
      <p:sp>
        <p:nvSpPr>
          <p:cNvPr id="4" name="Footer Placeholder 3">
            <a:extLst>
              <a:ext uri="{FF2B5EF4-FFF2-40B4-BE49-F238E27FC236}">
                <a16:creationId xmlns:a16="http://schemas.microsoft.com/office/drawing/2014/main" id="{0219B9A5-61BB-5D62-D674-0969B45EF24E}"/>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D411FA69-92C5-9E8E-B77C-15B319C86CF7}"/>
              </a:ext>
            </a:extLst>
          </p:cNvPr>
          <p:cNvSpPr>
            <a:spLocks noGrp="1"/>
          </p:cNvSpPr>
          <p:nvPr>
            <p:ph type="sldNum" sz="quarter" idx="11"/>
          </p:nvPr>
        </p:nvSpPr>
        <p:spPr/>
        <p:txBody>
          <a:bodyPr/>
          <a:lstStyle/>
          <a:p>
            <a:fld id="{7AE61839-880C-8649-98DD-A1308C2AD748}" type="slidenum">
              <a:rPr lang="en-US" smtClean="0"/>
              <a:pPr/>
              <a:t>58</a:t>
            </a:fld>
            <a:endParaRPr lang="en-US" dirty="0"/>
          </a:p>
        </p:txBody>
      </p:sp>
    </p:spTree>
    <p:extLst>
      <p:ext uri="{BB962C8B-B14F-4D97-AF65-F5344CB8AC3E}">
        <p14:creationId xmlns:p14="http://schemas.microsoft.com/office/powerpoint/2010/main" val="3229252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Lease Term</a:t>
            </a:r>
          </a:p>
        </p:txBody>
      </p:sp>
      <p:sp>
        <p:nvSpPr>
          <p:cNvPr id="4" name="Text Placeholder 3"/>
          <p:cNvSpPr>
            <a:spLocks noGrp="1"/>
          </p:cNvSpPr>
          <p:nvPr>
            <p:ph idx="1"/>
          </p:nvPr>
        </p:nvSpPr>
        <p:spPr/>
        <p:txBody>
          <a:bodyPr>
            <a:normAutofit/>
          </a:bodyPr>
          <a:lstStyle/>
          <a:p>
            <a:r>
              <a:rPr lang="en-US" dirty="0"/>
              <a:t>Used for classification purposes as well as to determine the period for which payments should be included in the lease liability</a:t>
            </a:r>
          </a:p>
          <a:p>
            <a:r>
              <a:rPr lang="en-US" dirty="0"/>
              <a:t>Noncancelable period lessee has right to use asset</a:t>
            </a:r>
          </a:p>
          <a:p>
            <a:pPr marL="233363" indent="0">
              <a:buNone/>
            </a:pPr>
            <a:r>
              <a:rPr lang="en-US" dirty="0"/>
              <a:t>PLUS</a:t>
            </a:r>
          </a:p>
          <a:p>
            <a:r>
              <a:rPr lang="en-US" dirty="0"/>
              <a:t>Option periods to extend/terminate </a:t>
            </a:r>
            <a:r>
              <a:rPr lang="en-US" b="1" u="sng" dirty="0"/>
              <a:t>only if</a:t>
            </a:r>
            <a:r>
              <a:rPr lang="en-US" dirty="0"/>
              <a:t> significant economic incentive at commencement date to exercise/not exercise option:</a:t>
            </a:r>
          </a:p>
          <a:p>
            <a:pPr lvl="1"/>
            <a:r>
              <a:rPr lang="en-US" dirty="0"/>
              <a:t>“Reasonably certain” lessee will exercise – High threshold</a:t>
            </a:r>
          </a:p>
          <a:p>
            <a:r>
              <a:rPr lang="en-US" dirty="0"/>
              <a:t>Begins at commencement date and includes any rent-free periods</a:t>
            </a:r>
          </a:p>
          <a:p>
            <a:r>
              <a:rPr lang="en-US" dirty="0"/>
              <a:t>Lessor would generally not reassess lease term without a lease modification</a:t>
            </a:r>
          </a:p>
        </p:txBody>
      </p:sp>
      <p:sp>
        <p:nvSpPr>
          <p:cNvPr id="5" name="Footer Placeholder 4">
            <a:extLst>
              <a:ext uri="{FF2B5EF4-FFF2-40B4-BE49-F238E27FC236}">
                <a16:creationId xmlns:a16="http://schemas.microsoft.com/office/drawing/2014/main" id="{F33DAF51-A0AF-A49A-DC50-867CC013A04C}"/>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D268961C-9625-C53E-F5DB-FE48C7D40915}"/>
              </a:ext>
            </a:extLst>
          </p:cNvPr>
          <p:cNvSpPr>
            <a:spLocks noGrp="1"/>
          </p:cNvSpPr>
          <p:nvPr>
            <p:ph type="sldNum" sz="quarter" idx="11"/>
          </p:nvPr>
        </p:nvSpPr>
        <p:spPr/>
        <p:txBody>
          <a:bodyPr/>
          <a:lstStyle/>
          <a:p>
            <a:fld id="{7AE61839-880C-8649-98DD-A1308C2AD748}" type="slidenum">
              <a:rPr lang="en-US" smtClean="0"/>
              <a:pPr/>
              <a:t>59</a:t>
            </a:fld>
            <a:endParaRPr lang="en-US" dirty="0"/>
          </a:p>
        </p:txBody>
      </p:sp>
    </p:spTree>
    <p:extLst>
      <p:ext uri="{BB962C8B-B14F-4D97-AF65-F5344CB8AC3E}">
        <p14:creationId xmlns:p14="http://schemas.microsoft.com/office/powerpoint/2010/main" val="3227173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Beginning of ASC 842 Is Here…</a:t>
            </a:r>
          </a:p>
        </p:txBody>
      </p:sp>
      <p:sp>
        <p:nvSpPr>
          <p:cNvPr id="3" name="Content Placeholder 2"/>
          <p:cNvSpPr>
            <a:spLocks noGrp="1"/>
          </p:cNvSpPr>
          <p:nvPr>
            <p:ph idx="1"/>
          </p:nvPr>
        </p:nvSpPr>
        <p:spPr/>
        <p:txBody>
          <a:bodyPr/>
          <a:lstStyle/>
          <a:p>
            <a:r>
              <a:rPr lang="en-US" dirty="0"/>
              <a:t>Effective now for all entities</a:t>
            </a:r>
          </a:p>
          <a:p>
            <a:r>
              <a:rPr lang="en-US" dirty="0"/>
              <a:t>As of effective dates:</a:t>
            </a:r>
          </a:p>
          <a:p>
            <a:pPr lvl="1"/>
            <a:r>
              <a:rPr lang="en-US" dirty="0"/>
              <a:t>Public companies – Fiscal years beginning after December 15, 2018</a:t>
            </a:r>
          </a:p>
          <a:p>
            <a:pPr lvl="1"/>
            <a:r>
              <a:rPr lang="en-US" dirty="0"/>
              <a:t>Private companies – Per ASU No. 2020-05, the effective date is for fiscal years beginning on or after December 15, 2021</a:t>
            </a:r>
          </a:p>
          <a:p>
            <a:r>
              <a:rPr lang="en-US" dirty="0"/>
              <a:t>Modified, not full, retrospective method to prior years</a:t>
            </a:r>
          </a:p>
        </p:txBody>
      </p:sp>
      <p:sp>
        <p:nvSpPr>
          <p:cNvPr id="10" name="Action Button: Custom 9">
            <a:hlinkClick r:id="" action="ppaction://noaction" highlightClick="1"/>
          </p:cNvPr>
          <p:cNvSpPr/>
          <p:nvPr/>
        </p:nvSpPr>
        <p:spPr>
          <a:xfrm>
            <a:off x="1828800" y="6248400"/>
            <a:ext cx="4648200" cy="381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defRPr/>
            </a:pPr>
            <a:endParaRPr lang="en-US" dirty="0">
              <a:solidFill>
                <a:srgbClr val="FFFFFF"/>
              </a:solidFill>
              <a:latin typeface="Arial" panose="020B0604020202020204"/>
            </a:endParaRPr>
          </a:p>
        </p:txBody>
      </p:sp>
      <p:sp>
        <p:nvSpPr>
          <p:cNvPr id="5" name="Footer Placeholder 4">
            <a:extLst>
              <a:ext uri="{FF2B5EF4-FFF2-40B4-BE49-F238E27FC236}">
                <a16:creationId xmlns:a16="http://schemas.microsoft.com/office/drawing/2014/main" id="{585B128A-72F7-091A-83BA-D2CF255B3DC9}"/>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1E83CEE-EB5E-EFF6-6B24-B0AE71D9DFF4}"/>
              </a:ext>
            </a:extLst>
          </p:cNvPr>
          <p:cNvSpPr>
            <a:spLocks noGrp="1"/>
          </p:cNvSpPr>
          <p:nvPr>
            <p:ph type="sldNum" sz="quarter" idx="11"/>
          </p:nvPr>
        </p:nvSpPr>
        <p:spPr/>
        <p:txBody>
          <a:bodyPr/>
          <a:lstStyle/>
          <a:p>
            <a:fld id="{7AE61839-880C-8649-98DD-A1308C2AD748}" type="slidenum">
              <a:rPr lang="en-US" smtClean="0"/>
              <a:pPr/>
              <a:t>6</a:t>
            </a:fld>
            <a:endParaRPr lang="en-US" dirty="0"/>
          </a:p>
        </p:txBody>
      </p:sp>
    </p:spTree>
    <p:extLst>
      <p:ext uri="{BB962C8B-B14F-4D97-AF65-F5344CB8AC3E}">
        <p14:creationId xmlns:p14="http://schemas.microsoft.com/office/powerpoint/2010/main" val="398035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Measurement of Lease Liability </a:t>
            </a:r>
          </a:p>
        </p:txBody>
      </p:sp>
      <p:sp>
        <p:nvSpPr>
          <p:cNvPr id="3" name="Content Placeholder 2"/>
          <p:cNvSpPr>
            <a:spLocks noGrp="1"/>
          </p:cNvSpPr>
          <p:nvPr>
            <p:ph idx="1"/>
          </p:nvPr>
        </p:nvSpPr>
        <p:spPr/>
        <p:txBody>
          <a:bodyPr>
            <a:normAutofit lnSpcReduction="10000"/>
          </a:bodyPr>
          <a:lstStyle/>
          <a:p>
            <a:r>
              <a:rPr lang="en-US" dirty="0"/>
              <a:t>Fixed payments, less any incentives receivable from the lessor</a:t>
            </a:r>
          </a:p>
          <a:p>
            <a:r>
              <a:rPr lang="en-US" dirty="0"/>
              <a:t>Variable lease payments that depend on an index or a rate (e.g., Consumer Price Index or a market interest rate) initially measured using the index or rate at the commencement date</a:t>
            </a:r>
          </a:p>
          <a:p>
            <a:r>
              <a:rPr lang="en-US" dirty="0"/>
              <a:t>Guaranteed residual value expected to be payable</a:t>
            </a:r>
          </a:p>
          <a:p>
            <a:r>
              <a:rPr lang="en-US" dirty="0"/>
              <a:t>Exercise price of a purchase option if the lessee has a significant economic incentive to exercise that option</a:t>
            </a:r>
          </a:p>
          <a:p>
            <a:r>
              <a:rPr lang="en-US" dirty="0"/>
              <a:t>Payments for penalties for terminating the lease, if the lease term reflects the lessee exercising an option to terminate the lease</a:t>
            </a:r>
          </a:p>
          <a:p>
            <a:r>
              <a:rPr lang="en-US" dirty="0"/>
              <a:t>Fees paid to owners of special purpose entity for structuring the transaction</a:t>
            </a:r>
          </a:p>
        </p:txBody>
      </p:sp>
      <p:sp>
        <p:nvSpPr>
          <p:cNvPr id="4" name="Footer Placeholder 3">
            <a:extLst>
              <a:ext uri="{FF2B5EF4-FFF2-40B4-BE49-F238E27FC236}">
                <a16:creationId xmlns:a16="http://schemas.microsoft.com/office/drawing/2014/main" id="{27CE4E14-89C1-EA6D-EFC1-20F4CFB0B0A5}"/>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41B67E2-1F65-F74D-FB85-51EB6768AFB3}"/>
              </a:ext>
            </a:extLst>
          </p:cNvPr>
          <p:cNvSpPr>
            <a:spLocks noGrp="1"/>
          </p:cNvSpPr>
          <p:nvPr>
            <p:ph type="sldNum" sz="quarter" idx="11"/>
          </p:nvPr>
        </p:nvSpPr>
        <p:spPr/>
        <p:txBody>
          <a:bodyPr/>
          <a:lstStyle/>
          <a:p>
            <a:fld id="{7AE61839-880C-8649-98DD-A1308C2AD748}" type="slidenum">
              <a:rPr lang="en-US" smtClean="0"/>
              <a:pPr/>
              <a:t>60</a:t>
            </a:fld>
            <a:endParaRPr lang="en-US" dirty="0"/>
          </a:p>
        </p:txBody>
      </p:sp>
    </p:spTree>
    <p:extLst>
      <p:ext uri="{BB962C8B-B14F-4D97-AF65-F5344CB8AC3E}">
        <p14:creationId xmlns:p14="http://schemas.microsoft.com/office/powerpoint/2010/main" val="29908684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Measurement of Right-of-Use Asset</a:t>
            </a:r>
          </a:p>
        </p:txBody>
      </p:sp>
      <p:sp>
        <p:nvSpPr>
          <p:cNvPr id="3" name="Content Placeholder 2"/>
          <p:cNvSpPr>
            <a:spLocks noGrp="1"/>
          </p:cNvSpPr>
          <p:nvPr>
            <p:ph idx="1"/>
          </p:nvPr>
        </p:nvSpPr>
        <p:spPr/>
        <p:txBody>
          <a:bodyPr/>
          <a:lstStyle/>
          <a:p>
            <a:r>
              <a:rPr lang="en-US" dirty="0"/>
              <a:t>Initial measurement of lease liability</a:t>
            </a:r>
          </a:p>
          <a:p>
            <a:r>
              <a:rPr lang="en-US" dirty="0"/>
              <a:t>Any lease payments made at or before lease commencement date, less any lease incentives received</a:t>
            </a:r>
          </a:p>
          <a:p>
            <a:r>
              <a:rPr lang="en-US" dirty="0"/>
              <a:t>Any initial direct costs incurred by the lessee: </a:t>
            </a:r>
          </a:p>
          <a:p>
            <a:pPr lvl="1"/>
            <a:r>
              <a:rPr lang="en-US" dirty="0"/>
              <a:t>E.g., commissions, payments made to an existing tenant to incentivize lease termination</a:t>
            </a:r>
          </a:p>
          <a:p>
            <a:pPr lvl="1"/>
            <a:r>
              <a:rPr lang="en-US" dirty="0"/>
              <a:t>Costs that would have been incurred regardless do not qualify (e.g., salaries, depreciation, occupancy costs, etc.)</a:t>
            </a:r>
          </a:p>
        </p:txBody>
      </p:sp>
      <p:sp>
        <p:nvSpPr>
          <p:cNvPr id="5" name="Footer Placeholder 4">
            <a:extLst>
              <a:ext uri="{FF2B5EF4-FFF2-40B4-BE49-F238E27FC236}">
                <a16:creationId xmlns:a16="http://schemas.microsoft.com/office/drawing/2014/main" id="{4CFB6D4B-F9E7-A002-876D-C41D6EEAC40F}"/>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C0B25D1B-855B-ED6F-EF97-BCEF067D2CA5}"/>
              </a:ext>
            </a:extLst>
          </p:cNvPr>
          <p:cNvSpPr>
            <a:spLocks noGrp="1"/>
          </p:cNvSpPr>
          <p:nvPr>
            <p:ph type="sldNum" sz="quarter" idx="11"/>
          </p:nvPr>
        </p:nvSpPr>
        <p:spPr/>
        <p:txBody>
          <a:bodyPr/>
          <a:lstStyle/>
          <a:p>
            <a:fld id="{7AE61839-880C-8649-98DD-A1308C2AD748}" type="slidenum">
              <a:rPr lang="en-US" smtClean="0"/>
              <a:pPr/>
              <a:t>61</a:t>
            </a:fld>
            <a:endParaRPr lang="en-US" dirty="0"/>
          </a:p>
        </p:txBody>
      </p:sp>
    </p:spTree>
    <p:extLst>
      <p:ext uri="{BB962C8B-B14F-4D97-AF65-F5344CB8AC3E}">
        <p14:creationId xmlns:p14="http://schemas.microsoft.com/office/powerpoint/2010/main" val="537649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Lease Payments</a:t>
            </a:r>
          </a:p>
        </p:txBody>
      </p:sp>
      <p:sp>
        <p:nvSpPr>
          <p:cNvPr id="3" name="Content Placeholder 2"/>
          <p:cNvSpPr>
            <a:spLocks noGrp="1"/>
          </p:cNvSpPr>
          <p:nvPr>
            <p:ph idx="1"/>
          </p:nvPr>
        </p:nvSpPr>
        <p:spPr/>
        <p:txBody>
          <a:bodyPr/>
          <a:lstStyle/>
          <a:p>
            <a:r>
              <a:rPr lang="en-US" dirty="0"/>
              <a:t>Those payments required to be made under the lease contract:</a:t>
            </a:r>
          </a:p>
          <a:p>
            <a:pPr lvl="1"/>
            <a:r>
              <a:rPr lang="en-US" dirty="0"/>
              <a:t>Can be a fixed amount for the term of the lease; or</a:t>
            </a:r>
          </a:p>
          <a:p>
            <a:pPr lvl="1"/>
            <a:r>
              <a:rPr lang="en-US" dirty="0"/>
              <a:t>Can increase at scheduled intervals, as detailed in the lease</a:t>
            </a:r>
          </a:p>
          <a:p>
            <a:r>
              <a:rPr lang="en-US" dirty="0"/>
              <a:t>Include price of purchase option when “reasonably certain” of exercise</a:t>
            </a:r>
          </a:p>
          <a:p>
            <a:r>
              <a:rPr lang="en-US" dirty="0"/>
              <a:t>Look to substance of the payment over its form:</a:t>
            </a:r>
          </a:p>
          <a:p>
            <a:pPr lvl="1"/>
            <a:r>
              <a:rPr lang="en-US" dirty="0"/>
              <a:t>Property tax example</a:t>
            </a:r>
          </a:p>
          <a:p>
            <a:pPr lvl="1"/>
            <a:r>
              <a:rPr lang="en-US" dirty="0"/>
              <a:t>Leasehold improvements – Who owns the asset?</a:t>
            </a:r>
          </a:p>
        </p:txBody>
      </p:sp>
      <p:sp>
        <p:nvSpPr>
          <p:cNvPr id="5" name="Footer Placeholder 4">
            <a:extLst>
              <a:ext uri="{FF2B5EF4-FFF2-40B4-BE49-F238E27FC236}">
                <a16:creationId xmlns:a16="http://schemas.microsoft.com/office/drawing/2014/main" id="{2FE82278-A60C-A020-3E0E-48D514B21A6A}"/>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50C479F8-6757-E684-F7C3-1FB2AC8C3809}"/>
              </a:ext>
            </a:extLst>
          </p:cNvPr>
          <p:cNvSpPr>
            <a:spLocks noGrp="1"/>
          </p:cNvSpPr>
          <p:nvPr>
            <p:ph type="sldNum" sz="quarter" idx="11"/>
          </p:nvPr>
        </p:nvSpPr>
        <p:spPr/>
        <p:txBody>
          <a:bodyPr/>
          <a:lstStyle/>
          <a:p>
            <a:fld id="{7AE61839-880C-8649-98DD-A1308C2AD748}" type="slidenum">
              <a:rPr lang="en-US" smtClean="0"/>
              <a:pPr/>
              <a:t>62</a:t>
            </a:fld>
            <a:endParaRPr lang="en-US" dirty="0"/>
          </a:p>
        </p:txBody>
      </p:sp>
    </p:spTree>
    <p:extLst>
      <p:ext uri="{BB962C8B-B14F-4D97-AF65-F5344CB8AC3E}">
        <p14:creationId xmlns:p14="http://schemas.microsoft.com/office/powerpoint/2010/main" val="20676766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 Lease Payments</a:t>
            </a:r>
          </a:p>
        </p:txBody>
      </p:sp>
      <p:sp>
        <p:nvSpPr>
          <p:cNvPr id="10" name="Content Placeholder 9"/>
          <p:cNvSpPr>
            <a:spLocks noGrp="1"/>
          </p:cNvSpPr>
          <p:nvPr>
            <p:ph idx="1"/>
          </p:nvPr>
        </p:nvSpPr>
        <p:spPr/>
        <p:txBody>
          <a:bodyPr/>
          <a:lstStyle/>
          <a:p>
            <a:r>
              <a:rPr lang="en-US" dirty="0"/>
              <a:t>A payment that changes during the lease term due to changes in facts and circumstances that occur after lease commencement</a:t>
            </a:r>
          </a:p>
          <a:p>
            <a:r>
              <a:rPr lang="en-US" dirty="0"/>
              <a:t>Common variable lease provisions:</a:t>
            </a:r>
          </a:p>
          <a:p>
            <a:pPr lvl="1"/>
            <a:r>
              <a:rPr lang="en-US" dirty="0"/>
              <a:t>External market rate or index (e.g., CPI or LIBOR, etc.)</a:t>
            </a:r>
          </a:p>
          <a:p>
            <a:pPr lvl="1"/>
            <a:r>
              <a:rPr lang="en-US" dirty="0"/>
              <a:t>Performance of underlying asset (i.e., percentage of revenue generated from leased asset)</a:t>
            </a:r>
          </a:p>
          <a:p>
            <a:pPr lvl="1"/>
            <a:r>
              <a:rPr lang="en-US" dirty="0"/>
              <a:t>Usage of asset (e.g., miles on a leased car)</a:t>
            </a:r>
          </a:p>
          <a:p>
            <a:r>
              <a:rPr lang="en-US" dirty="0"/>
              <a:t>Include in determination of lease liability and lease classification if tied to a rate or index:</a:t>
            </a:r>
          </a:p>
          <a:p>
            <a:pPr lvl="1"/>
            <a:r>
              <a:rPr lang="en-US" dirty="0"/>
              <a:t>Use rate or index at lease commencement date</a:t>
            </a:r>
          </a:p>
          <a:p>
            <a:pPr lvl="1"/>
            <a:r>
              <a:rPr lang="en-US" dirty="0"/>
              <a:t>Assume no change in rate or index</a:t>
            </a:r>
          </a:p>
        </p:txBody>
      </p:sp>
      <p:sp>
        <p:nvSpPr>
          <p:cNvPr id="5" name="Footer Placeholder 4">
            <a:extLst>
              <a:ext uri="{FF2B5EF4-FFF2-40B4-BE49-F238E27FC236}">
                <a16:creationId xmlns:a16="http://schemas.microsoft.com/office/drawing/2014/main" id="{70551294-2103-2513-C116-7C485CB6CB31}"/>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CFED45C8-FD77-65D7-70D4-75E4C96F6E2A}"/>
              </a:ext>
            </a:extLst>
          </p:cNvPr>
          <p:cNvSpPr>
            <a:spLocks noGrp="1"/>
          </p:cNvSpPr>
          <p:nvPr>
            <p:ph type="sldNum" sz="quarter" idx="11"/>
          </p:nvPr>
        </p:nvSpPr>
        <p:spPr/>
        <p:txBody>
          <a:bodyPr/>
          <a:lstStyle/>
          <a:p>
            <a:fld id="{7AE61839-880C-8649-98DD-A1308C2AD748}" type="slidenum">
              <a:rPr lang="en-US" smtClean="0"/>
              <a:pPr/>
              <a:t>63</a:t>
            </a:fld>
            <a:endParaRPr lang="en-US" dirty="0"/>
          </a:p>
        </p:txBody>
      </p:sp>
    </p:spTree>
    <p:extLst>
      <p:ext uri="{BB962C8B-B14F-4D97-AF65-F5344CB8AC3E}">
        <p14:creationId xmlns:p14="http://schemas.microsoft.com/office/powerpoint/2010/main" val="30596868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991CD-A878-40E7-A2EE-987E3C6C6A32}"/>
              </a:ext>
            </a:extLst>
          </p:cNvPr>
          <p:cNvSpPr>
            <a:spLocks noGrp="1"/>
          </p:cNvSpPr>
          <p:nvPr>
            <p:ph type="title"/>
          </p:nvPr>
        </p:nvSpPr>
        <p:spPr/>
        <p:txBody>
          <a:bodyPr/>
          <a:lstStyle/>
          <a:p>
            <a:r>
              <a:rPr lang="en-US" dirty="0"/>
              <a:t>Variable Lease Payment Tied to an External Market Rate</a:t>
            </a:r>
          </a:p>
        </p:txBody>
      </p:sp>
      <p:sp>
        <p:nvSpPr>
          <p:cNvPr id="3" name="Content Placeholder 2">
            <a:extLst>
              <a:ext uri="{FF2B5EF4-FFF2-40B4-BE49-F238E27FC236}">
                <a16:creationId xmlns:a16="http://schemas.microsoft.com/office/drawing/2014/main" id="{31758BBE-DF46-4EB4-AB45-EE763E6AF097}"/>
              </a:ext>
            </a:extLst>
          </p:cNvPr>
          <p:cNvSpPr>
            <a:spLocks noGrp="1"/>
          </p:cNvSpPr>
          <p:nvPr>
            <p:ph idx="1"/>
          </p:nvPr>
        </p:nvSpPr>
        <p:spPr/>
        <p:txBody>
          <a:bodyPr/>
          <a:lstStyle/>
          <a:p>
            <a:r>
              <a:rPr lang="en-US" dirty="0"/>
              <a:t>A lessee enters into a lease for equipment for five years. Payment is due at the end of the year. The lease payment in Year 1 is $10,000, with the payment for Years 2-5 tied to the interest rate of the five-year U.S. Treasury security, measured annually at the anniversary of the lease commencement date</a:t>
            </a:r>
          </a:p>
          <a:p>
            <a:r>
              <a:rPr lang="en-US" dirty="0"/>
              <a:t>The current rate for the five-year U.S. Treasury security is 1.25 percent</a:t>
            </a:r>
          </a:p>
          <a:p>
            <a:endParaRPr lang="en-US" dirty="0"/>
          </a:p>
        </p:txBody>
      </p:sp>
      <p:sp>
        <p:nvSpPr>
          <p:cNvPr id="4" name="Footer Placeholder 3">
            <a:extLst>
              <a:ext uri="{FF2B5EF4-FFF2-40B4-BE49-F238E27FC236}">
                <a16:creationId xmlns:a16="http://schemas.microsoft.com/office/drawing/2014/main" id="{493D1F2F-01EF-6658-A87B-6EE04BD7AC24}"/>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51D65544-CFE2-E349-8AC6-986EFC88CA2B}"/>
              </a:ext>
            </a:extLst>
          </p:cNvPr>
          <p:cNvSpPr>
            <a:spLocks noGrp="1"/>
          </p:cNvSpPr>
          <p:nvPr>
            <p:ph type="sldNum" sz="quarter" idx="11"/>
          </p:nvPr>
        </p:nvSpPr>
        <p:spPr/>
        <p:txBody>
          <a:bodyPr/>
          <a:lstStyle/>
          <a:p>
            <a:fld id="{7AE61839-880C-8649-98DD-A1308C2AD748}" type="slidenum">
              <a:rPr lang="en-US" smtClean="0"/>
              <a:pPr/>
              <a:t>64</a:t>
            </a:fld>
            <a:endParaRPr lang="en-US" dirty="0"/>
          </a:p>
        </p:txBody>
      </p:sp>
    </p:spTree>
    <p:extLst>
      <p:ext uri="{BB962C8B-B14F-4D97-AF65-F5344CB8AC3E}">
        <p14:creationId xmlns:p14="http://schemas.microsoft.com/office/powerpoint/2010/main" val="40801149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4FA66-3EC0-4D7E-A04B-6C62BEB3BC07}"/>
              </a:ext>
            </a:extLst>
          </p:cNvPr>
          <p:cNvSpPr>
            <a:spLocks noGrp="1"/>
          </p:cNvSpPr>
          <p:nvPr>
            <p:ph type="title"/>
          </p:nvPr>
        </p:nvSpPr>
        <p:spPr/>
        <p:txBody>
          <a:bodyPr/>
          <a:lstStyle/>
          <a:p>
            <a:r>
              <a:rPr lang="en-US" dirty="0"/>
              <a:t>Variable Lease Payment Tied to an External Market Rate</a:t>
            </a:r>
          </a:p>
        </p:txBody>
      </p:sp>
      <p:sp>
        <p:nvSpPr>
          <p:cNvPr id="3" name="Content Placeholder 2">
            <a:extLst>
              <a:ext uri="{FF2B5EF4-FFF2-40B4-BE49-F238E27FC236}">
                <a16:creationId xmlns:a16="http://schemas.microsoft.com/office/drawing/2014/main" id="{DE052E05-ACC9-4A66-99D2-25372CEFA96B}"/>
              </a:ext>
            </a:extLst>
          </p:cNvPr>
          <p:cNvSpPr>
            <a:spLocks noGrp="1"/>
          </p:cNvSpPr>
          <p:nvPr>
            <p:ph idx="1"/>
          </p:nvPr>
        </p:nvSpPr>
        <p:spPr/>
        <p:txBody>
          <a:bodyPr/>
          <a:lstStyle/>
          <a:p>
            <a:r>
              <a:rPr lang="en-US" dirty="0"/>
              <a:t>For purposes of determining the lessee’s lease liability for this lease, lease payments on this lease would be as follows:</a:t>
            </a:r>
          </a:p>
          <a:p>
            <a:pPr lvl="1"/>
            <a:r>
              <a:rPr lang="en-US" dirty="0"/>
              <a:t>Year 1 – $10,000</a:t>
            </a:r>
          </a:p>
          <a:p>
            <a:pPr lvl="1"/>
            <a:r>
              <a:rPr lang="en-US" dirty="0"/>
              <a:t>Year 2 – $10,125</a:t>
            </a:r>
          </a:p>
          <a:p>
            <a:pPr lvl="1"/>
            <a:r>
              <a:rPr lang="en-US" dirty="0"/>
              <a:t>Year 3 – $10,252</a:t>
            </a:r>
          </a:p>
          <a:p>
            <a:pPr lvl="1"/>
            <a:r>
              <a:rPr lang="en-US" dirty="0"/>
              <a:t>Year 4 – $10,380</a:t>
            </a:r>
          </a:p>
          <a:p>
            <a:pPr lvl="1"/>
            <a:r>
              <a:rPr lang="en-US" dirty="0"/>
              <a:t>Year 5 – $10,509</a:t>
            </a:r>
          </a:p>
          <a:p>
            <a:endParaRPr lang="en-US" dirty="0"/>
          </a:p>
        </p:txBody>
      </p:sp>
      <p:sp>
        <p:nvSpPr>
          <p:cNvPr id="6" name="Rectangle: Rounded Corners 5">
            <a:extLst>
              <a:ext uri="{FF2B5EF4-FFF2-40B4-BE49-F238E27FC236}">
                <a16:creationId xmlns:a16="http://schemas.microsoft.com/office/drawing/2014/main" id="{E5A9EDBA-DC7B-416C-8164-632F8C38EE91}"/>
              </a:ext>
            </a:extLst>
          </p:cNvPr>
          <p:cNvSpPr/>
          <p:nvPr/>
        </p:nvSpPr>
        <p:spPr>
          <a:xfrm>
            <a:off x="2449902" y="4466733"/>
            <a:ext cx="7155537" cy="107191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The amount of the payment included in the lease liability would not change, even if the interest rate of the five-year U.S. Treasury security changes over the course of the lease</a:t>
            </a:r>
          </a:p>
        </p:txBody>
      </p:sp>
      <p:sp>
        <p:nvSpPr>
          <p:cNvPr id="4" name="Footer Placeholder 3">
            <a:extLst>
              <a:ext uri="{FF2B5EF4-FFF2-40B4-BE49-F238E27FC236}">
                <a16:creationId xmlns:a16="http://schemas.microsoft.com/office/drawing/2014/main" id="{698EBFD2-821A-D5B8-C162-31C391E9004B}"/>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9F4DCA5C-CDEB-CBEF-005C-9F3E2EB6D8AE}"/>
              </a:ext>
            </a:extLst>
          </p:cNvPr>
          <p:cNvSpPr>
            <a:spLocks noGrp="1"/>
          </p:cNvSpPr>
          <p:nvPr>
            <p:ph type="sldNum" sz="quarter" idx="11"/>
          </p:nvPr>
        </p:nvSpPr>
        <p:spPr/>
        <p:txBody>
          <a:bodyPr/>
          <a:lstStyle/>
          <a:p>
            <a:fld id="{7AE61839-880C-8649-98DD-A1308C2AD748}" type="slidenum">
              <a:rPr lang="en-US" smtClean="0"/>
              <a:pPr/>
              <a:t>65</a:t>
            </a:fld>
            <a:endParaRPr lang="en-US" dirty="0"/>
          </a:p>
        </p:txBody>
      </p:sp>
    </p:spTree>
    <p:extLst>
      <p:ext uri="{BB962C8B-B14F-4D97-AF65-F5344CB8AC3E}">
        <p14:creationId xmlns:p14="http://schemas.microsoft.com/office/powerpoint/2010/main" val="17245622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5FBBE-FF66-4E08-9E87-2ACF4240D02F}"/>
              </a:ext>
            </a:extLst>
          </p:cNvPr>
          <p:cNvSpPr>
            <a:spLocks noGrp="1"/>
          </p:cNvSpPr>
          <p:nvPr>
            <p:ph type="title"/>
          </p:nvPr>
        </p:nvSpPr>
        <p:spPr/>
        <p:txBody>
          <a:bodyPr/>
          <a:lstStyle/>
          <a:p>
            <a:r>
              <a:rPr lang="en-US" dirty="0"/>
              <a:t>Variable Lease Payment Tied to an Index</a:t>
            </a:r>
          </a:p>
        </p:txBody>
      </p:sp>
      <p:sp>
        <p:nvSpPr>
          <p:cNvPr id="3" name="Content Placeholder 2">
            <a:extLst>
              <a:ext uri="{FF2B5EF4-FFF2-40B4-BE49-F238E27FC236}">
                <a16:creationId xmlns:a16="http://schemas.microsoft.com/office/drawing/2014/main" id="{4BF8361A-0194-4564-9B99-F031365193C6}"/>
              </a:ext>
            </a:extLst>
          </p:cNvPr>
          <p:cNvSpPr>
            <a:spLocks noGrp="1"/>
          </p:cNvSpPr>
          <p:nvPr>
            <p:ph idx="1"/>
          </p:nvPr>
        </p:nvSpPr>
        <p:spPr/>
        <p:txBody>
          <a:bodyPr/>
          <a:lstStyle/>
          <a:p>
            <a:r>
              <a:rPr lang="en-US" dirty="0"/>
              <a:t>Assume the same facts as above, except that the lease payment is tied to the change in the Consumer Price Index, (CPI). For example, if the CPI increases 2 percent, the lease payment would increase to $10,200. The lessee would include the amount of the variable lease payment in the calculation of the lease liability and ROU asset, as the payment is tied to a market rate or index, in this case, the CPI</a:t>
            </a:r>
          </a:p>
          <a:p>
            <a:r>
              <a:rPr lang="en-US" dirty="0"/>
              <a:t>However, as the change in the CPI is unknown at the lease commencement date, only the lease payments of $10,000 annually would be included in the measurement of the lease liability and ROU asset</a:t>
            </a:r>
          </a:p>
        </p:txBody>
      </p:sp>
      <p:sp>
        <p:nvSpPr>
          <p:cNvPr id="4" name="Footer Placeholder 3">
            <a:extLst>
              <a:ext uri="{FF2B5EF4-FFF2-40B4-BE49-F238E27FC236}">
                <a16:creationId xmlns:a16="http://schemas.microsoft.com/office/drawing/2014/main" id="{20A30A1D-E0BF-731E-A104-2AE5193F8860}"/>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0B194E4D-F29F-FC96-FEEF-DA2ABE626734}"/>
              </a:ext>
            </a:extLst>
          </p:cNvPr>
          <p:cNvSpPr>
            <a:spLocks noGrp="1"/>
          </p:cNvSpPr>
          <p:nvPr>
            <p:ph type="sldNum" sz="quarter" idx="11"/>
          </p:nvPr>
        </p:nvSpPr>
        <p:spPr/>
        <p:txBody>
          <a:bodyPr/>
          <a:lstStyle/>
          <a:p>
            <a:fld id="{7AE61839-880C-8649-98DD-A1308C2AD748}" type="slidenum">
              <a:rPr lang="en-US" smtClean="0"/>
              <a:pPr/>
              <a:t>66</a:t>
            </a:fld>
            <a:endParaRPr lang="en-US" dirty="0"/>
          </a:p>
        </p:txBody>
      </p:sp>
    </p:spTree>
    <p:extLst>
      <p:ext uri="{BB962C8B-B14F-4D97-AF65-F5344CB8AC3E}">
        <p14:creationId xmlns:p14="http://schemas.microsoft.com/office/powerpoint/2010/main" val="13926046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Residual Value Guarantees</a:t>
            </a:r>
          </a:p>
        </p:txBody>
      </p:sp>
      <p:sp>
        <p:nvSpPr>
          <p:cNvPr id="3" name="Content Placeholder 2"/>
          <p:cNvSpPr>
            <a:spLocks noGrp="1"/>
          </p:cNvSpPr>
          <p:nvPr>
            <p:ph idx="1"/>
          </p:nvPr>
        </p:nvSpPr>
        <p:spPr/>
        <p:txBody>
          <a:bodyPr/>
          <a:lstStyle/>
          <a:p>
            <a:r>
              <a:rPr lang="en-US" dirty="0"/>
              <a:t>A guarantee made to the lessor that the value of an underlying asset returned to the lessor at the end of the lease will be at least a specified amount </a:t>
            </a:r>
          </a:p>
          <a:p>
            <a:r>
              <a:rPr lang="en-US" dirty="0"/>
              <a:t>May be provided by the lessee or a third party</a:t>
            </a:r>
          </a:p>
          <a:p>
            <a:r>
              <a:rPr lang="en-US" dirty="0"/>
              <a:t>Generally, would result in finance classification by lessees</a:t>
            </a:r>
          </a:p>
          <a:p>
            <a:r>
              <a:rPr lang="en-US" dirty="0"/>
              <a:t>Only amount probable of being paid is included in liability and ROU asset; full amount of guarantee used when classifying the lease</a:t>
            </a:r>
          </a:p>
        </p:txBody>
      </p:sp>
      <p:sp>
        <p:nvSpPr>
          <p:cNvPr id="5" name="Footer Placeholder 4">
            <a:extLst>
              <a:ext uri="{FF2B5EF4-FFF2-40B4-BE49-F238E27FC236}">
                <a16:creationId xmlns:a16="http://schemas.microsoft.com/office/drawing/2014/main" id="{94A09921-DA11-F99D-BC6E-7BCC611464FC}"/>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5AC17FF-081A-2662-0AB5-C6EF410237ED}"/>
              </a:ext>
            </a:extLst>
          </p:cNvPr>
          <p:cNvSpPr>
            <a:spLocks noGrp="1"/>
          </p:cNvSpPr>
          <p:nvPr>
            <p:ph type="sldNum" sz="quarter" idx="11"/>
          </p:nvPr>
        </p:nvSpPr>
        <p:spPr/>
        <p:txBody>
          <a:bodyPr/>
          <a:lstStyle/>
          <a:p>
            <a:fld id="{7AE61839-880C-8649-98DD-A1308C2AD748}" type="slidenum">
              <a:rPr lang="en-US" smtClean="0"/>
              <a:pPr/>
              <a:t>67</a:t>
            </a:fld>
            <a:endParaRPr lang="en-US" dirty="0"/>
          </a:p>
        </p:txBody>
      </p:sp>
    </p:spTree>
    <p:extLst>
      <p:ext uri="{BB962C8B-B14F-4D97-AF65-F5344CB8AC3E}">
        <p14:creationId xmlns:p14="http://schemas.microsoft.com/office/powerpoint/2010/main" val="2923511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Rate</a:t>
            </a:r>
          </a:p>
        </p:txBody>
      </p:sp>
      <p:sp>
        <p:nvSpPr>
          <p:cNvPr id="3" name="Content Placeholder 2"/>
          <p:cNvSpPr>
            <a:spLocks noGrp="1"/>
          </p:cNvSpPr>
          <p:nvPr>
            <p:ph idx="1"/>
          </p:nvPr>
        </p:nvSpPr>
        <p:spPr/>
        <p:txBody>
          <a:bodyPr/>
          <a:lstStyle/>
          <a:p>
            <a:r>
              <a:rPr lang="en-US" dirty="0"/>
              <a:t>Use rate implicit in the lease</a:t>
            </a:r>
          </a:p>
          <a:p>
            <a:r>
              <a:rPr lang="en-US" dirty="0"/>
              <a:t>Implicit rate is the rate where present value of lease payments and residual value equal fair value of leased asset at lease commencement</a:t>
            </a:r>
          </a:p>
          <a:p>
            <a:r>
              <a:rPr lang="en-US" dirty="0"/>
              <a:t>Rate may not be known by lessee:</a:t>
            </a:r>
          </a:p>
          <a:p>
            <a:pPr lvl="1"/>
            <a:r>
              <a:rPr lang="en-US" dirty="0"/>
              <a:t>In such instances, lessee can use incremental borrowing rate</a:t>
            </a:r>
          </a:p>
          <a:p>
            <a:pPr lvl="1"/>
            <a:r>
              <a:rPr lang="en-US" dirty="0"/>
              <a:t>Non-public company option to use its risk-free interest rate for all leases</a:t>
            </a:r>
          </a:p>
          <a:p>
            <a:pPr marL="1143000" marR="0" lvl="2" indent="-228600" algn="l" defTabSz="914400" rtl="0" eaLnBrk="1" fontAlgn="auto" latinLnBrk="0" hangingPunct="1">
              <a:lnSpc>
                <a:spcPct val="90000"/>
              </a:lnSpc>
              <a:spcBef>
                <a:spcPts val="500"/>
              </a:spcBef>
              <a:spcAft>
                <a:spcPts val="0"/>
              </a:spcAft>
              <a:buClr>
                <a:srgbClr val="2F9BA0"/>
              </a:buClr>
              <a:buSzTx/>
              <a:buFont typeface="Wingdings" pitchFamily="2" charset="2"/>
              <a:buChar char="§"/>
              <a:tabLst/>
              <a:defRPr/>
            </a:pPr>
            <a:r>
              <a:rPr kumimoji="0" lang="en-US" sz="2000" b="0" i="0" u="none" strike="noStrike" kern="1200" cap="none" spc="0" normalizeH="0" baseline="0" noProof="0" dirty="0">
                <a:ln>
                  <a:noFill/>
                </a:ln>
                <a:solidFill>
                  <a:srgbClr val="1E3E4E"/>
                </a:solidFill>
                <a:effectLst/>
                <a:uLnTx/>
                <a:uFillTx/>
                <a:latin typeface="Calibri" panose="020F0502020204030204"/>
                <a:ea typeface="+mn-ea"/>
                <a:cs typeface="+mn-cs"/>
              </a:rPr>
              <a:t>FASB proposal to allow election on class of asset basis</a:t>
            </a:r>
          </a:p>
        </p:txBody>
      </p:sp>
      <p:sp>
        <p:nvSpPr>
          <p:cNvPr id="5" name="Footer Placeholder 4">
            <a:extLst>
              <a:ext uri="{FF2B5EF4-FFF2-40B4-BE49-F238E27FC236}">
                <a16:creationId xmlns:a16="http://schemas.microsoft.com/office/drawing/2014/main" id="{3AECC1FB-2CD2-52F4-5091-1EE3D4DE5841}"/>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002D9EC5-8EF5-B704-5B08-85EB18ED875B}"/>
              </a:ext>
            </a:extLst>
          </p:cNvPr>
          <p:cNvSpPr>
            <a:spLocks noGrp="1"/>
          </p:cNvSpPr>
          <p:nvPr>
            <p:ph type="sldNum" sz="quarter" idx="11"/>
          </p:nvPr>
        </p:nvSpPr>
        <p:spPr/>
        <p:txBody>
          <a:bodyPr/>
          <a:lstStyle/>
          <a:p>
            <a:fld id="{7AE61839-880C-8649-98DD-A1308C2AD748}" type="slidenum">
              <a:rPr lang="en-US" smtClean="0"/>
              <a:pPr/>
              <a:t>68</a:t>
            </a:fld>
            <a:endParaRPr lang="en-US" dirty="0"/>
          </a:p>
        </p:txBody>
      </p:sp>
    </p:spTree>
    <p:extLst>
      <p:ext uri="{BB962C8B-B14F-4D97-AF65-F5344CB8AC3E}">
        <p14:creationId xmlns:p14="http://schemas.microsoft.com/office/powerpoint/2010/main" val="38182582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for Initial Direct Costs</a:t>
            </a:r>
          </a:p>
        </p:txBody>
      </p:sp>
      <p:sp>
        <p:nvSpPr>
          <p:cNvPr id="3" name="Content Placeholder 2"/>
          <p:cNvSpPr>
            <a:spLocks noGrp="1"/>
          </p:cNvSpPr>
          <p:nvPr>
            <p:ph idx="1"/>
          </p:nvPr>
        </p:nvSpPr>
        <p:spPr/>
        <p:txBody>
          <a:bodyPr/>
          <a:lstStyle/>
          <a:p>
            <a:r>
              <a:rPr lang="en-US" dirty="0"/>
              <a:t>Capitalize only those costs that entity would not have incurred if the lease had not been entered into:</a:t>
            </a:r>
          </a:p>
          <a:p>
            <a:pPr lvl="1"/>
            <a:r>
              <a:rPr lang="en-US" dirty="0"/>
              <a:t>Commissions</a:t>
            </a:r>
          </a:p>
          <a:p>
            <a:pPr lvl="1"/>
            <a:r>
              <a:rPr lang="en-US" dirty="0"/>
              <a:t>Payments to current tenants to obtain lease</a:t>
            </a:r>
          </a:p>
          <a:p>
            <a:pPr lvl="1"/>
            <a:r>
              <a:rPr lang="en-US" dirty="0"/>
              <a:t>Legal fees are not capitalized</a:t>
            </a:r>
          </a:p>
          <a:p>
            <a:r>
              <a:rPr lang="en-US" dirty="0"/>
              <a:t>Lessees include such costs in measurement of ROU asset</a:t>
            </a:r>
          </a:p>
          <a:p>
            <a:r>
              <a:rPr lang="en-US" dirty="0"/>
              <a:t>Accounting varies for lessors</a:t>
            </a:r>
          </a:p>
        </p:txBody>
      </p:sp>
      <p:sp>
        <p:nvSpPr>
          <p:cNvPr id="5" name="Footer Placeholder 4">
            <a:extLst>
              <a:ext uri="{FF2B5EF4-FFF2-40B4-BE49-F238E27FC236}">
                <a16:creationId xmlns:a16="http://schemas.microsoft.com/office/drawing/2014/main" id="{4AC81BE0-339A-61A8-63BE-16CA8F471655}"/>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A4B54169-E15B-3001-8CDF-1E0E87570008}"/>
              </a:ext>
            </a:extLst>
          </p:cNvPr>
          <p:cNvSpPr>
            <a:spLocks noGrp="1"/>
          </p:cNvSpPr>
          <p:nvPr>
            <p:ph type="sldNum" sz="quarter" idx="11"/>
          </p:nvPr>
        </p:nvSpPr>
        <p:spPr/>
        <p:txBody>
          <a:bodyPr/>
          <a:lstStyle/>
          <a:p>
            <a:fld id="{7AE61839-880C-8649-98DD-A1308C2AD748}" type="slidenum">
              <a:rPr lang="en-US" smtClean="0"/>
              <a:pPr/>
              <a:t>69</a:t>
            </a:fld>
            <a:endParaRPr lang="en-US" dirty="0"/>
          </a:p>
        </p:txBody>
      </p:sp>
    </p:spTree>
    <p:extLst>
      <p:ext uri="{BB962C8B-B14F-4D97-AF65-F5344CB8AC3E}">
        <p14:creationId xmlns:p14="http://schemas.microsoft.com/office/powerpoint/2010/main" val="2705478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C20AB-BFC6-4A74-A4BC-BA1A8F7B7BE4}"/>
              </a:ext>
            </a:extLst>
          </p:cNvPr>
          <p:cNvSpPr>
            <a:spLocks noGrp="1"/>
          </p:cNvSpPr>
          <p:nvPr>
            <p:ph type="title"/>
          </p:nvPr>
        </p:nvSpPr>
        <p:spPr>
          <a:xfrm>
            <a:off x="925830" y="337559"/>
            <a:ext cx="10744200" cy="706050"/>
          </a:xfrm>
        </p:spPr>
        <p:txBody>
          <a:bodyPr/>
          <a:lstStyle/>
          <a:p>
            <a:r>
              <a:rPr lang="en-US" sz="4000" dirty="0"/>
              <a:t>ASC 840 to ASC 842: Differences and Similarities</a:t>
            </a:r>
          </a:p>
        </p:txBody>
      </p:sp>
      <p:graphicFrame>
        <p:nvGraphicFramePr>
          <p:cNvPr id="6" name="Table 6">
            <a:extLst>
              <a:ext uri="{FF2B5EF4-FFF2-40B4-BE49-F238E27FC236}">
                <a16:creationId xmlns:a16="http://schemas.microsoft.com/office/drawing/2014/main" id="{01C655A7-D458-4D48-B792-8FF4AB73BC26}"/>
              </a:ext>
            </a:extLst>
          </p:cNvPr>
          <p:cNvGraphicFramePr>
            <a:graphicFrameLocks noGrp="1"/>
          </p:cNvGraphicFramePr>
          <p:nvPr>
            <p:ph idx="1"/>
          </p:nvPr>
        </p:nvGraphicFramePr>
        <p:xfrm>
          <a:off x="826294" y="1527941"/>
          <a:ext cx="10539412" cy="4145280"/>
        </p:xfrm>
        <a:graphic>
          <a:graphicData uri="http://schemas.openxmlformats.org/drawingml/2006/table">
            <a:tbl>
              <a:tblPr firstRow="1" bandRow="1">
                <a:tableStyleId>{5C22544A-7EE6-4342-B048-85BDC9FD1C3A}</a:tableStyleId>
              </a:tblPr>
              <a:tblGrid>
                <a:gridCol w="5269706">
                  <a:extLst>
                    <a:ext uri="{9D8B030D-6E8A-4147-A177-3AD203B41FA5}">
                      <a16:colId xmlns:a16="http://schemas.microsoft.com/office/drawing/2014/main" val="973534150"/>
                    </a:ext>
                  </a:extLst>
                </a:gridCol>
                <a:gridCol w="5269706">
                  <a:extLst>
                    <a:ext uri="{9D8B030D-6E8A-4147-A177-3AD203B41FA5}">
                      <a16:colId xmlns:a16="http://schemas.microsoft.com/office/drawing/2014/main" val="2988627807"/>
                    </a:ext>
                  </a:extLst>
                </a:gridCol>
              </a:tblGrid>
              <a:tr h="421087">
                <a:tc>
                  <a:txBody>
                    <a:bodyPr/>
                    <a:lstStyle/>
                    <a:p>
                      <a:pPr algn="ctr"/>
                      <a:r>
                        <a:rPr lang="en-US" sz="2600" dirty="0"/>
                        <a:t>Differences</a:t>
                      </a:r>
                    </a:p>
                  </a:txBody>
                  <a:tcPr/>
                </a:tc>
                <a:tc>
                  <a:txBody>
                    <a:bodyPr/>
                    <a:lstStyle/>
                    <a:p>
                      <a:pPr algn="ctr"/>
                      <a:r>
                        <a:rPr lang="en-US" sz="2600" dirty="0"/>
                        <a:t>Similarities</a:t>
                      </a:r>
                    </a:p>
                  </a:txBody>
                  <a:tcPr/>
                </a:tc>
                <a:extLst>
                  <a:ext uri="{0D108BD9-81ED-4DB2-BD59-A6C34878D82A}">
                    <a16:rowId xmlns:a16="http://schemas.microsoft.com/office/drawing/2014/main" val="1135384179"/>
                  </a:ext>
                </a:extLst>
              </a:tr>
              <a:tr h="2471299">
                <a:tc>
                  <a:txBody>
                    <a:bodyPr/>
                    <a:lstStyle/>
                    <a:p>
                      <a:pPr marL="285750" indent="-285750" algn="l">
                        <a:buFont typeface="Arial" panose="020B0604020202020204" pitchFamily="34" charset="0"/>
                        <a:buChar char="•"/>
                      </a:pPr>
                      <a:r>
                        <a:rPr lang="en-US" sz="2600" dirty="0"/>
                        <a:t>Operating leases on balance sheet</a:t>
                      </a:r>
                    </a:p>
                    <a:p>
                      <a:pPr marL="285750" indent="-285750" algn="l">
                        <a:buFont typeface="Arial" panose="020B0604020202020204" pitchFamily="34" charset="0"/>
                        <a:buChar char="•"/>
                      </a:pPr>
                      <a:r>
                        <a:rPr lang="en-US" sz="2600" dirty="0"/>
                        <a:t>Capital leases are now finance leases</a:t>
                      </a:r>
                    </a:p>
                    <a:p>
                      <a:pPr marL="285750" indent="-285750" algn="l">
                        <a:buFont typeface="Arial" panose="020B0604020202020204" pitchFamily="34" charset="0"/>
                        <a:buChar char="•"/>
                      </a:pPr>
                      <a:r>
                        <a:rPr lang="en-US" sz="2600" dirty="0"/>
                        <a:t>Lease classification</a:t>
                      </a:r>
                    </a:p>
                    <a:p>
                      <a:pPr marL="285750" indent="-285750" algn="l">
                        <a:buFont typeface="Arial" panose="020B0604020202020204" pitchFamily="34" charset="0"/>
                        <a:buChar char="•"/>
                      </a:pPr>
                      <a:r>
                        <a:rPr lang="en-US" sz="2600" dirty="0"/>
                        <a:t>No deferred or prepaid expense</a:t>
                      </a:r>
                    </a:p>
                    <a:p>
                      <a:pPr marL="285750" indent="-285750" algn="l">
                        <a:buFont typeface="Arial" panose="020B0604020202020204" pitchFamily="34" charset="0"/>
                        <a:buChar char="•"/>
                      </a:pPr>
                      <a:r>
                        <a:rPr lang="en-US" sz="2600" dirty="0"/>
                        <a:t>Initial direct costs</a:t>
                      </a:r>
                    </a:p>
                    <a:p>
                      <a:pPr marL="285750" indent="-285750" algn="l">
                        <a:buFont typeface="Arial" panose="020B0604020202020204" pitchFamily="34" charset="0"/>
                        <a:buChar char="•"/>
                      </a:pPr>
                      <a:r>
                        <a:rPr lang="en-US" sz="2600" dirty="0"/>
                        <a:t>Footnote disclosure</a:t>
                      </a:r>
                    </a:p>
                    <a:p>
                      <a:pPr marL="285750" indent="-285750" algn="l">
                        <a:buFont typeface="Arial" panose="020B0604020202020204" pitchFamily="34" charset="0"/>
                        <a:buChar char="•"/>
                      </a:pPr>
                      <a:r>
                        <a:rPr lang="en-US" sz="2600" dirty="0"/>
                        <a:t>Centralized recordkeeping</a:t>
                      </a:r>
                    </a:p>
                    <a:p>
                      <a:pPr algn="ctr"/>
                      <a:endParaRPr lang="en-US" sz="2600" dirty="0"/>
                    </a:p>
                  </a:txBody>
                  <a:tcPr/>
                </a:tc>
                <a:tc>
                  <a:txBody>
                    <a:bodyPr/>
                    <a:lstStyle/>
                    <a:p>
                      <a:pPr marL="285750" indent="-285750" algn="l">
                        <a:buFont typeface="Arial" panose="020B0604020202020204" pitchFamily="34" charset="0"/>
                        <a:buChar char="•"/>
                      </a:pPr>
                      <a:r>
                        <a:rPr lang="en-US" sz="2600" dirty="0"/>
                        <a:t>Income statement unchanged</a:t>
                      </a:r>
                    </a:p>
                    <a:p>
                      <a:pPr marL="285750" indent="-285750" algn="l">
                        <a:buFont typeface="Arial" panose="020B0604020202020204" pitchFamily="34" charset="0"/>
                        <a:buChar char="•"/>
                      </a:pPr>
                      <a:r>
                        <a:rPr lang="en-US" sz="2600" dirty="0"/>
                        <a:t>Capital and finance lease calculations</a:t>
                      </a:r>
                    </a:p>
                    <a:p>
                      <a:pPr marL="285750" indent="-285750" algn="l">
                        <a:buFont typeface="Arial" panose="020B0604020202020204" pitchFamily="34" charset="0"/>
                        <a:buChar char="•"/>
                      </a:pPr>
                      <a:r>
                        <a:rPr lang="en-US" sz="2600" dirty="0"/>
                        <a:t>Renewal criteria: Reasonably assured = reasonably certain</a:t>
                      </a:r>
                    </a:p>
                    <a:p>
                      <a:pPr marL="285750" indent="-285750" algn="l">
                        <a:buFont typeface="Arial" panose="020B0604020202020204" pitchFamily="34" charset="0"/>
                        <a:buChar char="•"/>
                      </a:pPr>
                      <a:r>
                        <a:rPr lang="en-US" sz="2600" dirty="0"/>
                        <a:t>Remeasurement and modification accounting</a:t>
                      </a:r>
                    </a:p>
                    <a:p>
                      <a:pPr algn="ctr"/>
                      <a:endParaRPr lang="en-US" sz="2600" dirty="0"/>
                    </a:p>
                  </a:txBody>
                  <a:tcPr/>
                </a:tc>
                <a:extLst>
                  <a:ext uri="{0D108BD9-81ED-4DB2-BD59-A6C34878D82A}">
                    <a16:rowId xmlns:a16="http://schemas.microsoft.com/office/drawing/2014/main" val="534526987"/>
                  </a:ext>
                </a:extLst>
              </a:tr>
            </a:tbl>
          </a:graphicData>
        </a:graphic>
      </p:graphicFrame>
      <p:sp>
        <p:nvSpPr>
          <p:cNvPr id="3" name="Footer Placeholder 2">
            <a:extLst>
              <a:ext uri="{FF2B5EF4-FFF2-40B4-BE49-F238E27FC236}">
                <a16:creationId xmlns:a16="http://schemas.microsoft.com/office/drawing/2014/main" id="{D6F40B93-C805-ABD2-7DC4-FDDAC1E6D3F6}"/>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83AF94BD-236E-87D0-D9CC-16E8D04B4A0A}"/>
              </a:ext>
            </a:extLst>
          </p:cNvPr>
          <p:cNvSpPr>
            <a:spLocks noGrp="1"/>
          </p:cNvSpPr>
          <p:nvPr>
            <p:ph type="sldNum" sz="quarter" idx="11"/>
          </p:nvPr>
        </p:nvSpPr>
        <p:spPr/>
        <p:txBody>
          <a:bodyPr/>
          <a:lstStyle/>
          <a:p>
            <a:fld id="{7AE61839-880C-8649-98DD-A1308C2AD748}" type="slidenum">
              <a:rPr lang="en-US" smtClean="0"/>
              <a:pPr/>
              <a:t>7</a:t>
            </a:fld>
            <a:endParaRPr lang="en-US" dirty="0"/>
          </a:p>
        </p:txBody>
      </p:sp>
    </p:spTree>
    <p:extLst>
      <p:ext uri="{BB962C8B-B14F-4D97-AF65-F5344CB8AC3E}">
        <p14:creationId xmlns:p14="http://schemas.microsoft.com/office/powerpoint/2010/main" val="2646688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Modifications</a:t>
            </a:r>
          </a:p>
        </p:txBody>
      </p:sp>
      <p:sp>
        <p:nvSpPr>
          <p:cNvPr id="3" name="Content Placeholder 2"/>
          <p:cNvSpPr>
            <a:spLocks noGrp="1"/>
          </p:cNvSpPr>
          <p:nvPr>
            <p:ph idx="1"/>
          </p:nvPr>
        </p:nvSpPr>
        <p:spPr/>
        <p:txBody>
          <a:bodyPr/>
          <a:lstStyle/>
          <a:p>
            <a:r>
              <a:rPr lang="en-US" dirty="0"/>
              <a:t>Defined as any change to the contractual terms that was not part of the original terms and conditions of the lease</a:t>
            </a:r>
          </a:p>
          <a:p>
            <a:r>
              <a:rPr lang="en-US" dirty="0"/>
              <a:t>Both lessors and lessees account for modification as a new lease when the following occurs:</a:t>
            </a:r>
          </a:p>
          <a:p>
            <a:pPr lvl="1"/>
            <a:r>
              <a:rPr lang="en-US" dirty="0"/>
              <a:t>Includes ROU not in original lease; and</a:t>
            </a:r>
          </a:p>
          <a:p>
            <a:pPr lvl="1"/>
            <a:r>
              <a:rPr lang="en-US" dirty="0"/>
              <a:t>Additional ROU priced at standalone price</a:t>
            </a:r>
          </a:p>
          <a:p>
            <a:r>
              <a:rPr lang="en-US" dirty="0"/>
              <a:t>Extension of lease term is not a modification</a:t>
            </a:r>
          </a:p>
        </p:txBody>
      </p:sp>
      <p:sp>
        <p:nvSpPr>
          <p:cNvPr id="5" name="Footer Placeholder 4">
            <a:extLst>
              <a:ext uri="{FF2B5EF4-FFF2-40B4-BE49-F238E27FC236}">
                <a16:creationId xmlns:a16="http://schemas.microsoft.com/office/drawing/2014/main" id="{C570FE66-17AB-A902-F252-0F1507B79FA7}"/>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79E3490D-9B0D-9E4A-6DCB-311D6EC7B3D0}"/>
              </a:ext>
            </a:extLst>
          </p:cNvPr>
          <p:cNvSpPr>
            <a:spLocks noGrp="1"/>
          </p:cNvSpPr>
          <p:nvPr>
            <p:ph type="sldNum" sz="quarter" idx="11"/>
          </p:nvPr>
        </p:nvSpPr>
        <p:spPr/>
        <p:txBody>
          <a:bodyPr/>
          <a:lstStyle/>
          <a:p>
            <a:fld id="{7AE61839-880C-8649-98DD-A1308C2AD748}" type="slidenum">
              <a:rPr lang="en-US" smtClean="0"/>
              <a:pPr/>
              <a:t>70</a:t>
            </a:fld>
            <a:endParaRPr lang="en-US" dirty="0"/>
          </a:p>
        </p:txBody>
      </p:sp>
    </p:spTree>
    <p:extLst>
      <p:ext uri="{BB962C8B-B14F-4D97-AF65-F5344CB8AC3E}">
        <p14:creationId xmlns:p14="http://schemas.microsoft.com/office/powerpoint/2010/main" val="42055077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Accounting for Lease Modifications When Not a New Contract – Lessee</a:t>
            </a:r>
          </a:p>
        </p:txBody>
      </p:sp>
      <p:sp>
        <p:nvSpPr>
          <p:cNvPr id="3" name="Content Placeholder 2"/>
          <p:cNvSpPr>
            <a:spLocks noGrp="1"/>
          </p:cNvSpPr>
          <p:nvPr>
            <p:ph idx="1"/>
          </p:nvPr>
        </p:nvSpPr>
        <p:spPr/>
        <p:txBody>
          <a:bodyPr/>
          <a:lstStyle/>
          <a:p>
            <a:r>
              <a:rPr lang="en-US" dirty="0"/>
              <a:t>Lessee:</a:t>
            </a:r>
          </a:p>
          <a:p>
            <a:pPr lvl="1"/>
            <a:r>
              <a:rPr lang="en-US" dirty="0"/>
              <a:t>Adjust ROU asset to remeasured lease liability if the modification:</a:t>
            </a:r>
          </a:p>
          <a:p>
            <a:pPr lvl="2"/>
            <a:r>
              <a:rPr lang="en-US" dirty="0"/>
              <a:t>Grants lessee an additional right not in the original lease</a:t>
            </a:r>
          </a:p>
          <a:p>
            <a:pPr lvl="2"/>
            <a:r>
              <a:rPr lang="en-US" dirty="0"/>
              <a:t>Extends or reduces the term of the lease</a:t>
            </a:r>
          </a:p>
          <a:p>
            <a:pPr lvl="2"/>
            <a:r>
              <a:rPr lang="en-US" dirty="0"/>
              <a:t>Changes the consideration</a:t>
            </a:r>
          </a:p>
          <a:p>
            <a:pPr lvl="1"/>
            <a:r>
              <a:rPr lang="en-US" dirty="0"/>
              <a:t>If modification partially or fully terminates the lease:</a:t>
            </a:r>
          </a:p>
          <a:p>
            <a:pPr lvl="2"/>
            <a:r>
              <a:rPr lang="en-US" dirty="0"/>
              <a:t>Remeasure lease liability</a:t>
            </a:r>
          </a:p>
          <a:p>
            <a:pPr lvl="2"/>
            <a:r>
              <a:rPr lang="en-US" dirty="0"/>
              <a:t>Decrease ROU asset proportionally </a:t>
            </a:r>
          </a:p>
          <a:p>
            <a:pPr lvl="2"/>
            <a:r>
              <a:rPr lang="en-US" dirty="0"/>
              <a:t>Recognize gain or loss on difference between change in ROU asset and lease liability</a:t>
            </a:r>
          </a:p>
        </p:txBody>
      </p:sp>
      <p:sp>
        <p:nvSpPr>
          <p:cNvPr id="5" name="Footer Placeholder 4">
            <a:extLst>
              <a:ext uri="{FF2B5EF4-FFF2-40B4-BE49-F238E27FC236}">
                <a16:creationId xmlns:a16="http://schemas.microsoft.com/office/drawing/2014/main" id="{EA9035B1-6F3E-14C8-EDD3-A4C55D4281C5}"/>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FBB913EE-90A5-F461-4D9C-800EFFB73E50}"/>
              </a:ext>
            </a:extLst>
          </p:cNvPr>
          <p:cNvSpPr>
            <a:spLocks noGrp="1"/>
          </p:cNvSpPr>
          <p:nvPr>
            <p:ph type="sldNum" sz="quarter" idx="11"/>
          </p:nvPr>
        </p:nvSpPr>
        <p:spPr/>
        <p:txBody>
          <a:bodyPr/>
          <a:lstStyle/>
          <a:p>
            <a:fld id="{7AE61839-880C-8649-98DD-A1308C2AD748}" type="slidenum">
              <a:rPr lang="en-US" smtClean="0"/>
              <a:pPr/>
              <a:t>71</a:t>
            </a:fld>
            <a:endParaRPr lang="en-US" dirty="0"/>
          </a:p>
        </p:txBody>
      </p:sp>
    </p:spTree>
    <p:extLst>
      <p:ext uri="{BB962C8B-B14F-4D97-AF65-F5344CB8AC3E}">
        <p14:creationId xmlns:p14="http://schemas.microsoft.com/office/powerpoint/2010/main" val="58249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Accounting for Lease Modifications When Not a New Contract – Lessor</a:t>
            </a:r>
          </a:p>
        </p:txBody>
      </p:sp>
      <p:sp>
        <p:nvSpPr>
          <p:cNvPr id="3" name="Content Placeholder 2"/>
          <p:cNvSpPr>
            <a:spLocks noGrp="1"/>
          </p:cNvSpPr>
          <p:nvPr>
            <p:ph idx="1"/>
          </p:nvPr>
        </p:nvSpPr>
        <p:spPr/>
        <p:txBody>
          <a:bodyPr/>
          <a:lstStyle/>
          <a:p>
            <a:r>
              <a:rPr lang="en-US" dirty="0"/>
              <a:t>Original lease is a sales-type lease:</a:t>
            </a:r>
          </a:p>
          <a:p>
            <a:pPr lvl="1"/>
            <a:r>
              <a:rPr lang="en-US" dirty="0"/>
              <a:t>If reassessed lease is a sales-type or direct financing lease, adjust discount rate so net investment of new lease equals net investment of old lease at time of modification</a:t>
            </a:r>
          </a:p>
          <a:p>
            <a:pPr lvl="1"/>
            <a:r>
              <a:rPr lang="en-US" dirty="0"/>
              <a:t>If reassessed lease is an operating lease, recognize underlying asset at amount equal to net investment in original lease at the time of the modification</a:t>
            </a:r>
          </a:p>
          <a:p>
            <a:r>
              <a:rPr lang="en-US" dirty="0"/>
              <a:t>Original lease is a direct financing lease:</a:t>
            </a:r>
          </a:p>
          <a:p>
            <a:pPr lvl="1"/>
            <a:r>
              <a:rPr lang="en-US" dirty="0"/>
              <a:t>If classification doesn’t change, follow guidance above</a:t>
            </a:r>
          </a:p>
          <a:p>
            <a:pPr lvl="1"/>
            <a:r>
              <a:rPr lang="en-US" dirty="0"/>
              <a:t>If classification changes to operating, recognize underlying asset at amount equal to net investment in original lease at the time of the modification</a:t>
            </a:r>
          </a:p>
          <a:p>
            <a:pPr lvl="2"/>
            <a:endParaRPr lang="en-US" dirty="0"/>
          </a:p>
          <a:p>
            <a:pPr lvl="1"/>
            <a:endParaRPr lang="en-US" dirty="0"/>
          </a:p>
        </p:txBody>
      </p:sp>
      <p:sp>
        <p:nvSpPr>
          <p:cNvPr id="5" name="Footer Placeholder 4">
            <a:extLst>
              <a:ext uri="{FF2B5EF4-FFF2-40B4-BE49-F238E27FC236}">
                <a16:creationId xmlns:a16="http://schemas.microsoft.com/office/drawing/2014/main" id="{71E77600-562E-C3BD-5EF3-E0945E6AAEA6}"/>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834F2F13-468F-656A-C4CB-471A544FB172}"/>
              </a:ext>
            </a:extLst>
          </p:cNvPr>
          <p:cNvSpPr>
            <a:spLocks noGrp="1"/>
          </p:cNvSpPr>
          <p:nvPr>
            <p:ph type="sldNum" sz="quarter" idx="11"/>
          </p:nvPr>
        </p:nvSpPr>
        <p:spPr/>
        <p:txBody>
          <a:bodyPr/>
          <a:lstStyle/>
          <a:p>
            <a:fld id="{7AE61839-880C-8649-98DD-A1308C2AD748}" type="slidenum">
              <a:rPr lang="en-US" smtClean="0"/>
              <a:pPr/>
              <a:t>72</a:t>
            </a:fld>
            <a:endParaRPr lang="en-US" dirty="0"/>
          </a:p>
        </p:txBody>
      </p:sp>
    </p:spTree>
    <p:extLst>
      <p:ext uri="{BB962C8B-B14F-4D97-AF65-F5344CB8AC3E}">
        <p14:creationId xmlns:p14="http://schemas.microsoft.com/office/powerpoint/2010/main" val="38199766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Accounting for Lease Modifications When Not a New Contract – Lessor</a:t>
            </a:r>
          </a:p>
        </p:txBody>
      </p:sp>
      <p:sp>
        <p:nvSpPr>
          <p:cNvPr id="3" name="Content Placeholder 2"/>
          <p:cNvSpPr>
            <a:spLocks noGrp="1"/>
          </p:cNvSpPr>
          <p:nvPr>
            <p:ph idx="1"/>
          </p:nvPr>
        </p:nvSpPr>
        <p:spPr/>
        <p:txBody>
          <a:bodyPr/>
          <a:lstStyle/>
          <a:p>
            <a:r>
              <a:rPr lang="en-US" dirty="0"/>
              <a:t>Accounting for modification depends on the classification of the lease both before and after modification:</a:t>
            </a:r>
          </a:p>
          <a:p>
            <a:pPr lvl="1"/>
            <a:r>
              <a:rPr lang="en-US" dirty="0"/>
              <a:t>Original lease is an operating lease</a:t>
            </a:r>
          </a:p>
          <a:p>
            <a:pPr lvl="2"/>
            <a:r>
              <a:rPr lang="en-US" dirty="0"/>
              <a:t>Account as a termination of original lease and creation of new lease</a:t>
            </a:r>
          </a:p>
          <a:p>
            <a:pPr lvl="2"/>
            <a:r>
              <a:rPr lang="en-US" dirty="0"/>
              <a:t>Account for new lease, as per appropriate guidance, subject to certain adjustments</a:t>
            </a:r>
          </a:p>
          <a:p>
            <a:pPr lvl="1"/>
            <a:endParaRPr lang="en-US" dirty="0"/>
          </a:p>
        </p:txBody>
      </p:sp>
      <p:sp>
        <p:nvSpPr>
          <p:cNvPr id="5" name="Footer Placeholder 4">
            <a:extLst>
              <a:ext uri="{FF2B5EF4-FFF2-40B4-BE49-F238E27FC236}">
                <a16:creationId xmlns:a16="http://schemas.microsoft.com/office/drawing/2014/main" id="{F3EAE6AC-CDF1-F69F-1B27-D15FC3050984}"/>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59ACA110-522C-CC69-E560-8C3E839252BA}"/>
              </a:ext>
            </a:extLst>
          </p:cNvPr>
          <p:cNvSpPr>
            <a:spLocks noGrp="1"/>
          </p:cNvSpPr>
          <p:nvPr>
            <p:ph type="sldNum" sz="quarter" idx="11"/>
          </p:nvPr>
        </p:nvSpPr>
        <p:spPr/>
        <p:txBody>
          <a:bodyPr/>
          <a:lstStyle/>
          <a:p>
            <a:fld id="{7AE61839-880C-8649-98DD-A1308C2AD748}" type="slidenum">
              <a:rPr lang="en-US" smtClean="0"/>
              <a:pPr/>
              <a:t>73</a:t>
            </a:fld>
            <a:endParaRPr lang="en-US" dirty="0"/>
          </a:p>
        </p:txBody>
      </p:sp>
    </p:spTree>
    <p:extLst>
      <p:ext uri="{BB962C8B-B14F-4D97-AF65-F5344CB8AC3E}">
        <p14:creationId xmlns:p14="http://schemas.microsoft.com/office/powerpoint/2010/main" val="8753103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Lease Contracts</a:t>
            </a:r>
          </a:p>
        </p:txBody>
      </p:sp>
      <p:sp>
        <p:nvSpPr>
          <p:cNvPr id="3" name="Content Placeholder 2"/>
          <p:cNvSpPr>
            <a:spLocks noGrp="1"/>
          </p:cNvSpPr>
          <p:nvPr>
            <p:ph idx="1"/>
          </p:nvPr>
        </p:nvSpPr>
        <p:spPr/>
        <p:txBody>
          <a:bodyPr/>
          <a:lstStyle/>
          <a:p>
            <a:r>
              <a:rPr lang="en-US" dirty="0"/>
              <a:t>Consider the guidance on combining contracts found in ASU No. 2014-09, </a:t>
            </a:r>
            <a:r>
              <a:rPr lang="en-US" i="1" dirty="0"/>
              <a:t>Revenue from Contracts with Customers</a:t>
            </a:r>
          </a:p>
          <a:p>
            <a:r>
              <a:rPr lang="en-US" dirty="0"/>
              <a:t>Points to consider:</a:t>
            </a:r>
          </a:p>
          <a:p>
            <a:pPr lvl="1"/>
            <a:r>
              <a:rPr lang="en-US" dirty="0"/>
              <a:t>Were the contracts negotiated as a package?</a:t>
            </a:r>
          </a:p>
          <a:p>
            <a:pPr lvl="1"/>
            <a:r>
              <a:rPr lang="en-US" dirty="0"/>
              <a:t>Are the contracts interrelated?</a:t>
            </a:r>
          </a:p>
        </p:txBody>
      </p:sp>
      <p:sp>
        <p:nvSpPr>
          <p:cNvPr id="5" name="Footer Placeholder 4">
            <a:extLst>
              <a:ext uri="{FF2B5EF4-FFF2-40B4-BE49-F238E27FC236}">
                <a16:creationId xmlns:a16="http://schemas.microsoft.com/office/drawing/2014/main" id="{D00B83D4-9817-86DB-DB98-09C79F2BD613}"/>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2DDA377-9A34-7A61-A7BA-70F5D0543234}"/>
              </a:ext>
            </a:extLst>
          </p:cNvPr>
          <p:cNvSpPr>
            <a:spLocks noGrp="1"/>
          </p:cNvSpPr>
          <p:nvPr>
            <p:ph type="sldNum" sz="quarter" idx="11"/>
          </p:nvPr>
        </p:nvSpPr>
        <p:spPr/>
        <p:txBody>
          <a:bodyPr/>
          <a:lstStyle/>
          <a:p>
            <a:fld id="{7AE61839-880C-8649-98DD-A1308C2AD748}" type="slidenum">
              <a:rPr lang="en-US" smtClean="0"/>
              <a:pPr/>
              <a:t>74</a:t>
            </a:fld>
            <a:endParaRPr lang="en-US" dirty="0"/>
          </a:p>
        </p:txBody>
      </p:sp>
    </p:spTree>
    <p:extLst>
      <p:ext uri="{BB962C8B-B14F-4D97-AF65-F5344CB8AC3E}">
        <p14:creationId xmlns:p14="http://schemas.microsoft.com/office/powerpoint/2010/main" val="3255497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Leases</a:t>
            </a:r>
          </a:p>
        </p:txBody>
      </p:sp>
      <p:sp>
        <p:nvSpPr>
          <p:cNvPr id="3" name="Content Placeholder 2"/>
          <p:cNvSpPr>
            <a:spLocks noGrp="1"/>
          </p:cNvSpPr>
          <p:nvPr>
            <p:ph idx="1"/>
          </p:nvPr>
        </p:nvSpPr>
        <p:spPr/>
        <p:txBody>
          <a:bodyPr/>
          <a:lstStyle/>
          <a:p>
            <a:r>
              <a:rPr lang="en-US" dirty="0"/>
              <a:t>Lease term ≤ 12 months at commencement date (not at effective date of ASC 842)</a:t>
            </a:r>
          </a:p>
          <a:p>
            <a:r>
              <a:rPr lang="en-US" dirty="0"/>
              <a:t>Accounting policy election to </a:t>
            </a:r>
            <a:r>
              <a:rPr lang="en-US" b="1" u="sng" dirty="0"/>
              <a:t>not</a:t>
            </a:r>
            <a:r>
              <a:rPr lang="en-US" dirty="0"/>
              <a:t> apply requirements (disclose):</a:t>
            </a:r>
          </a:p>
          <a:p>
            <a:pPr lvl="1"/>
            <a:r>
              <a:rPr lang="en-US" dirty="0"/>
              <a:t>Made by class of asset ROU relates to</a:t>
            </a:r>
          </a:p>
          <a:p>
            <a:pPr lvl="1"/>
            <a:r>
              <a:rPr lang="en-US" dirty="0"/>
              <a:t>Recognize payments in profit/loss over lease term S/L (other)</a:t>
            </a:r>
          </a:p>
          <a:p>
            <a:r>
              <a:rPr lang="en-US" dirty="0"/>
              <a:t>Lessor must disclose short-term lease income recognized in reporting period (tabular format)</a:t>
            </a:r>
          </a:p>
        </p:txBody>
      </p:sp>
      <p:sp>
        <p:nvSpPr>
          <p:cNvPr id="10" name="Action Button: Custom 9">
            <a:hlinkClick r:id="" action="ppaction://noaction" highlightClick="1"/>
          </p:cNvPr>
          <p:cNvSpPr/>
          <p:nvPr/>
        </p:nvSpPr>
        <p:spPr>
          <a:xfrm>
            <a:off x="1828800" y="6248400"/>
            <a:ext cx="4648200" cy="381000"/>
          </a:xfrm>
          <a:prstGeom prst="actionButtonBlank">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kern="0" dirty="0">
              <a:solidFill>
                <a:sysClr val="windowText" lastClr="000000"/>
              </a:solidFill>
            </a:endParaRPr>
          </a:p>
        </p:txBody>
      </p:sp>
      <p:sp>
        <p:nvSpPr>
          <p:cNvPr id="5" name="Footer Placeholder 4">
            <a:extLst>
              <a:ext uri="{FF2B5EF4-FFF2-40B4-BE49-F238E27FC236}">
                <a16:creationId xmlns:a16="http://schemas.microsoft.com/office/drawing/2014/main" id="{9C8F71C7-3D13-F58A-1F45-94CAF299DC65}"/>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BA8562AA-D211-328C-C9D8-2EAD1095DBF5}"/>
              </a:ext>
            </a:extLst>
          </p:cNvPr>
          <p:cNvSpPr>
            <a:spLocks noGrp="1"/>
          </p:cNvSpPr>
          <p:nvPr>
            <p:ph type="sldNum" sz="quarter" idx="11"/>
          </p:nvPr>
        </p:nvSpPr>
        <p:spPr/>
        <p:txBody>
          <a:bodyPr/>
          <a:lstStyle/>
          <a:p>
            <a:fld id="{7AE61839-880C-8649-98DD-A1308C2AD748}" type="slidenum">
              <a:rPr lang="en-US" smtClean="0"/>
              <a:pPr/>
              <a:t>75</a:t>
            </a:fld>
            <a:endParaRPr lang="en-US" dirty="0"/>
          </a:p>
        </p:txBody>
      </p:sp>
    </p:spTree>
    <p:extLst>
      <p:ext uri="{BB962C8B-B14F-4D97-AF65-F5344CB8AC3E}">
        <p14:creationId xmlns:p14="http://schemas.microsoft.com/office/powerpoint/2010/main" val="2726449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Determining if a Lease Meets the Short-Term Lease Practical Expedient</a:t>
            </a:r>
          </a:p>
        </p:txBody>
      </p:sp>
      <p:sp>
        <p:nvSpPr>
          <p:cNvPr id="3" name="Content Placeholder 2"/>
          <p:cNvSpPr>
            <a:spLocks noGrp="1"/>
          </p:cNvSpPr>
          <p:nvPr>
            <p:ph idx="1"/>
          </p:nvPr>
        </p:nvSpPr>
        <p:spPr/>
        <p:txBody>
          <a:bodyPr/>
          <a:lstStyle/>
          <a:p>
            <a:r>
              <a:rPr lang="en-US" dirty="0"/>
              <a:t>A lessee has made an accounting policy election to utilize the short-term lease practical expedient</a:t>
            </a:r>
          </a:p>
          <a:p>
            <a:pPr lvl="1"/>
            <a:r>
              <a:rPr lang="en-US" dirty="0"/>
              <a:t>The lessee enters into a 12-month lease of a vehicle, with an option to extend for another 12 months</a:t>
            </a:r>
          </a:p>
          <a:p>
            <a:pPr lvl="1"/>
            <a:r>
              <a:rPr lang="en-US" dirty="0"/>
              <a:t>The lessee does not have a significant economic incentive to exercise the option to extend</a:t>
            </a:r>
          </a:p>
          <a:p>
            <a:r>
              <a:rPr lang="en-US" dirty="0"/>
              <a:t>Is this lease a short-term lease?</a:t>
            </a:r>
          </a:p>
          <a:p>
            <a:endParaRPr lang="en-US" dirty="0"/>
          </a:p>
        </p:txBody>
      </p:sp>
      <p:sp>
        <p:nvSpPr>
          <p:cNvPr id="5" name="Footer Placeholder 4">
            <a:extLst>
              <a:ext uri="{FF2B5EF4-FFF2-40B4-BE49-F238E27FC236}">
                <a16:creationId xmlns:a16="http://schemas.microsoft.com/office/drawing/2014/main" id="{0F16ADBE-31A0-0BD8-EB23-50CF09234B3A}"/>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D5CF60E8-DE74-E4B4-C57C-6CF4ED25FC6E}"/>
              </a:ext>
            </a:extLst>
          </p:cNvPr>
          <p:cNvSpPr>
            <a:spLocks noGrp="1"/>
          </p:cNvSpPr>
          <p:nvPr>
            <p:ph type="sldNum" sz="quarter" idx="11"/>
          </p:nvPr>
        </p:nvSpPr>
        <p:spPr/>
        <p:txBody>
          <a:bodyPr/>
          <a:lstStyle/>
          <a:p>
            <a:fld id="{7AE61839-880C-8649-98DD-A1308C2AD748}" type="slidenum">
              <a:rPr lang="en-US" smtClean="0"/>
              <a:pPr/>
              <a:t>76</a:t>
            </a:fld>
            <a:endParaRPr lang="en-US" dirty="0"/>
          </a:p>
        </p:txBody>
      </p:sp>
    </p:spTree>
    <p:extLst>
      <p:ext uri="{BB962C8B-B14F-4D97-AF65-F5344CB8AC3E}">
        <p14:creationId xmlns:p14="http://schemas.microsoft.com/office/powerpoint/2010/main" val="38283360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Determining if a Lease Meets the Short-Term Lease Practical Expedient</a:t>
            </a:r>
          </a:p>
        </p:txBody>
      </p:sp>
      <p:sp>
        <p:nvSpPr>
          <p:cNvPr id="3" name="Content Placeholder 2"/>
          <p:cNvSpPr>
            <a:spLocks noGrp="1"/>
          </p:cNvSpPr>
          <p:nvPr>
            <p:ph idx="1"/>
          </p:nvPr>
        </p:nvSpPr>
        <p:spPr/>
        <p:txBody>
          <a:bodyPr/>
          <a:lstStyle/>
          <a:p>
            <a:r>
              <a:rPr lang="en-US" dirty="0"/>
              <a:t>A lessee has made an accounting policy election to utilize the short-term lease practical expedient</a:t>
            </a:r>
          </a:p>
          <a:p>
            <a:pPr lvl="1"/>
            <a:r>
              <a:rPr lang="en-US" dirty="0"/>
              <a:t>The lessee enters into a 12-month lease of a vehicle, with an option to extend for another 12 months</a:t>
            </a:r>
          </a:p>
          <a:p>
            <a:pPr lvl="1"/>
            <a:r>
              <a:rPr lang="en-US" dirty="0"/>
              <a:t>The lessee does not have a significant economic incentive to exercise the option to extend</a:t>
            </a:r>
          </a:p>
          <a:p>
            <a:r>
              <a:rPr lang="en-US" dirty="0"/>
              <a:t>Is this lease a short-term lease?</a:t>
            </a:r>
          </a:p>
          <a:p>
            <a:endParaRPr lang="en-US" dirty="0"/>
          </a:p>
        </p:txBody>
      </p:sp>
      <p:sp>
        <p:nvSpPr>
          <p:cNvPr id="4" name="Rectangle: Rounded Corners 3">
            <a:extLst>
              <a:ext uri="{FF2B5EF4-FFF2-40B4-BE49-F238E27FC236}">
                <a16:creationId xmlns:a16="http://schemas.microsoft.com/office/drawing/2014/main" id="{613E02FF-2DC3-4F20-8EAE-0BA33168D46D}"/>
              </a:ext>
            </a:extLst>
          </p:cNvPr>
          <p:cNvSpPr/>
          <p:nvPr/>
        </p:nvSpPr>
        <p:spPr>
          <a:xfrm>
            <a:off x="1936249" y="4268852"/>
            <a:ext cx="8319502" cy="138832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en-US" sz="2000" dirty="0"/>
              <a:t>Because there is no significant economic incentive to exercise the option to extend, the lessee determines the lease term to be 12 months. As such, the entity may take advantage of the practical expedient to not recognize the right-of-use asset or lease liability in its financial statements</a:t>
            </a:r>
          </a:p>
        </p:txBody>
      </p:sp>
      <p:sp>
        <p:nvSpPr>
          <p:cNvPr id="5" name="Footer Placeholder 4">
            <a:extLst>
              <a:ext uri="{FF2B5EF4-FFF2-40B4-BE49-F238E27FC236}">
                <a16:creationId xmlns:a16="http://schemas.microsoft.com/office/drawing/2014/main" id="{5D4197B6-F526-0578-623B-F9551D22F54B}"/>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DDFE20AF-9945-C17E-4467-A0EBF9EBAF70}"/>
              </a:ext>
            </a:extLst>
          </p:cNvPr>
          <p:cNvSpPr>
            <a:spLocks noGrp="1"/>
          </p:cNvSpPr>
          <p:nvPr>
            <p:ph type="sldNum" sz="quarter" idx="11"/>
          </p:nvPr>
        </p:nvSpPr>
        <p:spPr/>
        <p:txBody>
          <a:bodyPr/>
          <a:lstStyle/>
          <a:p>
            <a:fld id="{7AE61839-880C-8649-98DD-A1308C2AD748}" type="slidenum">
              <a:rPr lang="en-US" smtClean="0"/>
              <a:pPr/>
              <a:t>77</a:t>
            </a:fld>
            <a:endParaRPr lang="en-US" dirty="0"/>
          </a:p>
        </p:txBody>
      </p:sp>
    </p:spTree>
    <p:extLst>
      <p:ext uri="{BB962C8B-B14F-4D97-AF65-F5344CB8AC3E}">
        <p14:creationId xmlns:p14="http://schemas.microsoft.com/office/powerpoint/2010/main" val="1374106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Small-Ticket Leases</a:t>
            </a:r>
          </a:p>
        </p:txBody>
      </p:sp>
      <p:sp>
        <p:nvSpPr>
          <p:cNvPr id="4" name="Text Placeholder 3"/>
          <p:cNvSpPr>
            <a:spLocks noGrp="1"/>
          </p:cNvSpPr>
          <p:nvPr>
            <p:ph idx="1"/>
          </p:nvPr>
        </p:nvSpPr>
        <p:spPr/>
        <p:txBody>
          <a:bodyPr/>
          <a:lstStyle/>
          <a:p>
            <a:r>
              <a:rPr lang="en-US" dirty="0"/>
              <a:t>High volume small-value leases (mobile phones)</a:t>
            </a:r>
          </a:p>
          <a:p>
            <a:r>
              <a:rPr lang="en-US" dirty="0"/>
              <a:t>Can apply guidance at portfolio level – Group contracts together:</a:t>
            </a:r>
          </a:p>
          <a:p>
            <a:pPr lvl="1"/>
            <a:r>
              <a:rPr lang="en-US" dirty="0"/>
              <a:t>Similar to new revenue recognition standard</a:t>
            </a:r>
          </a:p>
          <a:p>
            <a:pPr lvl="1"/>
            <a:r>
              <a:rPr lang="en-US" dirty="0"/>
              <a:t>Additional guidance will be included in “Basis for Conclusions”</a:t>
            </a:r>
          </a:p>
        </p:txBody>
      </p:sp>
      <p:sp>
        <p:nvSpPr>
          <p:cNvPr id="5" name="Footer Placeholder 4">
            <a:extLst>
              <a:ext uri="{FF2B5EF4-FFF2-40B4-BE49-F238E27FC236}">
                <a16:creationId xmlns:a16="http://schemas.microsoft.com/office/drawing/2014/main" id="{4218C2EA-B43D-2C97-AB23-EE6DF881A04E}"/>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AFC9B18D-60FF-AEC6-D0C9-6616E53FE6EB}"/>
              </a:ext>
            </a:extLst>
          </p:cNvPr>
          <p:cNvSpPr>
            <a:spLocks noGrp="1"/>
          </p:cNvSpPr>
          <p:nvPr>
            <p:ph type="sldNum" sz="quarter" idx="11"/>
          </p:nvPr>
        </p:nvSpPr>
        <p:spPr/>
        <p:txBody>
          <a:bodyPr/>
          <a:lstStyle/>
          <a:p>
            <a:fld id="{7AE61839-880C-8649-98DD-A1308C2AD748}" type="slidenum">
              <a:rPr lang="en-US" smtClean="0"/>
              <a:pPr/>
              <a:t>78</a:t>
            </a:fld>
            <a:endParaRPr lang="en-US" dirty="0"/>
          </a:p>
        </p:txBody>
      </p:sp>
    </p:spTree>
    <p:extLst>
      <p:ext uri="{BB962C8B-B14F-4D97-AF65-F5344CB8AC3E}">
        <p14:creationId xmlns:p14="http://schemas.microsoft.com/office/powerpoint/2010/main" val="26412313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Subleases</a:t>
            </a:r>
          </a:p>
        </p:txBody>
      </p:sp>
      <p:sp>
        <p:nvSpPr>
          <p:cNvPr id="4" name="Text Placeholder 3"/>
          <p:cNvSpPr>
            <a:spLocks noGrp="1"/>
          </p:cNvSpPr>
          <p:nvPr>
            <p:ph idx="1"/>
          </p:nvPr>
        </p:nvSpPr>
        <p:spPr/>
        <p:txBody>
          <a:bodyPr/>
          <a:lstStyle/>
          <a:p>
            <a:r>
              <a:rPr lang="en-US" dirty="0"/>
              <a:t>Intermediate lessor accounts for head lease and sublease as two separate contracts</a:t>
            </a:r>
          </a:p>
          <a:p>
            <a:r>
              <a:rPr lang="en-US" dirty="0"/>
              <a:t>Head lease follows lessee guidance while sublease follows lessor guidance:</a:t>
            </a:r>
          </a:p>
          <a:p>
            <a:pPr lvl="1"/>
            <a:r>
              <a:rPr lang="en-US" dirty="0"/>
              <a:t>Unless contracts meet contract combinations guidance</a:t>
            </a:r>
          </a:p>
          <a:p>
            <a:r>
              <a:rPr lang="en-US" dirty="0"/>
              <a:t>Classify sublease based on underlying asset, not ROU asset from head lease</a:t>
            </a:r>
          </a:p>
          <a:p>
            <a:r>
              <a:rPr lang="en-US" dirty="0"/>
              <a:t>Sublease with PV less than original ROU asset could indicate impairment of original lease</a:t>
            </a:r>
          </a:p>
        </p:txBody>
      </p:sp>
      <p:sp>
        <p:nvSpPr>
          <p:cNvPr id="5" name="Footer Placeholder 4">
            <a:extLst>
              <a:ext uri="{FF2B5EF4-FFF2-40B4-BE49-F238E27FC236}">
                <a16:creationId xmlns:a16="http://schemas.microsoft.com/office/drawing/2014/main" id="{61C15429-345E-28B1-8C33-3206E291FC6D}"/>
              </a:ext>
            </a:extLst>
          </p:cNvPr>
          <p:cNvSpPr>
            <a:spLocks noGrp="1"/>
          </p:cNvSpPr>
          <p:nvPr>
            <p:ph type="ftr" sz="quarter" idx="10"/>
          </p:nvPr>
        </p:nvSpPr>
        <p:spPr/>
        <p:txBody>
          <a:bodyPr/>
          <a:lstStyle/>
          <a:p>
            <a:r>
              <a:rPr lang="en-US" dirty="0"/>
              <a:t>© Surgent | NLS4/24/V1</a:t>
            </a:r>
          </a:p>
        </p:txBody>
      </p:sp>
      <p:sp>
        <p:nvSpPr>
          <p:cNvPr id="6" name="Slide Number Placeholder 5">
            <a:extLst>
              <a:ext uri="{FF2B5EF4-FFF2-40B4-BE49-F238E27FC236}">
                <a16:creationId xmlns:a16="http://schemas.microsoft.com/office/drawing/2014/main" id="{52311D30-0083-10AD-2E02-BB96BE6A3360}"/>
              </a:ext>
            </a:extLst>
          </p:cNvPr>
          <p:cNvSpPr>
            <a:spLocks noGrp="1"/>
          </p:cNvSpPr>
          <p:nvPr>
            <p:ph type="sldNum" sz="quarter" idx="11"/>
          </p:nvPr>
        </p:nvSpPr>
        <p:spPr/>
        <p:txBody>
          <a:bodyPr/>
          <a:lstStyle/>
          <a:p>
            <a:fld id="{7AE61839-880C-8649-98DD-A1308C2AD748}" type="slidenum">
              <a:rPr lang="en-US" smtClean="0"/>
              <a:pPr/>
              <a:t>79</a:t>
            </a:fld>
            <a:endParaRPr lang="en-US" dirty="0"/>
          </a:p>
        </p:txBody>
      </p:sp>
    </p:spTree>
    <p:extLst>
      <p:ext uri="{BB962C8B-B14F-4D97-AF65-F5344CB8AC3E}">
        <p14:creationId xmlns:p14="http://schemas.microsoft.com/office/powerpoint/2010/main" val="208990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1205-D682-4E34-A46E-E20D2373EE08}"/>
              </a:ext>
            </a:extLst>
          </p:cNvPr>
          <p:cNvSpPr>
            <a:spLocks noGrp="1"/>
          </p:cNvSpPr>
          <p:nvPr>
            <p:ph type="title"/>
          </p:nvPr>
        </p:nvSpPr>
        <p:spPr/>
        <p:txBody>
          <a:bodyPr/>
          <a:lstStyle/>
          <a:p>
            <a:r>
              <a:rPr lang="en-US" dirty="0"/>
              <a:t>Topic 842: The Big Changes</a:t>
            </a:r>
          </a:p>
        </p:txBody>
      </p:sp>
      <p:graphicFrame>
        <p:nvGraphicFramePr>
          <p:cNvPr id="6" name="Content Placeholder 5">
            <a:extLst>
              <a:ext uri="{FF2B5EF4-FFF2-40B4-BE49-F238E27FC236}">
                <a16:creationId xmlns:a16="http://schemas.microsoft.com/office/drawing/2014/main" id="{0BBC208E-571A-4E36-9D4D-A20EF79B628E}"/>
              </a:ext>
            </a:extLst>
          </p:cNvPr>
          <p:cNvGraphicFramePr>
            <a:graphicFrameLocks noGrp="1"/>
          </p:cNvGraphicFramePr>
          <p:nvPr>
            <p:ph idx="4294967295"/>
            <p:extLst>
              <p:ext uri="{D42A27DB-BD31-4B8C-83A1-F6EECF244321}">
                <p14:modId xmlns:p14="http://schemas.microsoft.com/office/powerpoint/2010/main" val="3262822436"/>
              </p:ext>
            </p:extLst>
          </p:nvPr>
        </p:nvGraphicFramePr>
        <p:xfrm>
          <a:off x="1110103" y="1206204"/>
          <a:ext cx="9971794" cy="4445591"/>
        </p:xfrm>
        <a:graphic>
          <a:graphicData uri="http://schemas.openxmlformats.org/drawingml/2006/table">
            <a:tbl>
              <a:tblPr firstRow="1" bandRow="1">
                <a:tableStyleId>{5C22544A-7EE6-4342-B048-85BDC9FD1C3A}</a:tableStyleId>
              </a:tblPr>
              <a:tblGrid>
                <a:gridCol w="2162071">
                  <a:extLst>
                    <a:ext uri="{9D8B030D-6E8A-4147-A177-3AD203B41FA5}">
                      <a16:colId xmlns:a16="http://schemas.microsoft.com/office/drawing/2014/main" val="701775965"/>
                    </a:ext>
                  </a:extLst>
                </a:gridCol>
                <a:gridCol w="4469364">
                  <a:extLst>
                    <a:ext uri="{9D8B030D-6E8A-4147-A177-3AD203B41FA5}">
                      <a16:colId xmlns:a16="http://schemas.microsoft.com/office/drawing/2014/main" val="2206790142"/>
                    </a:ext>
                  </a:extLst>
                </a:gridCol>
                <a:gridCol w="3340359">
                  <a:extLst>
                    <a:ext uri="{9D8B030D-6E8A-4147-A177-3AD203B41FA5}">
                      <a16:colId xmlns:a16="http://schemas.microsoft.com/office/drawing/2014/main" val="3315960397"/>
                    </a:ext>
                  </a:extLst>
                </a:gridCol>
              </a:tblGrid>
              <a:tr h="359203">
                <a:tc>
                  <a:txBody>
                    <a:bodyPr/>
                    <a:lstStyle/>
                    <a:p>
                      <a:pPr algn="ctr"/>
                      <a:r>
                        <a:rPr lang="en-US" dirty="0"/>
                        <a:t>Topic </a:t>
                      </a:r>
                    </a:p>
                  </a:txBody>
                  <a:tcPr/>
                </a:tc>
                <a:tc>
                  <a:txBody>
                    <a:bodyPr/>
                    <a:lstStyle/>
                    <a:p>
                      <a:pPr algn="ctr"/>
                      <a:r>
                        <a:rPr lang="en-US" dirty="0"/>
                        <a:t>Guidance </a:t>
                      </a:r>
                    </a:p>
                  </a:txBody>
                  <a:tcPr/>
                </a:tc>
                <a:tc>
                  <a:txBody>
                    <a:bodyPr/>
                    <a:lstStyle/>
                    <a:p>
                      <a:pPr algn="ctr"/>
                      <a:r>
                        <a:rPr lang="en-US" dirty="0"/>
                        <a:t>Impact</a:t>
                      </a:r>
                    </a:p>
                  </a:txBody>
                  <a:tcPr/>
                </a:tc>
                <a:extLst>
                  <a:ext uri="{0D108BD9-81ED-4DB2-BD59-A6C34878D82A}">
                    <a16:rowId xmlns:a16="http://schemas.microsoft.com/office/drawing/2014/main" val="3518817434"/>
                  </a:ext>
                </a:extLst>
              </a:tr>
              <a:tr h="932115">
                <a:tc>
                  <a:txBody>
                    <a:bodyPr/>
                    <a:lstStyle/>
                    <a:p>
                      <a:r>
                        <a:rPr lang="en-US" sz="1800" dirty="0"/>
                        <a:t>Definition of a lease</a:t>
                      </a:r>
                    </a:p>
                  </a:txBody>
                  <a:tcPr/>
                </a:tc>
                <a:tc>
                  <a:txBody>
                    <a:bodyPr/>
                    <a:lstStyle/>
                    <a:p>
                      <a:r>
                        <a:rPr lang="en-US" sz="1800" dirty="0"/>
                        <a:t>A contract that conveys a right to control an identified asset</a:t>
                      </a:r>
                    </a:p>
                  </a:txBody>
                  <a:tcPr/>
                </a:tc>
                <a:tc>
                  <a:txBody>
                    <a:bodyPr/>
                    <a:lstStyle/>
                    <a:p>
                      <a:r>
                        <a:rPr lang="en-US" sz="1800" dirty="0"/>
                        <a:t>Greater emphasis on the concept of control in determining whether a lease exists</a:t>
                      </a:r>
                    </a:p>
                  </a:txBody>
                  <a:tcPr/>
                </a:tc>
                <a:extLst>
                  <a:ext uri="{0D108BD9-81ED-4DB2-BD59-A6C34878D82A}">
                    <a16:rowId xmlns:a16="http://schemas.microsoft.com/office/drawing/2014/main" val="3989118361"/>
                  </a:ext>
                </a:extLst>
              </a:tr>
              <a:tr h="649672">
                <a:tc>
                  <a:txBody>
                    <a:bodyPr/>
                    <a:lstStyle/>
                    <a:p>
                      <a:r>
                        <a:rPr lang="en-US" sz="1800" dirty="0"/>
                        <a:t>Lease classification</a:t>
                      </a:r>
                    </a:p>
                  </a:txBody>
                  <a:tcPr/>
                </a:tc>
                <a:tc>
                  <a:txBody>
                    <a:bodyPr/>
                    <a:lstStyle/>
                    <a:p>
                      <a:r>
                        <a:rPr lang="en-US" sz="1800" dirty="0"/>
                        <a:t>Removal of bright lines for classification of leases as financing or operating by lessees</a:t>
                      </a:r>
                    </a:p>
                  </a:txBody>
                  <a:tcPr/>
                </a:tc>
                <a:tc>
                  <a:txBody>
                    <a:bodyPr/>
                    <a:lstStyle/>
                    <a:p>
                      <a:r>
                        <a:rPr lang="en-US" sz="1800" dirty="0"/>
                        <a:t>Greater use of judgment in</a:t>
                      </a:r>
                    </a:p>
                    <a:p>
                      <a:r>
                        <a:rPr lang="en-US" sz="1800" dirty="0"/>
                        <a:t>determining lease classification</a:t>
                      </a:r>
                    </a:p>
                  </a:txBody>
                  <a:tcPr/>
                </a:tc>
                <a:extLst>
                  <a:ext uri="{0D108BD9-81ED-4DB2-BD59-A6C34878D82A}">
                    <a16:rowId xmlns:a16="http://schemas.microsoft.com/office/drawing/2014/main" val="532249621"/>
                  </a:ext>
                </a:extLst>
              </a:tr>
              <a:tr h="888891">
                <a:tc>
                  <a:txBody>
                    <a:bodyPr/>
                    <a:lstStyle/>
                    <a:p>
                      <a:r>
                        <a:rPr lang="en-US" sz="1800" dirty="0"/>
                        <a:t>Balance sheet presentation</a:t>
                      </a:r>
                    </a:p>
                  </a:txBody>
                  <a:tcPr/>
                </a:tc>
                <a:tc>
                  <a:txBody>
                    <a:bodyPr/>
                    <a:lstStyle/>
                    <a:p>
                      <a:r>
                        <a:rPr lang="en-US" sz="1800" dirty="0"/>
                        <a:t>Recognition of a right to use asset and related lease liability for all leases for lessees</a:t>
                      </a:r>
                    </a:p>
                  </a:txBody>
                  <a:tcPr/>
                </a:tc>
                <a:tc>
                  <a:txBody>
                    <a:bodyPr/>
                    <a:lstStyle/>
                    <a:p>
                      <a:r>
                        <a:rPr lang="en-US" sz="1800" dirty="0"/>
                        <a:t>Currently, only capital leases</a:t>
                      </a:r>
                    </a:p>
                    <a:p>
                      <a:r>
                        <a:rPr lang="en-US" sz="1800" dirty="0"/>
                        <a:t>require balance sheet recognition for lessees</a:t>
                      </a:r>
                    </a:p>
                  </a:txBody>
                  <a:tcPr/>
                </a:tc>
                <a:extLst>
                  <a:ext uri="{0D108BD9-81ED-4DB2-BD59-A6C34878D82A}">
                    <a16:rowId xmlns:a16="http://schemas.microsoft.com/office/drawing/2014/main" val="1171985388"/>
                  </a:ext>
                </a:extLst>
              </a:tr>
              <a:tr h="1583644">
                <a:tc>
                  <a:txBody>
                    <a:bodyPr/>
                    <a:lstStyle/>
                    <a:p>
                      <a:r>
                        <a:rPr lang="en-US" sz="1800" dirty="0"/>
                        <a:t>Income statement presentation</a:t>
                      </a:r>
                    </a:p>
                  </a:txBody>
                  <a:tcPr/>
                </a:tc>
                <a:tc>
                  <a:txBody>
                    <a:bodyPr/>
                    <a:lstStyle/>
                    <a:p>
                      <a:r>
                        <a:rPr lang="en-US" sz="1800" dirty="0"/>
                        <a:t>For lessees, the recognition, measurement, and presentation of expenses and cash flows should not change significantly. Recognition of selling profit for lessor sales-type leases may change under the control model</a:t>
                      </a:r>
                    </a:p>
                  </a:txBody>
                  <a:tcPr/>
                </a:tc>
                <a:tc>
                  <a:txBody>
                    <a:bodyPr/>
                    <a:lstStyle/>
                    <a:p>
                      <a:r>
                        <a:rPr lang="en-US" sz="1800" dirty="0"/>
                        <a:t>Right-of-use asset representing</a:t>
                      </a:r>
                    </a:p>
                    <a:p>
                      <a:r>
                        <a:rPr lang="en-US" sz="1800" dirty="0"/>
                        <a:t>operating lease will now be</a:t>
                      </a:r>
                    </a:p>
                    <a:p>
                      <a:r>
                        <a:rPr lang="en-US" sz="1800" dirty="0"/>
                        <a:t>subject to impairment testing for lessees</a:t>
                      </a:r>
                    </a:p>
                  </a:txBody>
                  <a:tcPr/>
                </a:tc>
                <a:extLst>
                  <a:ext uri="{0D108BD9-81ED-4DB2-BD59-A6C34878D82A}">
                    <a16:rowId xmlns:a16="http://schemas.microsoft.com/office/drawing/2014/main" val="4054393705"/>
                  </a:ext>
                </a:extLst>
              </a:tr>
            </a:tbl>
          </a:graphicData>
        </a:graphic>
      </p:graphicFrame>
      <p:sp>
        <p:nvSpPr>
          <p:cNvPr id="4" name="Footer Placeholder 3">
            <a:extLst>
              <a:ext uri="{FF2B5EF4-FFF2-40B4-BE49-F238E27FC236}">
                <a16:creationId xmlns:a16="http://schemas.microsoft.com/office/drawing/2014/main" id="{B2791D1E-A1DB-6AEC-BA6E-51801A2249D6}"/>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3230194F-02D6-A1FF-3C2E-96B5B55413DA}"/>
              </a:ext>
            </a:extLst>
          </p:cNvPr>
          <p:cNvSpPr>
            <a:spLocks noGrp="1"/>
          </p:cNvSpPr>
          <p:nvPr>
            <p:ph type="sldNum" sz="quarter" idx="11"/>
          </p:nvPr>
        </p:nvSpPr>
        <p:spPr/>
        <p:txBody>
          <a:bodyPr/>
          <a:lstStyle/>
          <a:p>
            <a:fld id="{7AE61839-880C-8649-98DD-A1308C2AD748}" type="slidenum">
              <a:rPr lang="en-US" smtClean="0"/>
              <a:pPr/>
              <a:t>8</a:t>
            </a:fld>
            <a:endParaRPr lang="en-US" dirty="0"/>
          </a:p>
        </p:txBody>
      </p:sp>
    </p:spTree>
    <p:extLst>
      <p:ext uri="{BB962C8B-B14F-4D97-AF65-F5344CB8AC3E}">
        <p14:creationId xmlns:p14="http://schemas.microsoft.com/office/powerpoint/2010/main" val="25003813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Issues Related to Leases</a:t>
            </a:r>
          </a:p>
        </p:txBody>
      </p:sp>
      <p:sp>
        <p:nvSpPr>
          <p:cNvPr id="3" name="Content Placeholder 2"/>
          <p:cNvSpPr>
            <a:spLocks noGrp="1"/>
          </p:cNvSpPr>
          <p:nvPr>
            <p:ph idx="1"/>
          </p:nvPr>
        </p:nvSpPr>
        <p:spPr/>
        <p:txBody>
          <a:bodyPr/>
          <a:lstStyle/>
          <a:p>
            <a:r>
              <a:rPr lang="en-US" dirty="0"/>
              <a:t>Related party leasing transactions:</a:t>
            </a:r>
          </a:p>
          <a:p>
            <a:pPr lvl="1"/>
            <a:r>
              <a:rPr lang="en-US" dirty="0"/>
              <a:t>Record lease for both lessee and lessor based on enforceable terms of the lease contract</a:t>
            </a:r>
          </a:p>
          <a:p>
            <a:pPr lvl="1"/>
            <a:r>
              <a:rPr lang="en-US" dirty="0"/>
              <a:t>Consider verbal arrangements as well</a:t>
            </a:r>
          </a:p>
          <a:p>
            <a:pPr lvl="1"/>
            <a:r>
              <a:rPr lang="en-US" dirty="0"/>
              <a:t>Consider necessary disclosures required under ASC 850, </a:t>
            </a:r>
            <a:r>
              <a:rPr lang="en-US" i="1" dirty="0"/>
              <a:t>Related Party Disclosures</a:t>
            </a:r>
          </a:p>
          <a:p>
            <a:r>
              <a:rPr lang="en-US" dirty="0"/>
              <a:t>Leveraged leases:</a:t>
            </a:r>
          </a:p>
          <a:p>
            <a:pPr lvl="1"/>
            <a:r>
              <a:rPr lang="en-US" dirty="0"/>
              <a:t>Concept eliminated in new standard</a:t>
            </a:r>
          </a:p>
          <a:p>
            <a:pPr lvl="1"/>
            <a:r>
              <a:rPr lang="en-US" dirty="0"/>
              <a:t>Existing leveraged leases are grandfathered </a:t>
            </a:r>
          </a:p>
        </p:txBody>
      </p:sp>
      <p:sp>
        <p:nvSpPr>
          <p:cNvPr id="5" name="Footer Placeholder 4">
            <a:extLst>
              <a:ext uri="{FF2B5EF4-FFF2-40B4-BE49-F238E27FC236}">
                <a16:creationId xmlns:a16="http://schemas.microsoft.com/office/drawing/2014/main" id="{1F7951E3-FEF2-1068-4E16-389211770087}"/>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8DDD7A19-3653-29B3-F494-E5A9585A52BE}"/>
              </a:ext>
            </a:extLst>
          </p:cNvPr>
          <p:cNvSpPr>
            <a:spLocks noGrp="1"/>
          </p:cNvSpPr>
          <p:nvPr>
            <p:ph type="sldNum" sz="quarter" idx="11"/>
          </p:nvPr>
        </p:nvSpPr>
        <p:spPr/>
        <p:txBody>
          <a:bodyPr/>
          <a:lstStyle/>
          <a:p>
            <a:fld id="{7AE61839-880C-8649-98DD-A1308C2AD748}" type="slidenum">
              <a:rPr lang="en-US" smtClean="0"/>
              <a:pPr/>
              <a:t>80</a:t>
            </a:fld>
            <a:endParaRPr lang="en-US" dirty="0"/>
          </a:p>
        </p:txBody>
      </p:sp>
    </p:spTree>
    <p:extLst>
      <p:ext uri="{BB962C8B-B14F-4D97-AF65-F5344CB8AC3E}">
        <p14:creationId xmlns:p14="http://schemas.microsoft.com/office/powerpoint/2010/main" val="25374768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Build-to-Suit Lease Arrangements</a:t>
            </a:r>
          </a:p>
        </p:txBody>
      </p:sp>
      <p:sp>
        <p:nvSpPr>
          <p:cNvPr id="4" name="Text Placeholder 3"/>
          <p:cNvSpPr>
            <a:spLocks noGrp="1"/>
          </p:cNvSpPr>
          <p:nvPr>
            <p:ph idx="1"/>
          </p:nvPr>
        </p:nvSpPr>
        <p:spPr/>
        <p:txBody>
          <a:bodyPr/>
          <a:lstStyle/>
          <a:p>
            <a:r>
              <a:rPr lang="en-US" dirty="0"/>
              <a:t>New model in Topic 842:</a:t>
            </a:r>
          </a:p>
          <a:p>
            <a:pPr lvl="1"/>
            <a:r>
              <a:rPr lang="en-US" dirty="0"/>
              <a:t>Lessee is owner of asset under construction if lessee controls asset</a:t>
            </a:r>
          </a:p>
        </p:txBody>
      </p:sp>
      <p:sp>
        <p:nvSpPr>
          <p:cNvPr id="6" name="TextBox 5"/>
          <p:cNvSpPr txBox="1"/>
          <p:nvPr/>
        </p:nvSpPr>
        <p:spPr>
          <a:xfrm>
            <a:off x="1922980" y="2240857"/>
            <a:ext cx="8346040" cy="3416320"/>
          </a:xfrm>
          <a:prstGeom prst="rect">
            <a:avLst/>
          </a:prstGeom>
          <a:noFill/>
          <a:ln w="12700">
            <a:solidFill>
              <a:schemeClr val="tx1"/>
            </a:solidFill>
          </a:ln>
        </p:spPr>
        <p:txBody>
          <a:bodyPr wrap="square" rtlCol="0">
            <a:spAutoFit/>
          </a:bodyPr>
          <a:lstStyle/>
          <a:p>
            <a:pPr defTabSz="914400" hangingPunct="0">
              <a:defRPr/>
            </a:pPr>
            <a:r>
              <a:rPr lang="en-US" sz="2400" dirty="0"/>
              <a:t>If lessee incurs costs relating to construction or design of underlying asset before the commencement date, lessee should account for those costs in accordance with other ASC Topics, for example, ASC 330, </a:t>
            </a:r>
            <a:r>
              <a:rPr lang="en-US" sz="2400" i="1" dirty="0"/>
              <a:t>Inventory</a:t>
            </a:r>
            <a:r>
              <a:rPr lang="en-US" sz="2400" dirty="0"/>
              <a:t>, or ASC 360, </a:t>
            </a:r>
            <a:r>
              <a:rPr lang="en-US" sz="2400" i="1" dirty="0"/>
              <a:t>Property, Plant, and Equipment</a:t>
            </a:r>
          </a:p>
          <a:p>
            <a:pPr defTabSz="914400" hangingPunct="0">
              <a:defRPr/>
            </a:pPr>
            <a:endParaRPr lang="en-US" sz="2400" dirty="0"/>
          </a:p>
          <a:p>
            <a:pPr defTabSz="914400" hangingPunct="0">
              <a:defRPr/>
            </a:pPr>
            <a:r>
              <a:rPr lang="en-US" sz="2400" dirty="0"/>
              <a:t>If lessee controls underlying asset before commencement date, transaction is a sale and leaseback accounted for in accordance with ASC 842-40-25-3 and ASC 842-40-30-1 and 30-2</a:t>
            </a:r>
          </a:p>
        </p:txBody>
      </p:sp>
      <p:sp>
        <p:nvSpPr>
          <p:cNvPr id="5" name="Footer Placeholder 4">
            <a:extLst>
              <a:ext uri="{FF2B5EF4-FFF2-40B4-BE49-F238E27FC236}">
                <a16:creationId xmlns:a16="http://schemas.microsoft.com/office/drawing/2014/main" id="{536EA4CC-30DB-704D-1872-F9B23F3ED42E}"/>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05C0B92D-1967-C6FC-59BF-92A4ECFE26C6}"/>
              </a:ext>
            </a:extLst>
          </p:cNvPr>
          <p:cNvSpPr>
            <a:spLocks noGrp="1"/>
          </p:cNvSpPr>
          <p:nvPr>
            <p:ph type="sldNum" sz="quarter" idx="11"/>
          </p:nvPr>
        </p:nvSpPr>
        <p:spPr/>
        <p:txBody>
          <a:bodyPr/>
          <a:lstStyle/>
          <a:p>
            <a:fld id="{7AE61839-880C-8649-98DD-A1308C2AD748}" type="slidenum">
              <a:rPr lang="en-US" smtClean="0"/>
              <a:pPr/>
              <a:t>81</a:t>
            </a:fld>
            <a:endParaRPr lang="en-US" dirty="0"/>
          </a:p>
        </p:txBody>
      </p:sp>
    </p:spTree>
    <p:extLst>
      <p:ext uri="{BB962C8B-B14F-4D97-AF65-F5344CB8AC3E}">
        <p14:creationId xmlns:p14="http://schemas.microsoft.com/office/powerpoint/2010/main" val="7670314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CE824B-52D3-41D7-B09B-008A6F899A78}"/>
              </a:ext>
            </a:extLst>
          </p:cNvPr>
          <p:cNvSpPr>
            <a:spLocks noGrp="1"/>
          </p:cNvSpPr>
          <p:nvPr>
            <p:ph idx="1"/>
          </p:nvPr>
        </p:nvSpPr>
        <p:spPr>
          <a:xfrm>
            <a:off x="5200650" y="2514600"/>
            <a:ext cx="6172200" cy="914400"/>
          </a:xfrm>
        </p:spPr>
        <p:txBody>
          <a:bodyPr>
            <a:noAutofit/>
          </a:bodyPr>
          <a:lstStyle/>
          <a:p>
            <a:r>
              <a:rPr lang="en-US" sz="3800" dirty="0"/>
              <a:t>Lessee Initial and Subsequent Accounting Guidance</a:t>
            </a:r>
          </a:p>
        </p:txBody>
      </p:sp>
    </p:spTree>
    <p:extLst>
      <p:ext uri="{BB962C8B-B14F-4D97-AF65-F5344CB8AC3E}">
        <p14:creationId xmlns:p14="http://schemas.microsoft.com/office/powerpoint/2010/main" val="14939356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Recognition</a:t>
            </a:r>
          </a:p>
        </p:txBody>
      </p:sp>
      <p:sp>
        <p:nvSpPr>
          <p:cNvPr id="5" name="Content Placeholder 4"/>
          <p:cNvSpPr>
            <a:spLocks noGrp="1"/>
          </p:cNvSpPr>
          <p:nvPr>
            <p:ph idx="1"/>
          </p:nvPr>
        </p:nvSpPr>
        <p:spPr/>
        <p:txBody>
          <a:bodyPr/>
          <a:lstStyle/>
          <a:p>
            <a:r>
              <a:rPr lang="en-US" dirty="0"/>
              <a:t>Covered by ASC Subtopic 842-20:</a:t>
            </a:r>
          </a:p>
          <a:p>
            <a:pPr lvl="1"/>
            <a:r>
              <a:rPr lang="en-US" dirty="0"/>
              <a:t>Recognition of ROU asset and lease liability</a:t>
            </a:r>
          </a:p>
          <a:p>
            <a:r>
              <a:rPr lang="en-US" dirty="0"/>
              <a:t>ROU asset consists of the following:</a:t>
            </a:r>
          </a:p>
          <a:p>
            <a:pPr lvl="1"/>
            <a:r>
              <a:rPr lang="en-US" dirty="0"/>
              <a:t>Initial measurement of lease liability;</a:t>
            </a:r>
          </a:p>
          <a:p>
            <a:pPr lvl="1"/>
            <a:r>
              <a:rPr lang="en-US" dirty="0"/>
              <a:t>Any lease payments made at or before lease commencement date, less any lease incentives received; and</a:t>
            </a:r>
          </a:p>
          <a:p>
            <a:pPr lvl="1"/>
            <a:r>
              <a:rPr lang="en-US" dirty="0"/>
              <a:t>Any initial direct costs incurred by the lessee </a:t>
            </a:r>
          </a:p>
          <a:p>
            <a:endParaRPr lang="en-US" dirty="0"/>
          </a:p>
          <a:p>
            <a:pPr lvl="1"/>
            <a:endParaRPr lang="en-US" dirty="0"/>
          </a:p>
        </p:txBody>
      </p:sp>
      <p:sp>
        <p:nvSpPr>
          <p:cNvPr id="3" name="Footer Placeholder 2">
            <a:extLst>
              <a:ext uri="{FF2B5EF4-FFF2-40B4-BE49-F238E27FC236}">
                <a16:creationId xmlns:a16="http://schemas.microsoft.com/office/drawing/2014/main" id="{86CEE548-F1BF-E526-C11E-A1100F253F3E}"/>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7F075A99-1307-884E-CA91-9266AC9F9EF2}"/>
              </a:ext>
            </a:extLst>
          </p:cNvPr>
          <p:cNvSpPr>
            <a:spLocks noGrp="1"/>
          </p:cNvSpPr>
          <p:nvPr>
            <p:ph type="sldNum" sz="quarter" idx="11"/>
          </p:nvPr>
        </p:nvSpPr>
        <p:spPr/>
        <p:txBody>
          <a:bodyPr/>
          <a:lstStyle/>
          <a:p>
            <a:fld id="{7AE61839-880C-8649-98DD-A1308C2AD748}" type="slidenum">
              <a:rPr lang="en-US" smtClean="0"/>
              <a:pPr/>
              <a:t>83</a:t>
            </a:fld>
            <a:endParaRPr lang="en-US" dirty="0"/>
          </a:p>
        </p:txBody>
      </p:sp>
    </p:spTree>
    <p:extLst>
      <p:ext uri="{BB962C8B-B14F-4D97-AF65-F5344CB8AC3E}">
        <p14:creationId xmlns:p14="http://schemas.microsoft.com/office/powerpoint/2010/main" val="71442287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Recording of a Lease Liability</a:t>
            </a:r>
          </a:p>
        </p:txBody>
      </p:sp>
      <p:sp>
        <p:nvSpPr>
          <p:cNvPr id="3" name="Content Placeholder 2"/>
          <p:cNvSpPr>
            <a:spLocks noGrp="1"/>
          </p:cNvSpPr>
          <p:nvPr>
            <p:ph idx="1"/>
          </p:nvPr>
        </p:nvSpPr>
        <p:spPr/>
        <p:txBody>
          <a:bodyPr/>
          <a:lstStyle/>
          <a:p>
            <a:r>
              <a:rPr lang="en-US" dirty="0"/>
              <a:t>Recorded at the commencement date</a:t>
            </a:r>
          </a:p>
          <a:p>
            <a:r>
              <a:rPr lang="en-US" dirty="0"/>
              <a:t>Recorded at present value:</a:t>
            </a:r>
          </a:p>
          <a:p>
            <a:pPr lvl="1"/>
            <a:r>
              <a:rPr lang="en-US" dirty="0"/>
              <a:t>Use the rate implicit in the lease</a:t>
            </a:r>
          </a:p>
          <a:p>
            <a:pPr lvl="1"/>
            <a:r>
              <a:rPr lang="en-US" dirty="0"/>
              <a:t>Use lessee’s incremental borrowing rate if implicit rate is not determinable</a:t>
            </a:r>
          </a:p>
          <a:p>
            <a:r>
              <a:rPr lang="en-US" dirty="0"/>
              <a:t>Non-public entity exception:</a:t>
            </a:r>
          </a:p>
          <a:p>
            <a:pPr lvl="1"/>
            <a:r>
              <a:rPr lang="en-US" dirty="0"/>
              <a:t>As a policy election, a non-public entity may use a risk-free interest rate comparable to that of the lease term for the discount rate if it can’t determine the rate implicit in the lease</a:t>
            </a:r>
          </a:p>
        </p:txBody>
      </p:sp>
      <p:sp>
        <p:nvSpPr>
          <p:cNvPr id="5" name="Footer Placeholder 4">
            <a:extLst>
              <a:ext uri="{FF2B5EF4-FFF2-40B4-BE49-F238E27FC236}">
                <a16:creationId xmlns:a16="http://schemas.microsoft.com/office/drawing/2014/main" id="{DF032993-630E-340A-F7A5-FB7642083100}"/>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963A9E9D-BCB5-E089-DC9F-52C93DC335F6}"/>
              </a:ext>
            </a:extLst>
          </p:cNvPr>
          <p:cNvSpPr>
            <a:spLocks noGrp="1"/>
          </p:cNvSpPr>
          <p:nvPr>
            <p:ph type="sldNum" sz="quarter" idx="11"/>
          </p:nvPr>
        </p:nvSpPr>
        <p:spPr/>
        <p:txBody>
          <a:bodyPr/>
          <a:lstStyle/>
          <a:p>
            <a:fld id="{7AE61839-880C-8649-98DD-A1308C2AD748}" type="slidenum">
              <a:rPr lang="en-US" smtClean="0"/>
              <a:pPr/>
              <a:t>84</a:t>
            </a:fld>
            <a:endParaRPr lang="en-US" dirty="0"/>
          </a:p>
        </p:txBody>
      </p:sp>
    </p:spTree>
    <p:extLst>
      <p:ext uri="{BB962C8B-B14F-4D97-AF65-F5344CB8AC3E}">
        <p14:creationId xmlns:p14="http://schemas.microsoft.com/office/powerpoint/2010/main" val="6492578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Measurement of Lease Liability </a:t>
            </a:r>
          </a:p>
        </p:txBody>
      </p:sp>
      <p:sp>
        <p:nvSpPr>
          <p:cNvPr id="3" name="Content Placeholder 2"/>
          <p:cNvSpPr>
            <a:spLocks noGrp="1"/>
          </p:cNvSpPr>
          <p:nvPr>
            <p:ph idx="1"/>
          </p:nvPr>
        </p:nvSpPr>
        <p:spPr/>
        <p:txBody>
          <a:bodyPr>
            <a:normAutofit lnSpcReduction="10000"/>
          </a:bodyPr>
          <a:lstStyle/>
          <a:p>
            <a:r>
              <a:rPr lang="en-US" dirty="0"/>
              <a:t>Fixed payments, less any incentives receivable from the lessor</a:t>
            </a:r>
          </a:p>
          <a:p>
            <a:r>
              <a:rPr lang="en-US" dirty="0"/>
              <a:t>Variable lease payments that depend on an index or a rate (e.g., Consumer Price Index or a market interest rate) initially measured using the index or rate at the commencement date</a:t>
            </a:r>
          </a:p>
          <a:p>
            <a:r>
              <a:rPr lang="en-US" dirty="0"/>
              <a:t>Guaranteed residual value expected to be payable</a:t>
            </a:r>
          </a:p>
          <a:p>
            <a:r>
              <a:rPr lang="en-US" dirty="0"/>
              <a:t>Exercise price of a purchase option if the lessee has a significant economic incentive to exercise that option</a:t>
            </a:r>
          </a:p>
          <a:p>
            <a:r>
              <a:rPr lang="en-US" dirty="0"/>
              <a:t>Payments for penalties for terminating the lease, if the lease term reflects the lessee exercising an option to terminate the lease</a:t>
            </a:r>
          </a:p>
          <a:p>
            <a:r>
              <a:rPr lang="en-US" dirty="0"/>
              <a:t>Fees paid to owners of special-purpose entity for structuring the transaction</a:t>
            </a:r>
          </a:p>
        </p:txBody>
      </p:sp>
      <p:sp>
        <p:nvSpPr>
          <p:cNvPr id="4" name="Footer Placeholder 3">
            <a:extLst>
              <a:ext uri="{FF2B5EF4-FFF2-40B4-BE49-F238E27FC236}">
                <a16:creationId xmlns:a16="http://schemas.microsoft.com/office/drawing/2014/main" id="{134D016B-F62A-0DE8-0D09-5D0BCE58DC27}"/>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10793EA8-4E61-B1BA-32CC-60076149AADB}"/>
              </a:ext>
            </a:extLst>
          </p:cNvPr>
          <p:cNvSpPr>
            <a:spLocks noGrp="1"/>
          </p:cNvSpPr>
          <p:nvPr>
            <p:ph type="sldNum" sz="quarter" idx="11"/>
          </p:nvPr>
        </p:nvSpPr>
        <p:spPr/>
        <p:txBody>
          <a:bodyPr/>
          <a:lstStyle/>
          <a:p>
            <a:fld id="{7AE61839-880C-8649-98DD-A1308C2AD748}" type="slidenum">
              <a:rPr lang="en-US" smtClean="0"/>
              <a:pPr/>
              <a:t>85</a:t>
            </a:fld>
            <a:endParaRPr lang="en-US" dirty="0"/>
          </a:p>
        </p:txBody>
      </p:sp>
    </p:spTree>
    <p:extLst>
      <p:ext uri="{BB962C8B-B14F-4D97-AF65-F5344CB8AC3E}">
        <p14:creationId xmlns:p14="http://schemas.microsoft.com/office/powerpoint/2010/main" val="1145155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Applying the Guidance</a:t>
            </a:r>
          </a:p>
        </p:txBody>
      </p:sp>
      <p:sp>
        <p:nvSpPr>
          <p:cNvPr id="3" name="Content Placeholder 2"/>
          <p:cNvSpPr>
            <a:spLocks noGrp="1"/>
          </p:cNvSpPr>
          <p:nvPr>
            <p:ph idx="1"/>
          </p:nvPr>
        </p:nvSpPr>
        <p:spPr/>
        <p:txBody>
          <a:bodyPr/>
          <a:lstStyle/>
          <a:p>
            <a:r>
              <a:rPr lang="en-US" dirty="0"/>
              <a:t>Illustration – Initial Measurement of Right-of-Use Asset and Lease Liability</a:t>
            </a:r>
          </a:p>
          <a:p>
            <a:r>
              <a:rPr lang="en-US" dirty="0"/>
              <a:t>Key assumptions:</a:t>
            </a:r>
          </a:p>
          <a:p>
            <a:pPr lvl="1"/>
            <a:r>
              <a:rPr lang="en-US" dirty="0"/>
              <a:t>10-year lease, with option to renew for five years</a:t>
            </a:r>
          </a:p>
          <a:p>
            <a:pPr lvl="1"/>
            <a:r>
              <a:rPr lang="en-US" dirty="0"/>
              <a:t>Payments are $50,000 per year, rising to $55,000 in option years</a:t>
            </a:r>
          </a:p>
          <a:p>
            <a:pPr lvl="1"/>
            <a:r>
              <a:rPr lang="en-US" dirty="0"/>
              <a:t>Lessee incurs initial direct costs of $15,000</a:t>
            </a:r>
          </a:p>
          <a:p>
            <a:pPr lvl="1"/>
            <a:r>
              <a:rPr lang="en-US" dirty="0"/>
              <a:t>Lessee’s implicit interest rate is 5.87 percent</a:t>
            </a:r>
          </a:p>
          <a:p>
            <a:endParaRPr lang="en-US" dirty="0"/>
          </a:p>
        </p:txBody>
      </p:sp>
      <p:sp>
        <p:nvSpPr>
          <p:cNvPr id="5" name="Footer Placeholder 4">
            <a:extLst>
              <a:ext uri="{FF2B5EF4-FFF2-40B4-BE49-F238E27FC236}">
                <a16:creationId xmlns:a16="http://schemas.microsoft.com/office/drawing/2014/main" id="{EE92856F-FC75-5B5D-11B1-C8DDA7B53F10}"/>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E91567AB-1504-439B-CD12-69CD2BFDC81D}"/>
              </a:ext>
            </a:extLst>
          </p:cNvPr>
          <p:cNvSpPr>
            <a:spLocks noGrp="1"/>
          </p:cNvSpPr>
          <p:nvPr>
            <p:ph type="sldNum" sz="quarter" idx="11"/>
          </p:nvPr>
        </p:nvSpPr>
        <p:spPr/>
        <p:txBody>
          <a:bodyPr/>
          <a:lstStyle/>
          <a:p>
            <a:fld id="{7AE61839-880C-8649-98DD-A1308C2AD748}" type="slidenum">
              <a:rPr lang="en-US" smtClean="0"/>
              <a:pPr/>
              <a:t>86</a:t>
            </a:fld>
            <a:endParaRPr lang="en-US" dirty="0"/>
          </a:p>
        </p:txBody>
      </p:sp>
    </p:spTree>
    <p:extLst>
      <p:ext uri="{BB962C8B-B14F-4D97-AF65-F5344CB8AC3E}">
        <p14:creationId xmlns:p14="http://schemas.microsoft.com/office/powerpoint/2010/main" val="2744944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Illustration Journal Entries</a:t>
            </a:r>
          </a:p>
        </p:txBody>
      </p:sp>
      <p:sp>
        <p:nvSpPr>
          <p:cNvPr id="3" name="Content Placeholder 2"/>
          <p:cNvSpPr>
            <a:spLocks noGrp="1"/>
          </p:cNvSpPr>
          <p:nvPr>
            <p:ph idx="1"/>
          </p:nvPr>
        </p:nvSpPr>
        <p:spPr/>
        <p:txBody>
          <a:bodyPr/>
          <a:lstStyle/>
          <a:p>
            <a:pPr marL="0" indent="0">
              <a:buNone/>
            </a:pPr>
            <a:r>
              <a:rPr lang="en-US" dirty="0"/>
              <a:t>Right-of-use asset			407,017</a:t>
            </a:r>
          </a:p>
          <a:p>
            <a:pPr marL="457200" indent="0">
              <a:buNone/>
            </a:pPr>
            <a:r>
              <a:rPr lang="en-US" dirty="0"/>
              <a:t>Lease liability			                 342,017</a:t>
            </a:r>
          </a:p>
          <a:p>
            <a:pPr marL="457200" indent="0">
              <a:buNone/>
            </a:pPr>
            <a:r>
              <a:rPr lang="en-US" dirty="0"/>
              <a:t>Cash (Year 1 payment)	                   50,000</a:t>
            </a:r>
          </a:p>
          <a:p>
            <a:pPr marL="457200" indent="0">
              <a:buNone/>
            </a:pPr>
            <a:r>
              <a:rPr lang="en-US" dirty="0"/>
              <a:t>Cash (initial direct costs)	                   15,000</a:t>
            </a:r>
          </a:p>
          <a:p>
            <a:pPr marL="0" indent="0">
              <a:buNone/>
            </a:pPr>
            <a:endParaRPr lang="en-US" dirty="0"/>
          </a:p>
        </p:txBody>
      </p:sp>
      <p:sp>
        <p:nvSpPr>
          <p:cNvPr id="5" name="Footer Placeholder 4">
            <a:extLst>
              <a:ext uri="{FF2B5EF4-FFF2-40B4-BE49-F238E27FC236}">
                <a16:creationId xmlns:a16="http://schemas.microsoft.com/office/drawing/2014/main" id="{C278C690-6175-0309-2DD6-9C77DE18F303}"/>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DDB74D09-EB28-4603-2164-C39276B7D1D4}"/>
              </a:ext>
            </a:extLst>
          </p:cNvPr>
          <p:cNvSpPr>
            <a:spLocks noGrp="1"/>
          </p:cNvSpPr>
          <p:nvPr>
            <p:ph type="sldNum" sz="quarter" idx="11"/>
          </p:nvPr>
        </p:nvSpPr>
        <p:spPr/>
        <p:txBody>
          <a:bodyPr/>
          <a:lstStyle/>
          <a:p>
            <a:fld id="{7AE61839-880C-8649-98DD-A1308C2AD748}" type="slidenum">
              <a:rPr lang="en-US" smtClean="0"/>
              <a:pPr/>
              <a:t>87</a:t>
            </a:fld>
            <a:endParaRPr lang="en-US" dirty="0"/>
          </a:p>
        </p:txBody>
      </p:sp>
    </p:spTree>
    <p:extLst>
      <p:ext uri="{BB962C8B-B14F-4D97-AF65-F5344CB8AC3E}">
        <p14:creationId xmlns:p14="http://schemas.microsoft.com/office/powerpoint/2010/main" val="16552172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Accounting for a Lease With a Purchase Option</a:t>
            </a:r>
          </a:p>
        </p:txBody>
      </p:sp>
      <p:sp>
        <p:nvSpPr>
          <p:cNvPr id="3" name="Content Placeholder 2"/>
          <p:cNvSpPr>
            <a:spLocks noGrp="1"/>
          </p:cNvSpPr>
          <p:nvPr>
            <p:ph idx="1"/>
          </p:nvPr>
        </p:nvSpPr>
        <p:spPr/>
        <p:txBody>
          <a:bodyPr/>
          <a:lstStyle/>
          <a:p>
            <a:r>
              <a:rPr lang="en-US" dirty="0"/>
              <a:t>A lessee enters into a five-year lease of equipment with annual lease payments of $59,000, payable at the end of each year</a:t>
            </a:r>
          </a:p>
          <a:p>
            <a:pPr marL="685800" lvl="1"/>
            <a:r>
              <a:rPr lang="en-US" dirty="0"/>
              <a:t>There are no initial direct costs</a:t>
            </a:r>
          </a:p>
          <a:p>
            <a:pPr marL="685800" lvl="1"/>
            <a:r>
              <a:rPr lang="en-US" dirty="0"/>
              <a:t>At the end of Year 5, the lessee has an option to purchase the equipment for $5,000</a:t>
            </a:r>
          </a:p>
          <a:p>
            <a:pPr marL="685800" lvl="1"/>
            <a:r>
              <a:rPr lang="en-US" dirty="0"/>
              <a:t>The residual value of the equipment in five years is $75,000</a:t>
            </a:r>
          </a:p>
          <a:p>
            <a:pPr marL="685800" lvl="1"/>
            <a:r>
              <a:rPr lang="en-US" dirty="0"/>
              <a:t>The lessee concludes that it has a significant economic incentive to exercise the purchase option</a:t>
            </a:r>
          </a:p>
          <a:p>
            <a:r>
              <a:rPr lang="en-US" dirty="0"/>
              <a:t>The fair value of the equipment at the commencement date is $250,000, its estimated useful life is seven years, and the lessor charges the lessee 6.33 percent, which is the rate implicit in the lease</a:t>
            </a:r>
          </a:p>
        </p:txBody>
      </p:sp>
      <p:sp>
        <p:nvSpPr>
          <p:cNvPr id="5" name="Footer Placeholder 4">
            <a:extLst>
              <a:ext uri="{FF2B5EF4-FFF2-40B4-BE49-F238E27FC236}">
                <a16:creationId xmlns:a16="http://schemas.microsoft.com/office/drawing/2014/main" id="{8BBBB817-0DBF-0873-D2A9-9584571A2E64}"/>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6D15B61D-6B4F-28F3-FB7A-78F7C1349D03}"/>
              </a:ext>
            </a:extLst>
          </p:cNvPr>
          <p:cNvSpPr>
            <a:spLocks noGrp="1"/>
          </p:cNvSpPr>
          <p:nvPr>
            <p:ph type="sldNum" sz="quarter" idx="11"/>
          </p:nvPr>
        </p:nvSpPr>
        <p:spPr/>
        <p:txBody>
          <a:bodyPr/>
          <a:lstStyle/>
          <a:p>
            <a:fld id="{7AE61839-880C-8649-98DD-A1308C2AD748}" type="slidenum">
              <a:rPr lang="en-US" smtClean="0"/>
              <a:pPr/>
              <a:t>88</a:t>
            </a:fld>
            <a:endParaRPr lang="en-US" dirty="0"/>
          </a:p>
        </p:txBody>
      </p:sp>
    </p:spTree>
    <p:extLst>
      <p:ext uri="{BB962C8B-B14F-4D97-AF65-F5344CB8AC3E}">
        <p14:creationId xmlns:p14="http://schemas.microsoft.com/office/powerpoint/2010/main" val="26770681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D804-E13D-450F-800F-EFA9492F1925}"/>
              </a:ext>
            </a:extLst>
          </p:cNvPr>
          <p:cNvSpPr>
            <a:spLocks noGrp="1"/>
          </p:cNvSpPr>
          <p:nvPr>
            <p:ph type="title"/>
          </p:nvPr>
        </p:nvSpPr>
        <p:spPr/>
        <p:txBody>
          <a:bodyPr/>
          <a:lstStyle/>
          <a:p>
            <a:r>
              <a:rPr lang="en-US" dirty="0"/>
              <a:t>Accounting for a Lease With a Purchase Option</a:t>
            </a:r>
          </a:p>
        </p:txBody>
      </p:sp>
      <p:sp>
        <p:nvSpPr>
          <p:cNvPr id="3" name="Content Placeholder 2">
            <a:extLst>
              <a:ext uri="{FF2B5EF4-FFF2-40B4-BE49-F238E27FC236}">
                <a16:creationId xmlns:a16="http://schemas.microsoft.com/office/drawing/2014/main" id="{A809E9D9-8E37-4EF9-ADFA-5B232BD9C540}"/>
              </a:ext>
            </a:extLst>
          </p:cNvPr>
          <p:cNvSpPr>
            <a:spLocks noGrp="1"/>
          </p:cNvSpPr>
          <p:nvPr>
            <p:ph idx="1"/>
          </p:nvPr>
        </p:nvSpPr>
        <p:spPr/>
        <p:txBody>
          <a:bodyPr>
            <a:normAutofit lnSpcReduction="10000"/>
          </a:bodyPr>
          <a:lstStyle/>
          <a:p>
            <a:r>
              <a:rPr lang="en-US" dirty="0"/>
              <a:t>Journal entry to record lease</a:t>
            </a:r>
          </a:p>
          <a:p>
            <a:pPr marL="457200" lvl="1" indent="0">
              <a:buNone/>
            </a:pPr>
            <a:r>
              <a:rPr lang="en-US" dirty="0"/>
              <a:t>ROU asset			$250,000</a:t>
            </a:r>
          </a:p>
          <a:p>
            <a:pPr marL="457200" lvl="1" indent="0">
              <a:buNone/>
            </a:pPr>
            <a:r>
              <a:rPr lang="en-US" dirty="0"/>
              <a:t>	Lease liability		                   $250,000</a:t>
            </a:r>
          </a:p>
          <a:p>
            <a:pPr marL="457200" lvl="1" indent="0">
              <a:buNone/>
            </a:pPr>
            <a:endParaRPr lang="en-US" dirty="0"/>
          </a:p>
          <a:p>
            <a:pPr marL="457200" lvl="1" indent="0">
              <a:buNone/>
            </a:pPr>
            <a:endParaRPr lang="en-US" dirty="0"/>
          </a:p>
          <a:p>
            <a:pPr marL="457200" lvl="1" indent="0">
              <a:buNone/>
            </a:pPr>
            <a:endParaRPr lang="en-US" sz="1600" dirty="0"/>
          </a:p>
          <a:p>
            <a:r>
              <a:rPr lang="en-US" dirty="0"/>
              <a:t>Subsequent accounting</a:t>
            </a:r>
          </a:p>
          <a:p>
            <a:pPr lvl="1"/>
            <a:r>
              <a:rPr lang="en-US" dirty="0"/>
              <a:t>The lessee amortizes the ROU asset over the useful life of the equipment of seven years, because the lessee has a significant economic incentive to exercise the purchase option</a:t>
            </a:r>
          </a:p>
          <a:p>
            <a:pPr lvl="1"/>
            <a:r>
              <a:rPr lang="en-US" dirty="0"/>
              <a:t>At the end of Year 5, the lessee exercises the option to purchase the equipment, pays the lessor $5,000, and reclassifies the ROU asset to equipment</a:t>
            </a:r>
          </a:p>
          <a:p>
            <a:pPr marL="457200" lvl="1" indent="0">
              <a:buNone/>
            </a:pPr>
            <a:endParaRPr lang="en-US" dirty="0"/>
          </a:p>
          <a:p>
            <a:pPr marL="457200" lvl="1" indent="0">
              <a:buNone/>
            </a:pPr>
            <a:endParaRPr lang="en-US" dirty="0"/>
          </a:p>
          <a:p>
            <a:pPr marL="457200" lvl="1" indent="0">
              <a:buNone/>
            </a:pPr>
            <a:endParaRPr lang="en-US" dirty="0"/>
          </a:p>
          <a:p>
            <a:pPr marL="914400" lvl="2" indent="0">
              <a:buNone/>
            </a:pPr>
            <a:endParaRPr lang="en-US" dirty="0"/>
          </a:p>
        </p:txBody>
      </p:sp>
      <p:sp>
        <p:nvSpPr>
          <p:cNvPr id="6" name="Rectangle: Rounded Corners 5">
            <a:extLst>
              <a:ext uri="{FF2B5EF4-FFF2-40B4-BE49-F238E27FC236}">
                <a16:creationId xmlns:a16="http://schemas.microsoft.com/office/drawing/2014/main" id="{2CEFE6D9-8325-44CA-9A06-6FB7FCD63F1F}"/>
              </a:ext>
            </a:extLst>
          </p:cNvPr>
          <p:cNvSpPr/>
          <p:nvPr/>
        </p:nvSpPr>
        <p:spPr>
          <a:xfrm>
            <a:off x="1981200" y="2497757"/>
            <a:ext cx="8229600" cy="77972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The amount represents the present value of five payments of $59,000 plus the present value of the purchase option payment of $5,000</a:t>
            </a:r>
          </a:p>
        </p:txBody>
      </p:sp>
      <p:sp>
        <p:nvSpPr>
          <p:cNvPr id="4" name="Footer Placeholder 3">
            <a:extLst>
              <a:ext uri="{FF2B5EF4-FFF2-40B4-BE49-F238E27FC236}">
                <a16:creationId xmlns:a16="http://schemas.microsoft.com/office/drawing/2014/main" id="{1746DB91-803A-A17D-DAF1-2DF4F72C425F}"/>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29A12F3B-C01E-AAF3-5BE2-DFF590E335FD}"/>
              </a:ext>
            </a:extLst>
          </p:cNvPr>
          <p:cNvSpPr>
            <a:spLocks noGrp="1"/>
          </p:cNvSpPr>
          <p:nvPr>
            <p:ph type="sldNum" sz="quarter" idx="11"/>
          </p:nvPr>
        </p:nvSpPr>
        <p:spPr/>
        <p:txBody>
          <a:bodyPr/>
          <a:lstStyle/>
          <a:p>
            <a:fld id="{7AE61839-880C-8649-98DD-A1308C2AD748}" type="slidenum">
              <a:rPr lang="en-US" smtClean="0"/>
              <a:pPr/>
              <a:t>89</a:t>
            </a:fld>
            <a:endParaRPr lang="en-US" dirty="0"/>
          </a:p>
        </p:txBody>
      </p:sp>
    </p:spTree>
    <p:extLst>
      <p:ext uri="{BB962C8B-B14F-4D97-AF65-F5344CB8AC3E}">
        <p14:creationId xmlns:p14="http://schemas.microsoft.com/office/powerpoint/2010/main" val="41552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1205-D682-4E34-A46E-E20D2373EE08}"/>
              </a:ext>
            </a:extLst>
          </p:cNvPr>
          <p:cNvSpPr>
            <a:spLocks noGrp="1"/>
          </p:cNvSpPr>
          <p:nvPr>
            <p:ph type="title"/>
          </p:nvPr>
        </p:nvSpPr>
        <p:spPr/>
        <p:txBody>
          <a:bodyPr/>
          <a:lstStyle/>
          <a:p>
            <a:r>
              <a:rPr lang="en-US" dirty="0"/>
              <a:t>Topic 842: The Big Changes</a:t>
            </a:r>
          </a:p>
        </p:txBody>
      </p:sp>
      <p:graphicFrame>
        <p:nvGraphicFramePr>
          <p:cNvPr id="6" name="Content Placeholder 5">
            <a:extLst>
              <a:ext uri="{FF2B5EF4-FFF2-40B4-BE49-F238E27FC236}">
                <a16:creationId xmlns:a16="http://schemas.microsoft.com/office/drawing/2014/main" id="{0BBC208E-571A-4E36-9D4D-A20EF79B628E}"/>
              </a:ext>
            </a:extLst>
          </p:cNvPr>
          <p:cNvGraphicFramePr>
            <a:graphicFrameLocks noGrp="1"/>
          </p:cNvGraphicFramePr>
          <p:nvPr>
            <p:ph idx="4294967295"/>
            <p:extLst>
              <p:ext uri="{D42A27DB-BD31-4B8C-83A1-F6EECF244321}">
                <p14:modId xmlns:p14="http://schemas.microsoft.com/office/powerpoint/2010/main" val="1068219139"/>
              </p:ext>
            </p:extLst>
          </p:nvPr>
        </p:nvGraphicFramePr>
        <p:xfrm>
          <a:off x="971744" y="1049020"/>
          <a:ext cx="10248511" cy="4759960"/>
        </p:xfrm>
        <a:graphic>
          <a:graphicData uri="http://schemas.openxmlformats.org/drawingml/2006/table">
            <a:tbl>
              <a:tblPr firstRow="1" bandRow="1">
                <a:tableStyleId>{5C22544A-7EE6-4342-B048-85BDC9FD1C3A}</a:tableStyleId>
              </a:tblPr>
              <a:tblGrid>
                <a:gridCol w="2407338">
                  <a:extLst>
                    <a:ext uri="{9D8B030D-6E8A-4147-A177-3AD203B41FA5}">
                      <a16:colId xmlns:a16="http://schemas.microsoft.com/office/drawing/2014/main" val="701775965"/>
                    </a:ext>
                  </a:extLst>
                </a:gridCol>
                <a:gridCol w="3996961">
                  <a:extLst>
                    <a:ext uri="{9D8B030D-6E8A-4147-A177-3AD203B41FA5}">
                      <a16:colId xmlns:a16="http://schemas.microsoft.com/office/drawing/2014/main" val="2206790142"/>
                    </a:ext>
                  </a:extLst>
                </a:gridCol>
                <a:gridCol w="3844212">
                  <a:extLst>
                    <a:ext uri="{9D8B030D-6E8A-4147-A177-3AD203B41FA5}">
                      <a16:colId xmlns:a16="http://schemas.microsoft.com/office/drawing/2014/main" val="3315960397"/>
                    </a:ext>
                  </a:extLst>
                </a:gridCol>
              </a:tblGrid>
              <a:tr h="370840">
                <a:tc>
                  <a:txBody>
                    <a:bodyPr/>
                    <a:lstStyle/>
                    <a:p>
                      <a:pPr algn="ctr"/>
                      <a:r>
                        <a:rPr lang="en-US" dirty="0"/>
                        <a:t>Topic </a:t>
                      </a:r>
                    </a:p>
                  </a:txBody>
                  <a:tcPr/>
                </a:tc>
                <a:tc>
                  <a:txBody>
                    <a:bodyPr/>
                    <a:lstStyle/>
                    <a:p>
                      <a:pPr algn="ctr"/>
                      <a:r>
                        <a:rPr lang="en-US" dirty="0"/>
                        <a:t>Guidance </a:t>
                      </a:r>
                    </a:p>
                  </a:txBody>
                  <a:tcPr/>
                </a:tc>
                <a:tc>
                  <a:txBody>
                    <a:bodyPr/>
                    <a:lstStyle/>
                    <a:p>
                      <a:pPr algn="ctr"/>
                      <a:r>
                        <a:rPr lang="en-US" dirty="0"/>
                        <a:t>Impact</a:t>
                      </a:r>
                    </a:p>
                  </a:txBody>
                  <a:tcPr/>
                </a:tc>
                <a:extLst>
                  <a:ext uri="{0D108BD9-81ED-4DB2-BD59-A6C34878D82A}">
                    <a16:rowId xmlns:a16="http://schemas.microsoft.com/office/drawing/2014/main" val="3518817434"/>
                  </a:ext>
                </a:extLst>
              </a:tr>
              <a:tr h="370840">
                <a:tc>
                  <a:txBody>
                    <a:bodyPr/>
                    <a:lstStyle/>
                    <a:p>
                      <a:r>
                        <a:rPr lang="en-US" sz="1800" dirty="0"/>
                        <a:t>Inception vs. commencement date</a:t>
                      </a:r>
                    </a:p>
                  </a:txBody>
                  <a:tcPr/>
                </a:tc>
                <a:tc>
                  <a:txBody>
                    <a:bodyPr/>
                    <a:lstStyle/>
                    <a:p>
                      <a:r>
                        <a:rPr lang="en-US" sz="1800" dirty="0"/>
                        <a:t>Lease classification, recognition, and measurement are done at the lease commencement date, the date which the lessor makes the underlying asset available for use by the lessee</a:t>
                      </a:r>
                    </a:p>
                  </a:txBody>
                  <a:tcPr/>
                </a:tc>
                <a:tc>
                  <a:txBody>
                    <a:bodyPr/>
                    <a:lstStyle/>
                    <a:p>
                      <a:r>
                        <a:rPr lang="en-US" sz="1800" dirty="0"/>
                        <a:t>Under ASC 840, assumptions relevant to classification and measurement are determined at the lease inception. Recognition begins at the commencement date</a:t>
                      </a:r>
                    </a:p>
                  </a:txBody>
                  <a:tcPr/>
                </a:tc>
                <a:extLst>
                  <a:ext uri="{0D108BD9-81ED-4DB2-BD59-A6C34878D82A}">
                    <a16:rowId xmlns:a16="http://schemas.microsoft.com/office/drawing/2014/main" val="3989118361"/>
                  </a:ext>
                </a:extLst>
              </a:tr>
              <a:tr h="370840">
                <a:tc>
                  <a:txBody>
                    <a:bodyPr/>
                    <a:lstStyle/>
                    <a:p>
                      <a:r>
                        <a:rPr lang="en-US" sz="1800" dirty="0"/>
                        <a:t>Lease reassessment</a:t>
                      </a:r>
                    </a:p>
                  </a:txBody>
                  <a:tcPr/>
                </a:tc>
                <a:tc>
                  <a:txBody>
                    <a:bodyPr/>
                    <a:lstStyle/>
                    <a:p>
                      <a:r>
                        <a:rPr lang="en-US" sz="1800" dirty="0"/>
                        <a:t>Lessee is required to reassess lease term if a triggering event controlled by the lessee occurs or an option is exercised, or not exercised, as planned; this leads to remeasurement and potential reclassification</a:t>
                      </a:r>
                    </a:p>
                  </a:txBody>
                  <a:tcPr/>
                </a:tc>
                <a:tc>
                  <a:txBody>
                    <a:bodyPr/>
                    <a:lstStyle/>
                    <a:p>
                      <a:r>
                        <a:rPr lang="en-US" sz="1800" dirty="0"/>
                        <a:t>Current guidance requires no</a:t>
                      </a:r>
                    </a:p>
                    <a:p>
                      <a:r>
                        <a:rPr lang="en-US" sz="1800" dirty="0"/>
                        <a:t>reassessment unless the lease is modified, or an option is exercised</a:t>
                      </a:r>
                    </a:p>
                  </a:txBody>
                  <a:tcPr/>
                </a:tc>
                <a:extLst>
                  <a:ext uri="{0D108BD9-81ED-4DB2-BD59-A6C34878D82A}">
                    <a16:rowId xmlns:a16="http://schemas.microsoft.com/office/drawing/2014/main" val="532249621"/>
                  </a:ext>
                </a:extLst>
              </a:tr>
              <a:tr h="385619">
                <a:tc>
                  <a:txBody>
                    <a:bodyPr/>
                    <a:lstStyle/>
                    <a:p>
                      <a:r>
                        <a:rPr lang="en-US" sz="1800" dirty="0"/>
                        <a:t>Lease modifications</a:t>
                      </a:r>
                    </a:p>
                  </a:txBody>
                  <a:tcPr/>
                </a:tc>
                <a:tc>
                  <a:txBody>
                    <a:bodyPr/>
                    <a:lstStyle/>
                    <a:p>
                      <a:r>
                        <a:rPr lang="en-US" sz="1800" dirty="0"/>
                        <a:t>A lease modification is a change to the contractual terms of the lease that results in a change of scope or consideration</a:t>
                      </a:r>
                    </a:p>
                  </a:txBody>
                  <a:tcPr/>
                </a:tc>
                <a:tc>
                  <a:txBody>
                    <a:bodyPr/>
                    <a:lstStyle/>
                    <a:p>
                      <a:r>
                        <a:rPr lang="en-US" sz="1800" dirty="0"/>
                        <a:t>Current guidance on modifications is complex and confusing, resulting in difficulty in differentiating between a lease modification and termination</a:t>
                      </a:r>
                    </a:p>
                  </a:txBody>
                  <a:tcPr/>
                </a:tc>
                <a:extLst>
                  <a:ext uri="{0D108BD9-81ED-4DB2-BD59-A6C34878D82A}">
                    <a16:rowId xmlns:a16="http://schemas.microsoft.com/office/drawing/2014/main" val="1171985388"/>
                  </a:ext>
                </a:extLst>
              </a:tr>
            </a:tbl>
          </a:graphicData>
        </a:graphic>
      </p:graphicFrame>
      <p:sp>
        <p:nvSpPr>
          <p:cNvPr id="4" name="Footer Placeholder 3">
            <a:extLst>
              <a:ext uri="{FF2B5EF4-FFF2-40B4-BE49-F238E27FC236}">
                <a16:creationId xmlns:a16="http://schemas.microsoft.com/office/drawing/2014/main" id="{EC008CDB-DBC5-492E-8E48-33D221A3B09C}"/>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279A992D-1CCD-5548-3E70-BCB3C66086C9}"/>
              </a:ext>
            </a:extLst>
          </p:cNvPr>
          <p:cNvSpPr>
            <a:spLocks noGrp="1"/>
          </p:cNvSpPr>
          <p:nvPr>
            <p:ph type="sldNum" sz="quarter" idx="11"/>
          </p:nvPr>
        </p:nvSpPr>
        <p:spPr/>
        <p:txBody>
          <a:bodyPr/>
          <a:lstStyle/>
          <a:p>
            <a:fld id="{7AE61839-880C-8649-98DD-A1308C2AD748}" type="slidenum">
              <a:rPr lang="en-US" smtClean="0"/>
              <a:pPr/>
              <a:t>9</a:t>
            </a:fld>
            <a:endParaRPr lang="en-US" dirty="0"/>
          </a:p>
        </p:txBody>
      </p:sp>
    </p:spTree>
    <p:extLst>
      <p:ext uri="{BB962C8B-B14F-4D97-AF65-F5344CB8AC3E}">
        <p14:creationId xmlns:p14="http://schemas.microsoft.com/office/powerpoint/2010/main" val="8142005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Lessee Subsequent Measurement of the Lease – Finance Lease</a:t>
            </a:r>
          </a:p>
        </p:txBody>
      </p:sp>
      <p:sp>
        <p:nvSpPr>
          <p:cNvPr id="3" name="Content Placeholder 2"/>
          <p:cNvSpPr>
            <a:spLocks noGrp="1"/>
          </p:cNvSpPr>
          <p:nvPr>
            <p:ph idx="1"/>
          </p:nvPr>
        </p:nvSpPr>
        <p:spPr/>
        <p:txBody>
          <a:bodyPr/>
          <a:lstStyle/>
          <a:p>
            <a:r>
              <a:rPr lang="en-US" dirty="0"/>
              <a:t>Finance lease:</a:t>
            </a:r>
          </a:p>
          <a:p>
            <a:pPr lvl="1"/>
            <a:r>
              <a:rPr lang="en-US" dirty="0"/>
              <a:t>Expense recognition consists of two parts</a:t>
            </a:r>
          </a:p>
          <a:p>
            <a:pPr lvl="2"/>
            <a:r>
              <a:rPr lang="en-US" sz="2400" dirty="0"/>
              <a:t>Amortization of the leased asset; and</a:t>
            </a:r>
          </a:p>
          <a:p>
            <a:pPr lvl="3"/>
            <a:r>
              <a:rPr lang="en-US" sz="2400" dirty="0"/>
              <a:t>Generally straight line, over life of the lease</a:t>
            </a:r>
          </a:p>
          <a:p>
            <a:pPr lvl="2"/>
            <a:r>
              <a:rPr lang="en-US" sz="2400" dirty="0"/>
              <a:t>Unwinding of discount on the lease liability as interest expense</a:t>
            </a:r>
          </a:p>
          <a:p>
            <a:pPr lvl="1"/>
            <a:r>
              <a:rPr lang="en-US" dirty="0"/>
              <a:t>Unwinding of the lease liability determined as the amount that produces a constant periodic discount rate on the remaining balance of the liability</a:t>
            </a:r>
          </a:p>
          <a:p>
            <a:pPr lvl="1"/>
            <a:r>
              <a:rPr lang="en-US" dirty="0"/>
              <a:t>Lease liability reduced by the amount of the cash payment, less the interest expense</a:t>
            </a:r>
          </a:p>
        </p:txBody>
      </p:sp>
      <p:sp>
        <p:nvSpPr>
          <p:cNvPr id="5" name="Footer Placeholder 4">
            <a:extLst>
              <a:ext uri="{FF2B5EF4-FFF2-40B4-BE49-F238E27FC236}">
                <a16:creationId xmlns:a16="http://schemas.microsoft.com/office/drawing/2014/main" id="{8BB67E65-5A4B-0B5F-FE55-41568E5F3A9F}"/>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4EAB842C-8C11-262B-4421-B16BB758869E}"/>
              </a:ext>
            </a:extLst>
          </p:cNvPr>
          <p:cNvSpPr>
            <a:spLocks noGrp="1"/>
          </p:cNvSpPr>
          <p:nvPr>
            <p:ph type="sldNum" sz="quarter" idx="11"/>
          </p:nvPr>
        </p:nvSpPr>
        <p:spPr/>
        <p:txBody>
          <a:bodyPr/>
          <a:lstStyle/>
          <a:p>
            <a:fld id="{7AE61839-880C-8649-98DD-A1308C2AD748}" type="slidenum">
              <a:rPr lang="en-US" smtClean="0"/>
              <a:pPr/>
              <a:t>90</a:t>
            </a:fld>
            <a:endParaRPr lang="en-US" dirty="0"/>
          </a:p>
        </p:txBody>
      </p:sp>
    </p:spTree>
    <p:extLst>
      <p:ext uri="{BB962C8B-B14F-4D97-AF65-F5344CB8AC3E}">
        <p14:creationId xmlns:p14="http://schemas.microsoft.com/office/powerpoint/2010/main" val="5305650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Expense Example – Finance Lease</a:t>
            </a:r>
          </a:p>
        </p:txBody>
      </p:sp>
      <p:sp>
        <p:nvSpPr>
          <p:cNvPr id="3" name="Content Placeholder 2"/>
          <p:cNvSpPr>
            <a:spLocks noGrp="1"/>
          </p:cNvSpPr>
          <p:nvPr>
            <p:ph idx="1"/>
          </p:nvPr>
        </p:nvSpPr>
        <p:spPr/>
        <p:txBody>
          <a:bodyPr/>
          <a:lstStyle/>
          <a:p>
            <a:r>
              <a:rPr lang="en-US" dirty="0"/>
              <a:t>Using previous fact pattern</a:t>
            </a:r>
          </a:p>
          <a:p>
            <a:r>
              <a:rPr lang="en-US" dirty="0"/>
              <a:t>Recording of lease payment and expense</a:t>
            </a:r>
          </a:p>
          <a:p>
            <a:pPr marL="288925" indent="0">
              <a:buNone/>
            </a:pPr>
            <a:r>
              <a:rPr lang="en-US" dirty="0"/>
              <a:t>Interest expense			$20,076</a:t>
            </a:r>
            <a:br>
              <a:rPr lang="en-US" dirty="0"/>
            </a:br>
            <a:r>
              <a:rPr lang="en-US" dirty="0"/>
              <a:t>Lease liability			  29,924</a:t>
            </a:r>
            <a:br>
              <a:rPr lang="en-US" dirty="0"/>
            </a:br>
            <a:r>
              <a:rPr lang="en-US" dirty="0"/>
              <a:t>	Cash				                  50,000</a:t>
            </a:r>
          </a:p>
          <a:p>
            <a:pPr marL="288925" indent="0">
              <a:buNone/>
            </a:pPr>
            <a:endParaRPr lang="en-US" sz="1200" dirty="0"/>
          </a:p>
          <a:p>
            <a:pPr lvl="1"/>
            <a:r>
              <a:rPr lang="en-US" dirty="0"/>
              <a:t>Interest expense ($342,017 x .0587)</a:t>
            </a:r>
          </a:p>
          <a:p>
            <a:pPr lvl="1"/>
            <a:r>
              <a:rPr lang="en-US" dirty="0"/>
              <a:t>Lease liability reduction ($50,000 </a:t>
            </a:r>
            <a:r>
              <a:rPr lang="en-US" dirty="0">
                <a:latin typeface="Arial" panose="020B0604020202020204" pitchFamily="34" charset="0"/>
                <a:cs typeface="Arial" panose="020B0604020202020204" pitchFamily="34" charset="0"/>
              </a:rPr>
              <a:t>–</a:t>
            </a:r>
            <a:r>
              <a:rPr lang="en-US" dirty="0"/>
              <a:t> 20,076)</a:t>
            </a:r>
          </a:p>
        </p:txBody>
      </p:sp>
      <p:sp>
        <p:nvSpPr>
          <p:cNvPr id="5" name="Footer Placeholder 4">
            <a:extLst>
              <a:ext uri="{FF2B5EF4-FFF2-40B4-BE49-F238E27FC236}">
                <a16:creationId xmlns:a16="http://schemas.microsoft.com/office/drawing/2014/main" id="{D9B51D7C-9951-8713-B846-3E538E3DFDD2}"/>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28D81E6F-D007-C342-DA01-2E688183CAF4}"/>
              </a:ext>
            </a:extLst>
          </p:cNvPr>
          <p:cNvSpPr>
            <a:spLocks noGrp="1"/>
          </p:cNvSpPr>
          <p:nvPr>
            <p:ph type="sldNum" sz="quarter" idx="11"/>
          </p:nvPr>
        </p:nvSpPr>
        <p:spPr/>
        <p:txBody>
          <a:bodyPr/>
          <a:lstStyle/>
          <a:p>
            <a:fld id="{7AE61839-880C-8649-98DD-A1308C2AD748}" type="slidenum">
              <a:rPr lang="en-US" smtClean="0"/>
              <a:pPr/>
              <a:t>91</a:t>
            </a:fld>
            <a:endParaRPr lang="en-US" dirty="0"/>
          </a:p>
        </p:txBody>
      </p:sp>
    </p:spTree>
    <p:extLst>
      <p:ext uri="{BB962C8B-B14F-4D97-AF65-F5344CB8AC3E}">
        <p14:creationId xmlns:p14="http://schemas.microsoft.com/office/powerpoint/2010/main" val="9439139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Expense Example – Finance Lease</a:t>
            </a:r>
          </a:p>
        </p:txBody>
      </p:sp>
      <p:sp>
        <p:nvSpPr>
          <p:cNvPr id="3" name="Content Placeholder 2"/>
          <p:cNvSpPr>
            <a:spLocks noGrp="1"/>
          </p:cNvSpPr>
          <p:nvPr>
            <p:ph idx="1"/>
          </p:nvPr>
        </p:nvSpPr>
        <p:spPr/>
        <p:txBody>
          <a:bodyPr/>
          <a:lstStyle/>
          <a:p>
            <a:r>
              <a:rPr lang="en-US" dirty="0"/>
              <a:t>Recording of amortization expense</a:t>
            </a:r>
          </a:p>
          <a:p>
            <a:pPr marL="233363" lvl="1" indent="0">
              <a:buNone/>
            </a:pPr>
            <a:r>
              <a:rPr lang="en-US" sz="2800" dirty="0"/>
              <a:t>Amortization expense			40,702</a:t>
            </a:r>
          </a:p>
          <a:p>
            <a:pPr marL="457200" lvl="1" indent="0">
              <a:buNone/>
            </a:pPr>
            <a:r>
              <a:rPr lang="en-US" sz="2800" dirty="0"/>
              <a:t>	Right-of-use asset			                40,702</a:t>
            </a:r>
          </a:p>
          <a:p>
            <a:pPr marL="457200" lvl="1" indent="0">
              <a:buNone/>
            </a:pPr>
            <a:endParaRPr lang="en-US" dirty="0"/>
          </a:p>
          <a:p>
            <a:pPr lvl="1"/>
            <a:r>
              <a:rPr lang="en-US" dirty="0"/>
              <a:t>$407,017/10-year useful life</a:t>
            </a:r>
          </a:p>
        </p:txBody>
      </p:sp>
      <p:sp>
        <p:nvSpPr>
          <p:cNvPr id="5" name="Footer Placeholder 4">
            <a:extLst>
              <a:ext uri="{FF2B5EF4-FFF2-40B4-BE49-F238E27FC236}">
                <a16:creationId xmlns:a16="http://schemas.microsoft.com/office/drawing/2014/main" id="{58F4206B-0150-73DF-74BF-4EE625B98188}"/>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85916ECE-CB5D-290B-047E-DAAFD9E5D831}"/>
              </a:ext>
            </a:extLst>
          </p:cNvPr>
          <p:cNvSpPr>
            <a:spLocks noGrp="1"/>
          </p:cNvSpPr>
          <p:nvPr>
            <p:ph type="sldNum" sz="quarter" idx="11"/>
          </p:nvPr>
        </p:nvSpPr>
        <p:spPr/>
        <p:txBody>
          <a:bodyPr/>
          <a:lstStyle/>
          <a:p>
            <a:fld id="{7AE61839-880C-8649-98DD-A1308C2AD748}" type="slidenum">
              <a:rPr lang="en-US" smtClean="0"/>
              <a:pPr/>
              <a:t>92</a:t>
            </a:fld>
            <a:endParaRPr lang="en-US" dirty="0"/>
          </a:p>
        </p:txBody>
      </p:sp>
    </p:spTree>
    <p:extLst>
      <p:ext uri="{BB962C8B-B14F-4D97-AF65-F5344CB8AC3E}">
        <p14:creationId xmlns:p14="http://schemas.microsoft.com/office/powerpoint/2010/main" val="150082244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Lessee Subsequent Measurement of the Lease – Operating Lease</a:t>
            </a:r>
          </a:p>
        </p:txBody>
      </p:sp>
      <p:sp>
        <p:nvSpPr>
          <p:cNvPr id="3" name="Content Placeholder 2"/>
          <p:cNvSpPr>
            <a:spLocks noGrp="1"/>
          </p:cNvSpPr>
          <p:nvPr>
            <p:ph idx="1"/>
          </p:nvPr>
        </p:nvSpPr>
        <p:spPr/>
        <p:txBody>
          <a:bodyPr>
            <a:normAutofit/>
          </a:bodyPr>
          <a:lstStyle/>
          <a:p>
            <a:r>
              <a:rPr lang="en-US" dirty="0"/>
              <a:t>Expense consists of a single cost, combining amortization with unwinding of the discount:</a:t>
            </a:r>
          </a:p>
          <a:p>
            <a:pPr lvl="1"/>
            <a:r>
              <a:rPr lang="en-US" dirty="0"/>
              <a:t>Periodic cost should never be less than the unwinding of the discount</a:t>
            </a:r>
          </a:p>
          <a:p>
            <a:r>
              <a:rPr lang="en-US" dirty="0"/>
              <a:t>Periodic expense – Total cost of lease allocated on a straight-line basis</a:t>
            </a:r>
          </a:p>
          <a:p>
            <a:r>
              <a:rPr lang="en-US" dirty="0"/>
              <a:t>Lease liability reduced by payment, less interest component</a:t>
            </a:r>
          </a:p>
          <a:p>
            <a:r>
              <a:rPr lang="en-US" dirty="0"/>
              <a:t>Credit to accumulated depreciation is the difference</a:t>
            </a:r>
          </a:p>
        </p:txBody>
      </p:sp>
      <p:sp>
        <p:nvSpPr>
          <p:cNvPr id="5" name="Footer Placeholder 4">
            <a:extLst>
              <a:ext uri="{FF2B5EF4-FFF2-40B4-BE49-F238E27FC236}">
                <a16:creationId xmlns:a16="http://schemas.microsoft.com/office/drawing/2014/main" id="{6AB67D85-AC18-A88A-3B2F-A29DC8B42792}"/>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7D5CEF0E-276B-8EB4-0F38-93F0042FCFD2}"/>
              </a:ext>
            </a:extLst>
          </p:cNvPr>
          <p:cNvSpPr>
            <a:spLocks noGrp="1"/>
          </p:cNvSpPr>
          <p:nvPr>
            <p:ph type="sldNum" sz="quarter" idx="11"/>
          </p:nvPr>
        </p:nvSpPr>
        <p:spPr/>
        <p:txBody>
          <a:bodyPr/>
          <a:lstStyle/>
          <a:p>
            <a:fld id="{7AE61839-880C-8649-98DD-A1308C2AD748}" type="slidenum">
              <a:rPr lang="en-US" smtClean="0"/>
              <a:pPr/>
              <a:t>93</a:t>
            </a:fld>
            <a:endParaRPr lang="en-US" dirty="0"/>
          </a:p>
        </p:txBody>
      </p:sp>
    </p:spTree>
    <p:extLst>
      <p:ext uri="{BB962C8B-B14F-4D97-AF65-F5344CB8AC3E}">
        <p14:creationId xmlns:p14="http://schemas.microsoft.com/office/powerpoint/2010/main" val="211024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Lease Expense Example – Operating Lease</a:t>
            </a:r>
          </a:p>
        </p:txBody>
      </p:sp>
      <p:sp>
        <p:nvSpPr>
          <p:cNvPr id="3" name="Content Placeholder 2"/>
          <p:cNvSpPr>
            <a:spLocks noGrp="1"/>
          </p:cNvSpPr>
          <p:nvPr>
            <p:ph idx="1"/>
          </p:nvPr>
        </p:nvSpPr>
        <p:spPr/>
        <p:txBody>
          <a:bodyPr/>
          <a:lstStyle/>
          <a:p>
            <a:r>
              <a:rPr lang="en-US" dirty="0"/>
              <a:t>Using previous fact pattern</a:t>
            </a:r>
          </a:p>
          <a:p>
            <a:pPr marL="233363" indent="0">
              <a:buNone/>
            </a:pPr>
            <a:r>
              <a:rPr lang="en-US" dirty="0"/>
              <a:t>Lease expense		 51,500</a:t>
            </a:r>
            <a:br>
              <a:rPr lang="en-US" dirty="0"/>
            </a:br>
            <a:r>
              <a:rPr lang="en-US" dirty="0"/>
              <a:t>Lease liability		 29,924</a:t>
            </a:r>
            <a:br>
              <a:rPr lang="en-US" dirty="0"/>
            </a:br>
            <a:r>
              <a:rPr lang="en-US" dirty="0"/>
              <a:t>	Cash 			                50,000</a:t>
            </a:r>
            <a:br>
              <a:rPr lang="en-US" dirty="0"/>
            </a:br>
            <a:r>
              <a:rPr lang="en-US" dirty="0"/>
              <a:t>	Right-of-use asset	                31,424</a:t>
            </a:r>
          </a:p>
          <a:p>
            <a:r>
              <a:rPr lang="en-US" dirty="0"/>
              <a:t>Expense ($515,000/10 years and consists of 10 payments of $50,000 plus $15,000 initial direct costs)</a:t>
            </a:r>
          </a:p>
          <a:p>
            <a:r>
              <a:rPr lang="en-US" dirty="0"/>
              <a:t>Interest portion is $20,076 ($342,017 x .0587)</a:t>
            </a:r>
          </a:p>
          <a:p>
            <a:r>
              <a:rPr lang="en-US" dirty="0"/>
              <a:t>Reduction of lease liability is $50,000 less $20,076</a:t>
            </a:r>
          </a:p>
        </p:txBody>
      </p:sp>
      <p:sp>
        <p:nvSpPr>
          <p:cNvPr id="5" name="Footer Placeholder 4">
            <a:extLst>
              <a:ext uri="{FF2B5EF4-FFF2-40B4-BE49-F238E27FC236}">
                <a16:creationId xmlns:a16="http://schemas.microsoft.com/office/drawing/2014/main" id="{92124A6C-32CC-020D-8E79-81826B151C51}"/>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B948C7DA-29EE-4502-6193-A9EAABF67D6B}"/>
              </a:ext>
            </a:extLst>
          </p:cNvPr>
          <p:cNvSpPr>
            <a:spLocks noGrp="1"/>
          </p:cNvSpPr>
          <p:nvPr>
            <p:ph type="sldNum" sz="quarter" idx="11"/>
          </p:nvPr>
        </p:nvSpPr>
        <p:spPr/>
        <p:txBody>
          <a:bodyPr/>
          <a:lstStyle/>
          <a:p>
            <a:fld id="{7AE61839-880C-8649-98DD-A1308C2AD748}" type="slidenum">
              <a:rPr lang="en-US" smtClean="0"/>
              <a:pPr/>
              <a:t>94</a:t>
            </a:fld>
            <a:endParaRPr lang="en-US" dirty="0"/>
          </a:p>
        </p:txBody>
      </p:sp>
    </p:spTree>
    <p:extLst>
      <p:ext uri="{BB962C8B-B14F-4D97-AF65-F5344CB8AC3E}">
        <p14:creationId xmlns:p14="http://schemas.microsoft.com/office/powerpoint/2010/main" val="413923146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Lease Expense</a:t>
            </a:r>
          </a:p>
        </p:txBody>
      </p:sp>
      <p:sp>
        <p:nvSpPr>
          <p:cNvPr id="3" name="Content Placeholder 2"/>
          <p:cNvSpPr>
            <a:spLocks noGrp="1"/>
          </p:cNvSpPr>
          <p:nvPr>
            <p:ph idx="1"/>
          </p:nvPr>
        </p:nvSpPr>
        <p:spPr/>
        <p:txBody>
          <a:bodyPr/>
          <a:lstStyle/>
          <a:p>
            <a:r>
              <a:rPr lang="en-US" dirty="0"/>
              <a:t>Total expense</a:t>
            </a:r>
          </a:p>
          <a:p>
            <a:pPr lvl="1"/>
            <a:r>
              <a:rPr lang="en-US" dirty="0"/>
              <a:t>$51,500 – Operating lease</a:t>
            </a:r>
          </a:p>
          <a:p>
            <a:pPr lvl="1"/>
            <a:r>
              <a:rPr lang="en-US" dirty="0"/>
              <a:t>$60,778 – Finance lease</a:t>
            </a:r>
          </a:p>
          <a:p>
            <a:r>
              <a:rPr lang="en-US" dirty="0"/>
              <a:t>Finance lease results in front-end loading of expense, due to amortization of discount</a:t>
            </a:r>
          </a:p>
          <a:p>
            <a:pPr lvl="1"/>
            <a:endParaRPr lang="en-US" dirty="0"/>
          </a:p>
          <a:p>
            <a:pPr lvl="1"/>
            <a:endParaRPr lang="en-US" dirty="0"/>
          </a:p>
        </p:txBody>
      </p:sp>
      <p:sp>
        <p:nvSpPr>
          <p:cNvPr id="5" name="Footer Placeholder 4">
            <a:extLst>
              <a:ext uri="{FF2B5EF4-FFF2-40B4-BE49-F238E27FC236}">
                <a16:creationId xmlns:a16="http://schemas.microsoft.com/office/drawing/2014/main" id="{7024926F-920E-9A9A-A856-4AC7E95104AC}"/>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C04A950E-0368-DB57-63A1-71FD928FB177}"/>
              </a:ext>
            </a:extLst>
          </p:cNvPr>
          <p:cNvSpPr>
            <a:spLocks noGrp="1"/>
          </p:cNvSpPr>
          <p:nvPr>
            <p:ph type="sldNum" sz="quarter" idx="11"/>
          </p:nvPr>
        </p:nvSpPr>
        <p:spPr/>
        <p:txBody>
          <a:bodyPr/>
          <a:lstStyle/>
          <a:p>
            <a:fld id="{7AE61839-880C-8649-98DD-A1308C2AD748}" type="slidenum">
              <a:rPr lang="en-US" smtClean="0"/>
              <a:pPr/>
              <a:t>95</a:t>
            </a:fld>
            <a:endParaRPr lang="en-US" dirty="0"/>
          </a:p>
        </p:txBody>
      </p:sp>
    </p:spTree>
    <p:extLst>
      <p:ext uri="{BB962C8B-B14F-4D97-AF65-F5344CB8AC3E}">
        <p14:creationId xmlns:p14="http://schemas.microsoft.com/office/powerpoint/2010/main" val="14579774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Impairment of ROU Asset</a:t>
            </a:r>
          </a:p>
        </p:txBody>
      </p:sp>
      <p:sp>
        <p:nvSpPr>
          <p:cNvPr id="3" name="Content Placeholder 2"/>
          <p:cNvSpPr>
            <a:spLocks noGrp="1"/>
          </p:cNvSpPr>
          <p:nvPr>
            <p:ph idx="1"/>
          </p:nvPr>
        </p:nvSpPr>
        <p:spPr/>
        <p:txBody>
          <a:bodyPr/>
          <a:lstStyle/>
          <a:p>
            <a:r>
              <a:rPr lang="en-US" dirty="0"/>
              <a:t>Must be considered in accordance with Topic 360, </a:t>
            </a:r>
            <a:r>
              <a:rPr lang="en-US" i="1" dirty="0"/>
              <a:t>Property, Plant and Equipment</a:t>
            </a:r>
          </a:p>
          <a:p>
            <a:r>
              <a:rPr lang="en-US" dirty="0"/>
              <a:t>Record loss if carrying amount of ROU asset exceed its fair value:</a:t>
            </a:r>
          </a:p>
          <a:p>
            <a:pPr lvl="1"/>
            <a:r>
              <a:rPr lang="en-US" dirty="0"/>
              <a:t>Fair value is the undiscounted cash flows derived from use of the leased asset</a:t>
            </a:r>
          </a:p>
          <a:p>
            <a:r>
              <a:rPr lang="en-US" dirty="0"/>
              <a:t>Higher risk of impairment with operating lease</a:t>
            </a:r>
          </a:p>
          <a:p>
            <a:endParaRPr lang="en-US" dirty="0"/>
          </a:p>
        </p:txBody>
      </p:sp>
      <p:sp>
        <p:nvSpPr>
          <p:cNvPr id="5" name="Footer Placeholder 4">
            <a:extLst>
              <a:ext uri="{FF2B5EF4-FFF2-40B4-BE49-F238E27FC236}">
                <a16:creationId xmlns:a16="http://schemas.microsoft.com/office/drawing/2014/main" id="{DD863134-6568-32E8-0FB3-88D6034D35DC}"/>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A9E9DD6D-8DF7-085C-713A-39A4C67C80A5}"/>
              </a:ext>
            </a:extLst>
          </p:cNvPr>
          <p:cNvSpPr>
            <a:spLocks noGrp="1"/>
          </p:cNvSpPr>
          <p:nvPr>
            <p:ph type="sldNum" sz="quarter" idx="11"/>
          </p:nvPr>
        </p:nvSpPr>
        <p:spPr/>
        <p:txBody>
          <a:bodyPr/>
          <a:lstStyle/>
          <a:p>
            <a:fld id="{7AE61839-880C-8649-98DD-A1308C2AD748}" type="slidenum">
              <a:rPr lang="en-US" smtClean="0"/>
              <a:pPr/>
              <a:t>96</a:t>
            </a:fld>
            <a:endParaRPr lang="en-US" dirty="0"/>
          </a:p>
        </p:txBody>
      </p:sp>
    </p:spTree>
    <p:extLst>
      <p:ext uri="{BB962C8B-B14F-4D97-AF65-F5344CB8AC3E}">
        <p14:creationId xmlns:p14="http://schemas.microsoft.com/office/powerpoint/2010/main" val="3347371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4000" dirty="0"/>
              <a:t>Triggering Events for Assessment of Recoverability</a:t>
            </a:r>
          </a:p>
        </p:txBody>
      </p:sp>
      <p:sp>
        <p:nvSpPr>
          <p:cNvPr id="11" name="Content Placeholder 10"/>
          <p:cNvSpPr>
            <a:spLocks noGrp="1"/>
          </p:cNvSpPr>
          <p:nvPr>
            <p:ph idx="1"/>
          </p:nvPr>
        </p:nvSpPr>
        <p:spPr/>
        <p:txBody>
          <a:bodyPr/>
          <a:lstStyle/>
          <a:p>
            <a:r>
              <a:rPr lang="en-US" sz="2400" dirty="0"/>
              <a:t>A significant decrease in the market price of a long-lived asset</a:t>
            </a:r>
          </a:p>
          <a:p>
            <a:r>
              <a:rPr lang="en-US" sz="2400" dirty="0"/>
              <a:t>A significant adverse change in the extent or manner in which a long-lived asset is being used or in its physical condition </a:t>
            </a:r>
          </a:p>
          <a:p>
            <a:r>
              <a:rPr lang="en-US" sz="2400" dirty="0"/>
              <a:t>A significant adverse change in legal factors or in the business climate that could affect the value of a long-lived asset </a:t>
            </a:r>
          </a:p>
          <a:p>
            <a:r>
              <a:rPr lang="en-US" sz="2400" dirty="0"/>
              <a:t>An accumulation of costs significantly in excess of the amount originally expected for its acquisition or construction </a:t>
            </a:r>
          </a:p>
          <a:p>
            <a:r>
              <a:rPr lang="en-US" sz="2400" dirty="0"/>
              <a:t>A current-period operating or cash flow loss combined with a history or projection of operating or cash flow losses </a:t>
            </a:r>
          </a:p>
          <a:p>
            <a:r>
              <a:rPr lang="en-US" sz="2400" dirty="0"/>
              <a:t>A current expectation that, more likely than not, a long-lived asset will be sold or otherwise disposed of significantly before the end of its previously estimated useful life</a:t>
            </a:r>
          </a:p>
          <a:p>
            <a:endParaRPr lang="en-US" sz="2000" dirty="0"/>
          </a:p>
        </p:txBody>
      </p:sp>
      <p:sp>
        <p:nvSpPr>
          <p:cNvPr id="3" name="Footer Placeholder 2">
            <a:extLst>
              <a:ext uri="{FF2B5EF4-FFF2-40B4-BE49-F238E27FC236}">
                <a16:creationId xmlns:a16="http://schemas.microsoft.com/office/drawing/2014/main" id="{B77F8F16-BBC4-E03E-D3A0-CA15AD17FFF1}"/>
              </a:ext>
            </a:extLst>
          </p:cNvPr>
          <p:cNvSpPr>
            <a:spLocks noGrp="1"/>
          </p:cNvSpPr>
          <p:nvPr>
            <p:ph type="ftr" sz="quarter" idx="10"/>
          </p:nvPr>
        </p:nvSpPr>
        <p:spPr/>
        <p:txBody>
          <a:bodyPr/>
          <a:lstStyle/>
          <a:p>
            <a:r>
              <a:rPr lang="en-US" dirty="0"/>
              <a:t>© Surgent | NLS4/24/V1</a:t>
            </a:r>
          </a:p>
        </p:txBody>
      </p:sp>
      <p:sp>
        <p:nvSpPr>
          <p:cNvPr id="5" name="Slide Number Placeholder 4">
            <a:extLst>
              <a:ext uri="{FF2B5EF4-FFF2-40B4-BE49-F238E27FC236}">
                <a16:creationId xmlns:a16="http://schemas.microsoft.com/office/drawing/2014/main" id="{A47F35B3-8AF2-8E19-D0C9-C7CA0D19D214}"/>
              </a:ext>
            </a:extLst>
          </p:cNvPr>
          <p:cNvSpPr>
            <a:spLocks noGrp="1"/>
          </p:cNvSpPr>
          <p:nvPr>
            <p:ph type="sldNum" sz="quarter" idx="11"/>
          </p:nvPr>
        </p:nvSpPr>
        <p:spPr/>
        <p:txBody>
          <a:bodyPr/>
          <a:lstStyle/>
          <a:p>
            <a:fld id="{7AE61839-880C-8649-98DD-A1308C2AD748}" type="slidenum">
              <a:rPr lang="en-US" smtClean="0"/>
              <a:pPr/>
              <a:t>97</a:t>
            </a:fld>
            <a:endParaRPr lang="en-US" dirty="0"/>
          </a:p>
        </p:txBody>
      </p:sp>
    </p:spTree>
    <p:extLst>
      <p:ext uri="{BB962C8B-B14F-4D97-AF65-F5344CB8AC3E}">
        <p14:creationId xmlns:p14="http://schemas.microsoft.com/office/powerpoint/2010/main" val="7379577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Accounting After an Impairment</a:t>
            </a:r>
          </a:p>
        </p:txBody>
      </p:sp>
      <p:sp>
        <p:nvSpPr>
          <p:cNvPr id="3" name="Content Placeholder 2"/>
          <p:cNvSpPr>
            <a:spLocks noGrp="1"/>
          </p:cNvSpPr>
          <p:nvPr>
            <p:ph idx="1"/>
          </p:nvPr>
        </p:nvSpPr>
        <p:spPr/>
        <p:txBody>
          <a:bodyPr/>
          <a:lstStyle/>
          <a:p>
            <a:r>
              <a:rPr lang="en-US" dirty="0"/>
              <a:t>Finance lease: </a:t>
            </a:r>
          </a:p>
          <a:p>
            <a:pPr lvl="1"/>
            <a:r>
              <a:rPr lang="en-US" dirty="0"/>
              <a:t>Revise amortization expense prospectively, based on revised ROU asset value</a:t>
            </a:r>
          </a:p>
          <a:p>
            <a:r>
              <a:rPr lang="en-US" dirty="0"/>
              <a:t>Operating lease:</a:t>
            </a:r>
          </a:p>
          <a:p>
            <a:pPr lvl="1"/>
            <a:r>
              <a:rPr lang="en-US" dirty="0"/>
              <a:t>Lease expense no longer recognized on straight-line basis</a:t>
            </a:r>
          </a:p>
          <a:p>
            <a:pPr lvl="1"/>
            <a:r>
              <a:rPr lang="en-US" dirty="0"/>
              <a:t>Record amortization on a straight-line basis</a:t>
            </a:r>
          </a:p>
          <a:p>
            <a:pPr lvl="1"/>
            <a:r>
              <a:rPr lang="en-US" dirty="0"/>
              <a:t>Record interest expense using effective interest method</a:t>
            </a:r>
          </a:p>
          <a:p>
            <a:pPr lvl="1"/>
            <a:r>
              <a:rPr lang="en-US" dirty="0"/>
              <a:t>Accounting effectively converts to that for a finance lease</a:t>
            </a:r>
          </a:p>
        </p:txBody>
      </p:sp>
      <p:sp>
        <p:nvSpPr>
          <p:cNvPr id="5" name="Footer Placeholder 4">
            <a:extLst>
              <a:ext uri="{FF2B5EF4-FFF2-40B4-BE49-F238E27FC236}">
                <a16:creationId xmlns:a16="http://schemas.microsoft.com/office/drawing/2014/main" id="{9AF64A2A-11F3-B937-A15E-078202C24726}"/>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F5EB6E09-16CF-FE2D-7556-69BA1D2BDB4A}"/>
              </a:ext>
            </a:extLst>
          </p:cNvPr>
          <p:cNvSpPr>
            <a:spLocks noGrp="1"/>
          </p:cNvSpPr>
          <p:nvPr>
            <p:ph type="sldNum" sz="quarter" idx="11"/>
          </p:nvPr>
        </p:nvSpPr>
        <p:spPr/>
        <p:txBody>
          <a:bodyPr/>
          <a:lstStyle/>
          <a:p>
            <a:fld id="{7AE61839-880C-8649-98DD-A1308C2AD748}" type="slidenum">
              <a:rPr lang="en-US" smtClean="0"/>
              <a:pPr/>
              <a:t>98</a:t>
            </a:fld>
            <a:endParaRPr lang="en-US" dirty="0"/>
          </a:p>
        </p:txBody>
      </p:sp>
    </p:spTree>
    <p:extLst>
      <p:ext uri="{BB962C8B-B14F-4D97-AF65-F5344CB8AC3E}">
        <p14:creationId xmlns:p14="http://schemas.microsoft.com/office/powerpoint/2010/main" val="7693421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Factors to Consider</a:t>
            </a:r>
          </a:p>
        </p:txBody>
      </p:sp>
      <p:sp>
        <p:nvSpPr>
          <p:cNvPr id="3" name="Content Placeholder 2"/>
          <p:cNvSpPr>
            <a:spLocks noGrp="1"/>
          </p:cNvSpPr>
          <p:nvPr>
            <p:ph idx="1"/>
          </p:nvPr>
        </p:nvSpPr>
        <p:spPr/>
        <p:txBody>
          <a:bodyPr/>
          <a:lstStyle/>
          <a:p>
            <a:r>
              <a:rPr lang="en-US" dirty="0"/>
              <a:t>Variable lease payments:</a:t>
            </a:r>
          </a:p>
          <a:p>
            <a:pPr lvl="1"/>
            <a:r>
              <a:rPr lang="en-US" dirty="0"/>
              <a:t>For those not included in determination of lease liability, include in expense in the period in which the obligation is incurred</a:t>
            </a:r>
          </a:p>
          <a:p>
            <a:pPr lvl="1"/>
            <a:r>
              <a:rPr lang="en-US" dirty="0"/>
              <a:t>Consider need to include variable lease payment in reassessment of lease liability if contingency is mitigated</a:t>
            </a:r>
          </a:p>
          <a:p>
            <a:endParaRPr lang="en-US" dirty="0"/>
          </a:p>
        </p:txBody>
      </p:sp>
      <p:sp>
        <p:nvSpPr>
          <p:cNvPr id="5" name="Footer Placeholder 4">
            <a:extLst>
              <a:ext uri="{FF2B5EF4-FFF2-40B4-BE49-F238E27FC236}">
                <a16:creationId xmlns:a16="http://schemas.microsoft.com/office/drawing/2014/main" id="{C86DA7EA-C93B-B69A-6694-ED3D29AB267A}"/>
              </a:ext>
            </a:extLst>
          </p:cNvPr>
          <p:cNvSpPr>
            <a:spLocks noGrp="1"/>
          </p:cNvSpPr>
          <p:nvPr>
            <p:ph type="ftr" sz="quarter" idx="10"/>
          </p:nvPr>
        </p:nvSpPr>
        <p:spPr/>
        <p:txBody>
          <a:bodyPr/>
          <a:lstStyle/>
          <a:p>
            <a:r>
              <a:rPr lang="en-US" dirty="0"/>
              <a:t>© Surgent | NLS4/24/V1</a:t>
            </a:r>
          </a:p>
        </p:txBody>
      </p:sp>
      <p:sp>
        <p:nvSpPr>
          <p:cNvPr id="7" name="Slide Number Placeholder 6">
            <a:extLst>
              <a:ext uri="{FF2B5EF4-FFF2-40B4-BE49-F238E27FC236}">
                <a16:creationId xmlns:a16="http://schemas.microsoft.com/office/drawing/2014/main" id="{A956C1CC-731B-3C33-F317-61068ADD6D29}"/>
              </a:ext>
            </a:extLst>
          </p:cNvPr>
          <p:cNvSpPr>
            <a:spLocks noGrp="1"/>
          </p:cNvSpPr>
          <p:nvPr>
            <p:ph type="sldNum" sz="quarter" idx="11"/>
          </p:nvPr>
        </p:nvSpPr>
        <p:spPr/>
        <p:txBody>
          <a:bodyPr/>
          <a:lstStyle/>
          <a:p>
            <a:fld id="{7AE61839-880C-8649-98DD-A1308C2AD748}" type="slidenum">
              <a:rPr lang="en-US" smtClean="0"/>
              <a:pPr/>
              <a:t>99</a:t>
            </a:fld>
            <a:endParaRPr lang="en-US" dirty="0"/>
          </a:p>
        </p:txBody>
      </p:sp>
    </p:spTree>
    <p:extLst>
      <p:ext uri="{BB962C8B-B14F-4D97-AF65-F5344CB8AC3E}">
        <p14:creationId xmlns:p14="http://schemas.microsoft.com/office/powerpoint/2010/main" val="2568466281"/>
      </p:ext>
    </p:extLst>
  </p:cSld>
  <p:clrMapOvr>
    <a:masterClrMapping/>
  </p:clrMapOvr>
</p:sld>
</file>

<file path=ppt/theme/theme1.xml><?xml version="1.0" encoding="utf-8"?>
<a:theme xmlns:a="http://schemas.openxmlformats.org/drawingml/2006/main" name="Surgent Default Color Scheme">
  <a:themeElements>
    <a:clrScheme name="Surgent Primary Palette">
      <a:dk1>
        <a:srgbClr val="1E3E4E"/>
      </a:dk1>
      <a:lt1>
        <a:srgbClr val="FFFFFF"/>
      </a:lt1>
      <a:dk2>
        <a:srgbClr val="3E5B70"/>
      </a:dk2>
      <a:lt2>
        <a:srgbClr val="E7E6E6"/>
      </a:lt2>
      <a:accent1>
        <a:srgbClr val="007A9C"/>
      </a:accent1>
      <a:accent2>
        <a:srgbClr val="2F9BA0"/>
      </a:accent2>
      <a:accent3>
        <a:srgbClr val="00A678"/>
      </a:accent3>
      <a:accent4>
        <a:srgbClr val="ED6D53"/>
      </a:accent4>
      <a:accent5>
        <a:srgbClr val="F1656B"/>
      </a:accent5>
      <a:accent6>
        <a:srgbClr val="BAC1C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lternate Color Chart 1">
        <a:dk1>
          <a:srgbClr val="1E3E4E"/>
        </a:dk1>
        <a:lt1>
          <a:srgbClr val="FFFFFF"/>
        </a:lt1>
        <a:dk2>
          <a:srgbClr val="3E5B70"/>
        </a:dk2>
        <a:lt2>
          <a:srgbClr val="E7E6E6"/>
        </a:lt2>
        <a:accent1>
          <a:srgbClr val="2F9BA0"/>
        </a:accent1>
        <a:accent2>
          <a:srgbClr val="7ECECB"/>
        </a:accent2>
        <a:accent3>
          <a:srgbClr val="B3E0DE"/>
        </a:accent3>
        <a:accent4>
          <a:srgbClr val="B0DBBB"/>
        </a:accent4>
        <a:accent5>
          <a:srgbClr val="80C99E"/>
        </a:accent5>
        <a:accent6>
          <a:srgbClr val="FED6A4"/>
        </a:accent6>
        <a:hlink>
          <a:srgbClr val="0563C1"/>
        </a:hlink>
        <a:folHlink>
          <a:srgbClr val="954F72"/>
        </a:folHlink>
      </a:clrScheme>
    </a:extraClrScheme>
    <a:extraClrScheme>
      <a:clrScheme name="Alternate Color Chart 2">
        <a:dk1>
          <a:srgbClr val="1E3E4E"/>
        </a:dk1>
        <a:lt1>
          <a:srgbClr val="FFFFFF"/>
        </a:lt1>
        <a:dk2>
          <a:srgbClr val="3E5B70"/>
        </a:dk2>
        <a:lt2>
          <a:srgbClr val="E7E6E6"/>
        </a:lt2>
        <a:accent1>
          <a:srgbClr val="327999"/>
        </a:accent1>
        <a:accent2>
          <a:srgbClr val="7ECECB"/>
        </a:accent2>
        <a:accent3>
          <a:srgbClr val="80C99E"/>
        </a:accent3>
        <a:accent4>
          <a:srgbClr val="FEC87D"/>
        </a:accent4>
        <a:accent5>
          <a:srgbClr val="F09263"/>
        </a:accent5>
        <a:accent6>
          <a:srgbClr val="F27682"/>
        </a:accent6>
        <a:hlink>
          <a:srgbClr val="0563C1"/>
        </a:hlink>
        <a:folHlink>
          <a:srgbClr val="954F72"/>
        </a:folHlink>
      </a:clrScheme>
    </a:extraClrScheme>
  </a:extraClrSchemeLst>
  <a:custClrLst>
    <a:custClr name="Yellow">
      <a:srgbClr val="FEC87D"/>
    </a:custClr>
    <a:custClr name="LightTeal">
      <a:srgbClr val="7ECECB"/>
    </a:custClr>
    <a:custClr name="LightOrange">
      <a:srgbClr val="F09263"/>
    </a:custClr>
    <a:custClr name="LightGreen">
      <a:srgbClr val="80C99E"/>
    </a:custClr>
    <a:custClr name="LightRed">
      <a:srgbClr val="F27682"/>
    </a:custClr>
    <a:custClr name="LightBlue">
      <a:srgbClr val="5796B2"/>
    </a:custClr>
    <a:custClr name="LightYellow">
      <a:srgbClr val="FED6A4"/>
    </a:custClr>
    <a:custClr name="PaleTeal">
      <a:srgbClr val="B3E0DE"/>
    </a:custClr>
    <a:custClr name="PaleOrange">
      <a:srgbClr val="F2B78F"/>
    </a:custClr>
    <a:custClr name="PaleGreen">
      <a:srgbClr val="ACE5BD"/>
    </a:custClr>
    <a:custClr name="PaleRed">
      <a:srgbClr val="EF9595"/>
    </a:custClr>
    <a:custClr name="PaleBlue">
      <a:srgbClr val="8BC1D6"/>
    </a:custClr>
    <a:custClr name="PaleYellow">
      <a:srgbClr val="FFE1C2"/>
    </a:custClr>
  </a:custClrLst>
  <a:extLst>
    <a:ext uri="{05A4C25C-085E-4340-85A3-A5531E510DB2}">
      <thm15:themeFamily xmlns:thm15="http://schemas.microsoft.com/office/thememl/2012/main" name="Final PPT template (USE THIS ONE)" id="{CE8B79B9-072F-4996-99BC-22C481C3B49A}" vid="{A021A512-E2F7-4873-A045-27EBF39084E4}"/>
    </a:ext>
  </a:extLst>
</a:theme>
</file>

<file path=ppt/theme/theme2.xml><?xml version="1.0" encoding="utf-8"?>
<a:theme xmlns:a="http://schemas.openxmlformats.org/drawingml/2006/main" name="Soft Color Scheme">
  <a:themeElements>
    <a:clrScheme name="Alternate Color Chart 1">
      <a:dk1>
        <a:srgbClr val="1E3E4E"/>
      </a:dk1>
      <a:lt1>
        <a:srgbClr val="FFFFFF"/>
      </a:lt1>
      <a:dk2>
        <a:srgbClr val="3E5B70"/>
      </a:dk2>
      <a:lt2>
        <a:srgbClr val="E7E6E6"/>
      </a:lt2>
      <a:accent1>
        <a:srgbClr val="2F9BA0"/>
      </a:accent1>
      <a:accent2>
        <a:srgbClr val="7ECECB"/>
      </a:accent2>
      <a:accent3>
        <a:srgbClr val="B3E0DE"/>
      </a:accent3>
      <a:accent4>
        <a:srgbClr val="B0DBBB"/>
      </a:accent4>
      <a:accent5>
        <a:srgbClr val="80C99E"/>
      </a:accent5>
      <a:accent6>
        <a:srgbClr val="FED6A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urgent Default Colors">
        <a:dk1>
          <a:srgbClr val="1E3E4E"/>
        </a:dk1>
        <a:lt1>
          <a:srgbClr val="FFFFFF"/>
        </a:lt1>
        <a:dk2>
          <a:srgbClr val="3E5B70"/>
        </a:dk2>
        <a:lt2>
          <a:srgbClr val="E7E6E6"/>
        </a:lt2>
        <a:accent1>
          <a:srgbClr val="007A9C"/>
        </a:accent1>
        <a:accent2>
          <a:srgbClr val="2F9BA0"/>
        </a:accent2>
        <a:accent3>
          <a:srgbClr val="00A678"/>
        </a:accent3>
        <a:accent4>
          <a:srgbClr val="ED6D53"/>
        </a:accent4>
        <a:accent5>
          <a:srgbClr val="F27682"/>
        </a:accent5>
        <a:accent6>
          <a:srgbClr val="BAC1CA"/>
        </a:accent6>
        <a:hlink>
          <a:srgbClr val="0563C1"/>
        </a:hlink>
        <a:folHlink>
          <a:srgbClr val="954F72"/>
        </a:folHlink>
      </a:clrScheme>
    </a:extraClrScheme>
    <a:extraClrScheme>
      <a:clrScheme name="Alternate Color Chart 2">
        <a:dk1>
          <a:srgbClr val="1E3E4E"/>
        </a:dk1>
        <a:lt1>
          <a:srgbClr val="FFFFFF"/>
        </a:lt1>
        <a:dk2>
          <a:srgbClr val="3E5B70"/>
        </a:dk2>
        <a:lt2>
          <a:srgbClr val="E7E6E6"/>
        </a:lt2>
        <a:accent1>
          <a:srgbClr val="327999"/>
        </a:accent1>
        <a:accent2>
          <a:srgbClr val="7ECECB"/>
        </a:accent2>
        <a:accent3>
          <a:srgbClr val="80C99E"/>
        </a:accent3>
        <a:accent4>
          <a:srgbClr val="FEC87D"/>
        </a:accent4>
        <a:accent5>
          <a:srgbClr val="F09263"/>
        </a:accent5>
        <a:accent6>
          <a:srgbClr val="F27682"/>
        </a:accent6>
        <a:hlink>
          <a:srgbClr val="0563C1"/>
        </a:hlink>
        <a:folHlink>
          <a:srgbClr val="954F72"/>
        </a:folHlink>
      </a:clrScheme>
    </a:extraClrScheme>
  </a:extraClrSchemeLst>
  <a:custClrLst>
    <a:custClr name="Yellow">
      <a:srgbClr val="FEC87D"/>
    </a:custClr>
    <a:custClr name="LightTeal">
      <a:srgbClr val="7ECECB"/>
    </a:custClr>
    <a:custClr name="LightOrange">
      <a:srgbClr val="F09263"/>
    </a:custClr>
    <a:custClr name="LightGreen">
      <a:srgbClr val="80C99E"/>
    </a:custClr>
    <a:custClr name="LightRed">
      <a:srgbClr val="F27682"/>
    </a:custClr>
    <a:custClr name="LightBlue">
      <a:srgbClr val="5796B2"/>
    </a:custClr>
    <a:custClr name="LightYellow">
      <a:srgbClr val="FED6A4"/>
    </a:custClr>
    <a:custClr name="PaleTeal">
      <a:srgbClr val="B3E0DE"/>
    </a:custClr>
    <a:custClr name="PaleOrange">
      <a:srgbClr val="F2B78F"/>
    </a:custClr>
    <a:custClr name="PaleGreen">
      <a:srgbClr val="ACE5BD"/>
    </a:custClr>
    <a:custClr name="PaleRed">
      <a:srgbClr val="EF9595"/>
    </a:custClr>
    <a:custClr name="PaleBlue">
      <a:srgbClr val="8BC1D6"/>
    </a:custClr>
    <a:custClr name="PaleYellow">
      <a:srgbClr val="FFE1C2"/>
    </a:custClr>
  </a:custClrLst>
  <a:extLst>
    <a:ext uri="{05A4C25C-085E-4340-85A3-A5531E510DB2}">
      <thm15:themeFamily xmlns:thm15="http://schemas.microsoft.com/office/thememl/2012/main" name="Final PPT template (USE THIS ONE)" id="{CE8B79B9-072F-4996-99BC-22C481C3B49A}" vid="{455E0804-13C2-4BE3-B876-1970B839FCFB}"/>
    </a:ext>
  </a:extLst>
</a:theme>
</file>

<file path=ppt/theme/theme3.xml><?xml version="1.0" encoding="utf-8"?>
<a:theme xmlns:a="http://schemas.openxmlformats.org/drawingml/2006/main" name="Bright Color Scheme">
  <a:themeElements>
    <a:clrScheme name="Alternate Color Chart 2">
      <a:dk1>
        <a:srgbClr val="1E3E4E"/>
      </a:dk1>
      <a:lt1>
        <a:srgbClr val="FFFFFF"/>
      </a:lt1>
      <a:dk2>
        <a:srgbClr val="3E5B70"/>
      </a:dk2>
      <a:lt2>
        <a:srgbClr val="E7E6E6"/>
      </a:lt2>
      <a:accent1>
        <a:srgbClr val="327999"/>
      </a:accent1>
      <a:accent2>
        <a:srgbClr val="7ECECB"/>
      </a:accent2>
      <a:accent3>
        <a:srgbClr val="80C99E"/>
      </a:accent3>
      <a:accent4>
        <a:srgbClr val="FEC87D"/>
      </a:accent4>
      <a:accent5>
        <a:srgbClr val="F09263"/>
      </a:accent5>
      <a:accent6>
        <a:srgbClr val="F276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urgent Default Colors">
        <a:dk1>
          <a:srgbClr val="1E3E4E"/>
        </a:dk1>
        <a:lt1>
          <a:srgbClr val="FFFFFF"/>
        </a:lt1>
        <a:dk2>
          <a:srgbClr val="3E5B70"/>
        </a:dk2>
        <a:lt2>
          <a:srgbClr val="E7E6E6"/>
        </a:lt2>
        <a:accent1>
          <a:srgbClr val="007A9C"/>
        </a:accent1>
        <a:accent2>
          <a:srgbClr val="2F9BA0"/>
        </a:accent2>
        <a:accent3>
          <a:srgbClr val="00A678"/>
        </a:accent3>
        <a:accent4>
          <a:srgbClr val="ED6D53"/>
        </a:accent4>
        <a:accent5>
          <a:srgbClr val="F27682"/>
        </a:accent5>
        <a:accent6>
          <a:srgbClr val="BAC1CA"/>
        </a:accent6>
        <a:hlink>
          <a:srgbClr val="0563C1"/>
        </a:hlink>
        <a:folHlink>
          <a:srgbClr val="954F72"/>
        </a:folHlink>
      </a:clrScheme>
    </a:extraClrScheme>
    <a:extraClrScheme>
      <a:clrScheme name="Alternate Color Chart 1">
        <a:dk1>
          <a:srgbClr val="1E3E4E"/>
        </a:dk1>
        <a:lt1>
          <a:srgbClr val="FFFFFF"/>
        </a:lt1>
        <a:dk2>
          <a:srgbClr val="3E5B70"/>
        </a:dk2>
        <a:lt2>
          <a:srgbClr val="E7E6E6"/>
        </a:lt2>
        <a:accent1>
          <a:srgbClr val="2F9BA0"/>
        </a:accent1>
        <a:accent2>
          <a:srgbClr val="7ECECB"/>
        </a:accent2>
        <a:accent3>
          <a:srgbClr val="B3E0DE"/>
        </a:accent3>
        <a:accent4>
          <a:srgbClr val="B0DBBB"/>
        </a:accent4>
        <a:accent5>
          <a:srgbClr val="80C99E"/>
        </a:accent5>
        <a:accent6>
          <a:srgbClr val="FED6A4"/>
        </a:accent6>
        <a:hlink>
          <a:srgbClr val="0563C1"/>
        </a:hlink>
        <a:folHlink>
          <a:srgbClr val="954F72"/>
        </a:folHlink>
      </a:clrScheme>
    </a:extraClrScheme>
  </a:extraClrSchemeLst>
  <a:custClrLst>
    <a:custClr name="Yellow">
      <a:srgbClr val="FEC87D"/>
    </a:custClr>
    <a:custClr name="LightTeal">
      <a:srgbClr val="7ECECB"/>
    </a:custClr>
    <a:custClr name="LightOrange">
      <a:srgbClr val="F09263"/>
    </a:custClr>
    <a:custClr name="LightGreen">
      <a:srgbClr val="80C99E"/>
    </a:custClr>
    <a:custClr name="LightRed">
      <a:srgbClr val="F27682"/>
    </a:custClr>
    <a:custClr name="LightBlue">
      <a:srgbClr val="5796B2"/>
    </a:custClr>
    <a:custClr name="LightYellow">
      <a:srgbClr val="FED6A4"/>
    </a:custClr>
    <a:custClr name="PaleTeal">
      <a:srgbClr val="B3E0DE"/>
    </a:custClr>
    <a:custClr name="PaleOrange">
      <a:srgbClr val="F2B78F"/>
    </a:custClr>
    <a:custClr name="PaleGreen">
      <a:srgbClr val="ACE5BD"/>
    </a:custClr>
    <a:custClr name="PaleRed">
      <a:srgbClr val="EF9595"/>
    </a:custClr>
    <a:custClr name="PaleBlue">
      <a:srgbClr val="8BC1D6"/>
    </a:custClr>
    <a:custClr name="PaleYellow">
      <a:srgbClr val="FFE1C2"/>
    </a:custClr>
  </a:custClrLst>
  <a:extLst>
    <a:ext uri="{05A4C25C-085E-4340-85A3-A5531E510DB2}">
      <thm15:themeFamily xmlns:thm15="http://schemas.microsoft.com/office/thememl/2012/main" name="Final PPT template (USE THIS ONE)" id="{CE8B79B9-072F-4996-99BC-22C481C3B49A}" vid="{70108A8D-A35E-478A-8161-E049E093C9A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264cf8-a626-4749-bec7-be3f8976eb93">
      <Terms xmlns="http://schemas.microsoft.com/office/infopath/2007/PartnerControls"/>
    </lcf76f155ced4ddcb4097134ff3c332f>
    <TaxCatchAll xmlns="330d9103-f5e8-46dd-9884-3b1a8c4e732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F6A49C7745804C8427C049B0BC35C9" ma:contentTypeVersion="19" ma:contentTypeDescription="Create a new document." ma:contentTypeScope="" ma:versionID="c2c8e48370c8ba8decdc4fc2380f3173">
  <xsd:schema xmlns:xsd="http://www.w3.org/2001/XMLSchema" xmlns:xs="http://www.w3.org/2001/XMLSchema" xmlns:p="http://schemas.microsoft.com/office/2006/metadata/properties" xmlns:ns2="330d9103-f5e8-46dd-9884-3b1a8c4e7329" xmlns:ns3="b6264cf8-a626-4749-bec7-be3f8976eb93" targetNamespace="http://schemas.microsoft.com/office/2006/metadata/properties" ma:root="true" ma:fieldsID="e031472a31dea8d578e4e0deb21d3a35" ns2:_="" ns3:_="">
    <xsd:import namespace="330d9103-f5e8-46dd-9884-3b1a8c4e7329"/>
    <xsd:import namespace="b6264cf8-a626-4749-bec7-be3f8976eb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0d9103-f5e8-46dd-9884-3b1a8c4e732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acf4c79-45a7-4c20-adf5-5a2897f37319}" ma:internalName="TaxCatchAll" ma:showField="CatchAllData" ma:web="330d9103-f5e8-46dd-9884-3b1a8c4e732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6264cf8-a626-4749-bec7-be3f8976eb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b4a428e-4d1e-4219-ab69-e7e530a2ceb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2F4547-A5EE-4DF3-8CD8-8CD86F6DF982}">
  <ds:schemaRefs>
    <ds:schemaRef ds:uri="http://schemas.microsoft.com/sharepoint/v3/contenttype/forms"/>
  </ds:schemaRefs>
</ds:datastoreItem>
</file>

<file path=customXml/itemProps2.xml><?xml version="1.0" encoding="utf-8"?>
<ds:datastoreItem xmlns:ds="http://schemas.openxmlformats.org/officeDocument/2006/customXml" ds:itemID="{833FE85F-B347-43BD-B379-850A130E6430}">
  <ds:schemaRef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bb0285eb-592b-487d-a8eb-ee2ad0dcd282"/>
    <ds:schemaRef ds:uri="036f8bdb-6885-4f76-b90b-8f2110887d0e"/>
    <ds:schemaRef ds:uri="http://www.w3.org/XML/1998/namespace"/>
    <ds:schemaRef ds:uri="http://purl.org/dc/terms/"/>
    <ds:schemaRef ds:uri="b6264cf8-a626-4749-bec7-be3f8976eb93"/>
    <ds:schemaRef ds:uri="330d9103-f5e8-46dd-9884-3b1a8c4e7329"/>
  </ds:schemaRefs>
</ds:datastoreItem>
</file>

<file path=customXml/itemProps3.xml><?xml version="1.0" encoding="utf-8"?>
<ds:datastoreItem xmlns:ds="http://schemas.openxmlformats.org/officeDocument/2006/customXml" ds:itemID="{BA1B4C3F-FDD1-43E8-9E57-D3A5F8D07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0d9103-f5e8-46dd-9884-3b1a8c4e7329"/>
    <ds:schemaRef ds:uri="b6264cf8-a626-4749-bec7-be3f8976eb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1870</TotalTime>
  <Words>14683</Words>
  <Application>Microsoft Office PowerPoint</Application>
  <PresentationFormat>Widescreen</PresentationFormat>
  <Paragraphs>1506</Paragraphs>
  <Slides>181</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181</vt:i4>
      </vt:variant>
    </vt:vector>
  </HeadingPairs>
  <TitlesOfParts>
    <vt:vector size="189" baseType="lpstr">
      <vt:lpstr>Arial</vt:lpstr>
      <vt:lpstr>Calibri</vt:lpstr>
      <vt:lpstr>Calibri Light</vt:lpstr>
      <vt:lpstr>Georgia</vt:lpstr>
      <vt:lpstr>Wingdings</vt:lpstr>
      <vt:lpstr>Surgent Default Color Scheme</vt:lpstr>
      <vt:lpstr>Soft Color Scheme</vt:lpstr>
      <vt:lpstr>Bright Color Scheme</vt:lpstr>
      <vt:lpstr>Examining ASC 842, Leases: More Than Meets the Eye</vt:lpstr>
      <vt:lpstr>This Product Is Intended To Serve Solely as an Aid in Continuing Professional Education</vt:lpstr>
      <vt:lpstr>A Quick Word on Policy vs. Politics</vt:lpstr>
      <vt:lpstr>Course Learning Objective</vt:lpstr>
      <vt:lpstr>The End of ASC 840 Is Here…</vt:lpstr>
      <vt:lpstr>The Beginning of ASC 842 Is Here…</vt:lpstr>
      <vt:lpstr>ASC 840 to ASC 842: Differences and Similarities</vt:lpstr>
      <vt:lpstr>Topic 842: The Big Changes</vt:lpstr>
      <vt:lpstr>Topic 842: The Big Changes</vt:lpstr>
      <vt:lpstr>Topic 842: The Big Changes</vt:lpstr>
      <vt:lpstr>ASU No. 2018-01: Leases</vt:lpstr>
      <vt:lpstr>ASU No. 2018-01: Leases</vt:lpstr>
      <vt:lpstr>ASU No. 2018-10: Technical Corrections to Topic 842</vt:lpstr>
      <vt:lpstr>Topics Covered by ASU No. 2018-10 </vt:lpstr>
      <vt:lpstr>Topics Covered by ASU No. 2018-10 </vt:lpstr>
      <vt:lpstr>Topics Covered by ASU No. 2018-10 </vt:lpstr>
      <vt:lpstr>Topics Covered by ASU No. 2018-10 </vt:lpstr>
      <vt:lpstr>Feedback From Public Business Entity Adoption of Topic 842</vt:lpstr>
      <vt:lpstr>Other Updates to Topic 842</vt:lpstr>
      <vt:lpstr>ASU No. 2019-01</vt:lpstr>
      <vt:lpstr>ASU No. 2019-01: Disclosure Changes and Effective Date</vt:lpstr>
      <vt:lpstr>Issuance of ASU 2021-05</vt:lpstr>
      <vt:lpstr>ASU No. 2021-09 and Other Proposed Changes</vt:lpstr>
      <vt:lpstr>ASU 2023-01: Leases (Topic) 842 – Common Control Arrangements</vt:lpstr>
      <vt:lpstr>Issuance of ASU 2023-01</vt:lpstr>
      <vt:lpstr>Effective Date and Transition for ASU 2023-01</vt:lpstr>
      <vt:lpstr>PowerPoint Presentation</vt:lpstr>
      <vt:lpstr>New Lessee Accounting Model</vt:lpstr>
      <vt:lpstr>Finance Leases</vt:lpstr>
      <vt:lpstr>Operating Leases</vt:lpstr>
      <vt:lpstr>Lessee Determination of Finance or Operating Lease</vt:lpstr>
      <vt:lpstr>New Lessor Accounting Model</vt:lpstr>
      <vt:lpstr>New Lessor Accounting Model</vt:lpstr>
      <vt:lpstr>PowerPoint Presentation</vt:lpstr>
      <vt:lpstr>What Is a Lease?</vt:lpstr>
      <vt:lpstr>Is It a Lease?</vt:lpstr>
      <vt:lpstr>Is It a Lease?</vt:lpstr>
      <vt:lpstr>What If?</vt:lpstr>
      <vt:lpstr>What If?</vt:lpstr>
      <vt:lpstr>Is It a Lease?</vt:lpstr>
      <vt:lpstr>Is It a Lease?</vt:lpstr>
      <vt:lpstr>Is It a Lease? </vt:lpstr>
      <vt:lpstr>Is It a Lease? </vt:lpstr>
      <vt:lpstr>Separating Contract Components</vt:lpstr>
      <vt:lpstr>Separating Lease and Non-Lease Components</vt:lpstr>
      <vt:lpstr>What About Lessee Payments for Taxes and Insurance?</vt:lpstr>
      <vt:lpstr>Determining Lease Components</vt:lpstr>
      <vt:lpstr>Determining Lease Components</vt:lpstr>
      <vt:lpstr>Determining Lease Components</vt:lpstr>
      <vt:lpstr>What If?</vt:lpstr>
      <vt:lpstr>Determining Lease Components</vt:lpstr>
      <vt:lpstr>Allocation of Consideration to Lease and Non-Lease Components Example</vt:lpstr>
      <vt:lpstr>Allocation of Consideration to Lease and Non-Lease Components Example</vt:lpstr>
      <vt:lpstr>Lessee Lease Classification</vt:lpstr>
      <vt:lpstr>Other Guidance Related to Lessee Lease Classification</vt:lpstr>
      <vt:lpstr>Lease Classification Example 1</vt:lpstr>
      <vt:lpstr>Lease Classification Example 1</vt:lpstr>
      <vt:lpstr>Lease Classification Example 2</vt:lpstr>
      <vt:lpstr>Lease Term</vt:lpstr>
      <vt:lpstr>Initial Measurement of Lease Liability </vt:lpstr>
      <vt:lpstr>Initial Measurement of Right-of-Use Asset</vt:lpstr>
      <vt:lpstr>Fixed Lease Payments</vt:lpstr>
      <vt:lpstr>Variable Lease Payments</vt:lpstr>
      <vt:lpstr>Variable Lease Payment Tied to an External Market Rate</vt:lpstr>
      <vt:lpstr>Variable Lease Payment Tied to an External Market Rate</vt:lpstr>
      <vt:lpstr>Variable Lease Payment Tied to an Index</vt:lpstr>
      <vt:lpstr>Residual Value Guarantees</vt:lpstr>
      <vt:lpstr>Discount Rate</vt:lpstr>
      <vt:lpstr>Accounting for Initial Direct Costs</vt:lpstr>
      <vt:lpstr>Lease Modifications</vt:lpstr>
      <vt:lpstr>Accounting for Lease Modifications When Not a New Contract – Lessee</vt:lpstr>
      <vt:lpstr>Accounting for Lease Modifications When Not a New Contract – Lessor</vt:lpstr>
      <vt:lpstr>Accounting for Lease Modifications When Not a New Contract – Lessor</vt:lpstr>
      <vt:lpstr>Combining Lease Contracts</vt:lpstr>
      <vt:lpstr>Short-Term Leases</vt:lpstr>
      <vt:lpstr>Determining if a Lease Meets the Short-Term Lease Practical Expedient</vt:lpstr>
      <vt:lpstr>Determining if a Lease Meets the Short-Term Lease Practical Expedient</vt:lpstr>
      <vt:lpstr>Small-Ticket Leases</vt:lpstr>
      <vt:lpstr>Subleases</vt:lpstr>
      <vt:lpstr>Other Issues Related to Leases</vt:lpstr>
      <vt:lpstr>Build-to-Suit Lease Arrangements</vt:lpstr>
      <vt:lpstr>PowerPoint Presentation</vt:lpstr>
      <vt:lpstr>Recognition</vt:lpstr>
      <vt:lpstr>Recording of a Lease Liability</vt:lpstr>
      <vt:lpstr>Initial Measurement of Lease Liability </vt:lpstr>
      <vt:lpstr>Applying the Guidance</vt:lpstr>
      <vt:lpstr>Illustration Journal Entries</vt:lpstr>
      <vt:lpstr>Accounting for a Lease With a Purchase Option</vt:lpstr>
      <vt:lpstr>Accounting for a Lease With a Purchase Option</vt:lpstr>
      <vt:lpstr>Lessee Subsequent Measurement of the Lease – Finance Lease</vt:lpstr>
      <vt:lpstr>Lease Expense Example – Finance Lease</vt:lpstr>
      <vt:lpstr>Lease Expense Example – Finance Lease</vt:lpstr>
      <vt:lpstr>Lessee Subsequent Measurement of the Lease – Operating Lease</vt:lpstr>
      <vt:lpstr>Lease Expense Example – Operating Lease</vt:lpstr>
      <vt:lpstr>Comparison of Lease Expense</vt:lpstr>
      <vt:lpstr>Impairment of ROU Asset</vt:lpstr>
      <vt:lpstr>Triggering Events for Assessment of Recoverability</vt:lpstr>
      <vt:lpstr>Accounting After an Impairment</vt:lpstr>
      <vt:lpstr>Other Factors to Consider</vt:lpstr>
      <vt:lpstr>Reassessment of Lease Liability</vt:lpstr>
      <vt:lpstr>Reassessment of Discount Rate</vt:lpstr>
      <vt:lpstr>Recognize Remeasurement of Lease Liability</vt:lpstr>
      <vt:lpstr>Summary of Lease Reassessments</vt:lpstr>
      <vt:lpstr>Lease Reassessment – Accounting for the Change in Lease Term</vt:lpstr>
      <vt:lpstr>Accounting for the Lease Liability Reassessment – Finance Lease</vt:lpstr>
      <vt:lpstr>Accounting for the Lease Liability Reassessment – Operating Lease</vt:lpstr>
      <vt:lpstr>PowerPoint Presentation</vt:lpstr>
      <vt:lpstr>Financial Statement Presentation: Statement of Financial Position</vt:lpstr>
      <vt:lpstr>If Not Separately Presented</vt:lpstr>
      <vt:lpstr>Feedback From Public Business Entity Adoption of Topic 842</vt:lpstr>
      <vt:lpstr>Financial Statement Presentation: Statement of Comprehensive Income </vt:lpstr>
      <vt:lpstr>Financial Statement Presentation: Statement of Cash Flows</vt:lpstr>
      <vt:lpstr>Disclosures</vt:lpstr>
      <vt:lpstr>Summary of Qualitative ASC 842 Disclosures</vt:lpstr>
      <vt:lpstr>Other Disclosures Related to ASC 842</vt:lpstr>
      <vt:lpstr>Quantitative ASC 842 Lessee Footnote Disclosure – Income Statement </vt:lpstr>
      <vt:lpstr>Footnote Disclosure – Other Required Quantitative Information</vt:lpstr>
      <vt:lpstr>Example Lessee Disclosure</vt:lpstr>
      <vt:lpstr>Example Lessee Disclosure</vt:lpstr>
      <vt:lpstr>Example Lease Accounting Policy Footnote – Tenet Healthcare Corp.</vt:lpstr>
      <vt:lpstr>Example Lease Accounting Policy Footnote – Tenet Healthcare Corp.</vt:lpstr>
      <vt:lpstr>Example Lease Accounting Policy Footnote – Tenet Healthcare Corp.</vt:lpstr>
      <vt:lpstr>Example Lease Accounting Policy Footnote – Tenet Healthcare Corp.</vt:lpstr>
      <vt:lpstr>Example Lease Accounting Policy Footnote – Tenet Healthcare Corp.</vt:lpstr>
      <vt:lpstr>Example Lease Accounting Policy Footnote – Tenet Healthcare Corp.</vt:lpstr>
      <vt:lpstr>Example Lease Accounting Policy Footnote – Tenet Healthcare Corp.</vt:lpstr>
      <vt:lpstr>Implications of Financial Statement Presentation Under Topic 842</vt:lpstr>
      <vt:lpstr>PowerPoint Presentation</vt:lpstr>
      <vt:lpstr>Transition </vt:lpstr>
      <vt:lpstr>Practical Expedients </vt:lpstr>
      <vt:lpstr>Feedback From Public Business Entity Adoption of Topic 842</vt:lpstr>
      <vt:lpstr>Lessee Transition Possible Outcomes – Modified Retrospective Approach</vt:lpstr>
      <vt:lpstr>Lessee Transition Possible Outcomes – Modified Retrospective Approach</vt:lpstr>
      <vt:lpstr>Lessee Transition Possible Outcomes – Modified Retrospective Approach</vt:lpstr>
      <vt:lpstr>Lessee Transition Possible Outcomes – Modified Retrospective Approach</vt:lpstr>
      <vt:lpstr>Consideration of Variable Rentals Under Topic 840</vt:lpstr>
      <vt:lpstr>Discount Rate Considerations in Transitioning to Topic 842</vt:lpstr>
      <vt:lpstr>Lessee Transition Example: Operating Lease Under ASC 840 and 842</vt:lpstr>
      <vt:lpstr>Lessee Transition Example: Operating Lease Under ASC 840 and 842</vt:lpstr>
      <vt:lpstr>Lessee Transition Example: Operating Lease Under ASC 840 and 842</vt:lpstr>
      <vt:lpstr>Lessee Transition Example: Operating Lease Under ASC 840 and 842</vt:lpstr>
      <vt:lpstr>Lessee Transition Example: Operating Lease Under ASC 840 and 842</vt:lpstr>
      <vt:lpstr>Lessee Transition Example: Operating Lease Under ASC 840 and 842</vt:lpstr>
      <vt:lpstr>Lessee Transition Disclosures</vt:lpstr>
      <vt:lpstr>PowerPoint Presentation</vt:lpstr>
      <vt:lpstr>Lessor Accounting Under ASC Topic 842</vt:lpstr>
      <vt:lpstr>Accounting for Sales-Type Leases – The Details</vt:lpstr>
      <vt:lpstr>Accounting for an Operating Lease</vt:lpstr>
      <vt:lpstr>Other Lessor Considerations</vt:lpstr>
      <vt:lpstr>Accounting for Initial Direct Costs</vt:lpstr>
      <vt:lpstr>Subsequent Measurement – Sales-Type and Direct Financing Leases</vt:lpstr>
      <vt:lpstr>Determination of Selling Profit or Loss</vt:lpstr>
      <vt:lpstr>Applying the Guidance</vt:lpstr>
      <vt:lpstr>Illustration Journal Entries</vt:lpstr>
      <vt:lpstr>Leveraged Leases</vt:lpstr>
      <vt:lpstr>Lessor Financial Statement Presentation</vt:lpstr>
      <vt:lpstr>Treatment of Sales and Property Taxes by Lessors</vt:lpstr>
      <vt:lpstr>PowerPoint Presentation</vt:lpstr>
      <vt:lpstr>Lessor Modified Retrospective Approach</vt:lpstr>
      <vt:lpstr>Lessor Modified Retrospective Approach</vt:lpstr>
      <vt:lpstr>PowerPoint Presentation</vt:lpstr>
      <vt:lpstr>Sales/Leaseback Transactions</vt:lpstr>
      <vt:lpstr>Recognition of a Sales/Leaseback</vt:lpstr>
      <vt:lpstr>Accounting for Sales/Leaseback Transactions</vt:lpstr>
      <vt:lpstr>Measurement in a Sales/Leaseback Transaction</vt:lpstr>
      <vt:lpstr>Build-to-Suit Arrangements</vt:lpstr>
      <vt:lpstr>Accounting for Deferred Gain on a Sales/Leaseback Transaction</vt:lpstr>
      <vt:lpstr>Accounting for Deferred Gain on a Sales/Leaseback Transaction</vt:lpstr>
      <vt:lpstr>Transition for Sales/Leaseback Accounted for as a Failed Sales/Leaseback Under Topic 840</vt:lpstr>
      <vt:lpstr>Other Lessor Transition Issues</vt:lpstr>
      <vt:lpstr>PowerPoint Presentation</vt:lpstr>
      <vt:lpstr>Accounting for Leases Acquired in a Business Combination</vt:lpstr>
      <vt:lpstr>ASC 842 Impact on ASC 740, Income Taxes</vt:lpstr>
      <vt:lpstr>Common Mistakes to Avoid</vt:lpstr>
      <vt:lpstr>Common Mistakes to Avoid</vt:lpstr>
      <vt:lpstr>Common Mistakes to Avoid</vt:lpstr>
      <vt:lpstr>Unexpected Business Impacts</vt:lpstr>
      <vt:lpstr>PowerPoint Presentation</vt:lpstr>
      <vt:lpstr>Steps to Simplify Implementation</vt:lpstr>
      <vt:lpstr>ASC 842 Top 10 Implementation Tips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Examining the New Lease Accounting Standard: More Than Meets the Eye</dc:title>
  <dc:creator>Jessie Doble</dc:creator>
  <cp:lastModifiedBy>Hannah Parrish</cp:lastModifiedBy>
  <cp:revision>68</cp:revision>
  <dcterms:created xsi:type="dcterms:W3CDTF">2021-08-19T19:20:01Z</dcterms:created>
  <dcterms:modified xsi:type="dcterms:W3CDTF">2024-07-30T13:43:33Z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0x010100A19BCF0187B5584497BD516834992695</vt:lpwstr>
  </property>
</Properties>
</file>